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300" r:id="rId2"/>
    <p:sldId id="301" r:id="rId3"/>
    <p:sldId id="302" r:id="rId4"/>
    <p:sldId id="332" r:id="rId5"/>
    <p:sldId id="328" r:id="rId6"/>
    <p:sldId id="305" r:id="rId7"/>
    <p:sldId id="306" r:id="rId8"/>
    <p:sldId id="307" r:id="rId9"/>
    <p:sldId id="337" r:id="rId10"/>
    <p:sldId id="366" r:id="rId11"/>
    <p:sldId id="367" r:id="rId12"/>
    <p:sldId id="334" r:id="rId13"/>
    <p:sldId id="335" r:id="rId14"/>
    <p:sldId id="336" r:id="rId15"/>
    <p:sldId id="311" r:id="rId16"/>
    <p:sldId id="312" r:id="rId17"/>
    <p:sldId id="352" r:id="rId18"/>
    <p:sldId id="338" r:id="rId19"/>
    <p:sldId id="313" r:id="rId20"/>
    <p:sldId id="314" r:id="rId21"/>
    <p:sldId id="339" r:id="rId22"/>
    <p:sldId id="344" r:id="rId23"/>
    <p:sldId id="345" r:id="rId24"/>
    <p:sldId id="347" r:id="rId25"/>
    <p:sldId id="341" r:id="rId26"/>
    <p:sldId id="342" r:id="rId27"/>
    <p:sldId id="346" r:id="rId28"/>
    <p:sldId id="348" r:id="rId29"/>
    <p:sldId id="349" r:id="rId30"/>
    <p:sldId id="350" r:id="rId31"/>
    <p:sldId id="351" r:id="rId32"/>
    <p:sldId id="321" r:id="rId33"/>
    <p:sldId id="356" r:id="rId34"/>
    <p:sldId id="354" r:id="rId35"/>
    <p:sldId id="368" r:id="rId36"/>
    <p:sldId id="358" r:id="rId37"/>
    <p:sldId id="359" r:id="rId38"/>
  </p:sldIdLst>
  <p:sldSz cx="12192000" cy="6858000"/>
  <p:notesSz cx="6858000" cy="9144000"/>
  <p:defaultTextStyle>
    <a:defPPr>
      <a:defRPr lang="es-MX"/>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46D"/>
    <a:srgbClr val="FF33CC"/>
    <a:srgbClr val="CCFFFF"/>
    <a:srgbClr val="E523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11" autoAdjust="0"/>
    <p:restoredTop sz="94660"/>
  </p:normalViewPr>
  <p:slideViewPr>
    <p:cSldViewPr snapToGrid="0" showGuides="1">
      <p:cViewPr varScale="1">
        <p:scale>
          <a:sx n="64" d="100"/>
          <a:sy n="64" d="100"/>
        </p:scale>
        <p:origin x="648" y="5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AB890A74-5DD5-427B-93BF-CB7DE50E497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s-MX"/>
          </a:p>
        </p:txBody>
      </p:sp>
      <p:sp>
        <p:nvSpPr>
          <p:cNvPr id="3" name="Marcador de fecha 2">
            <a:extLst>
              <a:ext uri="{FF2B5EF4-FFF2-40B4-BE49-F238E27FC236}">
                <a16:creationId xmlns:a16="http://schemas.microsoft.com/office/drawing/2014/main" id="{C3F1DF48-6F2D-4F19-B813-F91459596E9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66818DA-FFEB-4A4E-B6E1-A90A999DC227}" type="datetimeFigureOut">
              <a:rPr lang="es-MX"/>
              <a:pPr>
                <a:defRPr/>
              </a:pPr>
              <a:t>12/07/2018</a:t>
            </a:fld>
            <a:endParaRPr lang="es-MX"/>
          </a:p>
        </p:txBody>
      </p:sp>
      <p:sp>
        <p:nvSpPr>
          <p:cNvPr id="4" name="Marcador de imagen de diapositiva 3">
            <a:extLst>
              <a:ext uri="{FF2B5EF4-FFF2-40B4-BE49-F238E27FC236}">
                <a16:creationId xmlns:a16="http://schemas.microsoft.com/office/drawing/2014/main" id="{D8300666-EEB3-4F93-A2AC-079A34881BF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s-MX" noProof="0"/>
          </a:p>
        </p:txBody>
      </p:sp>
      <p:sp>
        <p:nvSpPr>
          <p:cNvPr id="5" name="Marcador de notas 4">
            <a:extLst>
              <a:ext uri="{FF2B5EF4-FFF2-40B4-BE49-F238E27FC236}">
                <a16:creationId xmlns:a16="http://schemas.microsoft.com/office/drawing/2014/main" id="{3B5C84BA-A2EE-4B2E-9D1B-F7BAB8A9A975}"/>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Editar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es-MX" noProof="0"/>
          </a:p>
        </p:txBody>
      </p:sp>
      <p:sp>
        <p:nvSpPr>
          <p:cNvPr id="6" name="Marcador de pie de página 5">
            <a:extLst>
              <a:ext uri="{FF2B5EF4-FFF2-40B4-BE49-F238E27FC236}">
                <a16:creationId xmlns:a16="http://schemas.microsoft.com/office/drawing/2014/main" id="{106F5A07-6181-4ADA-A3E0-27491A699237}"/>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s-MX"/>
          </a:p>
        </p:txBody>
      </p:sp>
      <p:sp>
        <p:nvSpPr>
          <p:cNvPr id="7" name="Marcador de número de diapositiva 6">
            <a:extLst>
              <a:ext uri="{FF2B5EF4-FFF2-40B4-BE49-F238E27FC236}">
                <a16:creationId xmlns:a16="http://schemas.microsoft.com/office/drawing/2014/main" id="{046F52B4-4A21-4D86-AE48-7C3F5628E51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2A72D3D-48A8-4C72-8736-198A430CF313}" type="slidenum">
              <a:rPr lang="es-MX"/>
              <a:pPr>
                <a:defRPr/>
              </a:pPr>
              <a:t>‹Nº›</a:t>
            </a:fld>
            <a:endParaRPr lang="es-MX"/>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24E5170C-D71B-4996-8846-AC9D28FC6DBD}" type="slidenum">
              <a:rPr lang="es-MX" smtClean="0"/>
              <a:pPr/>
              <a:t>34</a:t>
            </a:fld>
            <a:endParaRPr lang="es-MX"/>
          </a:p>
        </p:txBody>
      </p:sp>
    </p:spTree>
    <p:extLst>
      <p:ext uri="{BB962C8B-B14F-4D97-AF65-F5344CB8AC3E}">
        <p14:creationId xmlns:p14="http://schemas.microsoft.com/office/powerpoint/2010/main" val="3451504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D282EE-0FFA-4221-8398-A22765D4D4E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F2DA3B85-DAEB-47CD-B1C7-839E85710A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64A74192-9950-4952-9E84-68C46B8FAE67}"/>
              </a:ext>
            </a:extLst>
          </p:cNvPr>
          <p:cNvSpPr>
            <a:spLocks noGrp="1"/>
          </p:cNvSpPr>
          <p:nvPr>
            <p:ph type="dt" sz="half" idx="10"/>
          </p:nvPr>
        </p:nvSpPr>
        <p:spPr/>
        <p:txBody>
          <a:bodyPr/>
          <a:lstStyle>
            <a:lvl1pPr>
              <a:defRPr/>
            </a:lvl1pPr>
          </a:lstStyle>
          <a:p>
            <a:pPr>
              <a:defRPr/>
            </a:pPr>
            <a:fld id="{C5BE2566-D735-403A-AF67-73F6C0A00DDB}" type="datetimeFigureOut">
              <a:rPr lang="es-MX"/>
              <a:pPr>
                <a:defRPr/>
              </a:pPr>
              <a:t>12/07/2018</a:t>
            </a:fld>
            <a:endParaRPr lang="es-MX"/>
          </a:p>
        </p:txBody>
      </p:sp>
      <p:sp>
        <p:nvSpPr>
          <p:cNvPr id="5" name="Marcador de pie de página 4">
            <a:extLst>
              <a:ext uri="{FF2B5EF4-FFF2-40B4-BE49-F238E27FC236}">
                <a16:creationId xmlns:a16="http://schemas.microsoft.com/office/drawing/2014/main" id="{85A516FE-EEA0-4C73-9B04-70F1FA3DD1BB}"/>
              </a:ext>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a:ext uri="{FF2B5EF4-FFF2-40B4-BE49-F238E27FC236}">
                <a16:creationId xmlns:a16="http://schemas.microsoft.com/office/drawing/2014/main" id="{9BE10475-2A77-49CA-8E4F-25669AABAF4D}"/>
              </a:ext>
            </a:extLst>
          </p:cNvPr>
          <p:cNvSpPr>
            <a:spLocks noGrp="1"/>
          </p:cNvSpPr>
          <p:nvPr>
            <p:ph type="sldNum" sz="quarter" idx="12"/>
          </p:nvPr>
        </p:nvSpPr>
        <p:spPr/>
        <p:txBody>
          <a:bodyPr/>
          <a:lstStyle>
            <a:lvl1pPr>
              <a:defRPr/>
            </a:lvl1pPr>
          </a:lstStyle>
          <a:p>
            <a:pPr>
              <a:defRPr/>
            </a:pPr>
            <a:fld id="{15470B1B-4A3C-4EF0-907E-46C01DFBF22F}" type="slidenum">
              <a:rPr lang="es-MX"/>
              <a:pPr>
                <a:defRPr/>
              </a:pPr>
              <a:t>‹Nº›</a:t>
            </a:fld>
            <a:endParaRPr lang="es-MX"/>
          </a:p>
        </p:txBody>
      </p:sp>
    </p:spTree>
    <p:extLst>
      <p:ext uri="{BB962C8B-B14F-4D97-AF65-F5344CB8AC3E}">
        <p14:creationId xmlns:p14="http://schemas.microsoft.com/office/powerpoint/2010/main" val="2575383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EF7EF6-8C00-49BD-A3E8-D67BB4127F20}"/>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BE285549-1DAA-403C-8A09-8BBECE0D62D5}"/>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012A3CD-B8F1-4543-88E5-7ECAA5B57DD2}"/>
              </a:ext>
            </a:extLst>
          </p:cNvPr>
          <p:cNvSpPr>
            <a:spLocks noGrp="1"/>
          </p:cNvSpPr>
          <p:nvPr>
            <p:ph type="dt" sz="half" idx="10"/>
          </p:nvPr>
        </p:nvSpPr>
        <p:spPr/>
        <p:txBody>
          <a:bodyPr/>
          <a:lstStyle>
            <a:lvl1pPr>
              <a:defRPr/>
            </a:lvl1pPr>
          </a:lstStyle>
          <a:p>
            <a:pPr>
              <a:defRPr/>
            </a:pPr>
            <a:fld id="{8EC65CA7-A2B7-46C8-9870-23A75875C960}" type="datetimeFigureOut">
              <a:rPr lang="es-MX"/>
              <a:pPr>
                <a:defRPr/>
              </a:pPr>
              <a:t>12/07/2018</a:t>
            </a:fld>
            <a:endParaRPr lang="es-MX"/>
          </a:p>
        </p:txBody>
      </p:sp>
      <p:sp>
        <p:nvSpPr>
          <p:cNvPr id="5" name="Marcador de pie de página 4">
            <a:extLst>
              <a:ext uri="{FF2B5EF4-FFF2-40B4-BE49-F238E27FC236}">
                <a16:creationId xmlns:a16="http://schemas.microsoft.com/office/drawing/2014/main" id="{7A82EC09-741E-430A-A49E-B89B37BC2C3C}"/>
              </a:ext>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a:ext uri="{FF2B5EF4-FFF2-40B4-BE49-F238E27FC236}">
                <a16:creationId xmlns:a16="http://schemas.microsoft.com/office/drawing/2014/main" id="{0D7269D8-3BB6-4A9D-949A-27E8C579529E}"/>
              </a:ext>
            </a:extLst>
          </p:cNvPr>
          <p:cNvSpPr>
            <a:spLocks noGrp="1"/>
          </p:cNvSpPr>
          <p:nvPr>
            <p:ph type="sldNum" sz="quarter" idx="12"/>
          </p:nvPr>
        </p:nvSpPr>
        <p:spPr/>
        <p:txBody>
          <a:bodyPr/>
          <a:lstStyle>
            <a:lvl1pPr>
              <a:defRPr/>
            </a:lvl1pPr>
          </a:lstStyle>
          <a:p>
            <a:pPr>
              <a:defRPr/>
            </a:pPr>
            <a:fld id="{5D7E2A94-2991-46AC-B3D8-E6E245ABE4D1}" type="slidenum">
              <a:rPr lang="es-MX"/>
              <a:pPr>
                <a:defRPr/>
              </a:pPr>
              <a:t>‹Nº›</a:t>
            </a:fld>
            <a:endParaRPr lang="es-MX"/>
          </a:p>
        </p:txBody>
      </p:sp>
    </p:spTree>
    <p:extLst>
      <p:ext uri="{BB962C8B-B14F-4D97-AF65-F5344CB8AC3E}">
        <p14:creationId xmlns:p14="http://schemas.microsoft.com/office/powerpoint/2010/main" val="2884810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7197FA9-7467-45E7-926F-8829A2581CE6}"/>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23B6B6B-1CE1-48D5-A4DF-B220A2F8AED9}"/>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0064FB9-0B45-4A49-8684-B666259A137A}"/>
              </a:ext>
            </a:extLst>
          </p:cNvPr>
          <p:cNvSpPr>
            <a:spLocks noGrp="1"/>
          </p:cNvSpPr>
          <p:nvPr>
            <p:ph type="dt" sz="half" idx="10"/>
          </p:nvPr>
        </p:nvSpPr>
        <p:spPr/>
        <p:txBody>
          <a:bodyPr/>
          <a:lstStyle>
            <a:lvl1pPr>
              <a:defRPr/>
            </a:lvl1pPr>
          </a:lstStyle>
          <a:p>
            <a:pPr>
              <a:defRPr/>
            </a:pPr>
            <a:fld id="{53DFD9BF-1E44-4D46-A50B-22E0F80FACA7}" type="datetimeFigureOut">
              <a:rPr lang="es-MX"/>
              <a:pPr>
                <a:defRPr/>
              </a:pPr>
              <a:t>12/07/2018</a:t>
            </a:fld>
            <a:endParaRPr lang="es-MX"/>
          </a:p>
        </p:txBody>
      </p:sp>
      <p:sp>
        <p:nvSpPr>
          <p:cNvPr id="5" name="Marcador de pie de página 4">
            <a:extLst>
              <a:ext uri="{FF2B5EF4-FFF2-40B4-BE49-F238E27FC236}">
                <a16:creationId xmlns:a16="http://schemas.microsoft.com/office/drawing/2014/main" id="{3B96ECC1-770D-410A-8488-0BB2D5B6D5B9}"/>
              </a:ext>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a:ext uri="{FF2B5EF4-FFF2-40B4-BE49-F238E27FC236}">
                <a16:creationId xmlns:a16="http://schemas.microsoft.com/office/drawing/2014/main" id="{21B8F7DA-2907-45BE-B492-103B9CCEB8E3}"/>
              </a:ext>
            </a:extLst>
          </p:cNvPr>
          <p:cNvSpPr>
            <a:spLocks noGrp="1"/>
          </p:cNvSpPr>
          <p:nvPr>
            <p:ph type="sldNum" sz="quarter" idx="12"/>
          </p:nvPr>
        </p:nvSpPr>
        <p:spPr/>
        <p:txBody>
          <a:bodyPr/>
          <a:lstStyle>
            <a:lvl1pPr>
              <a:defRPr/>
            </a:lvl1pPr>
          </a:lstStyle>
          <a:p>
            <a:pPr>
              <a:defRPr/>
            </a:pPr>
            <a:fld id="{9C75DDDC-E31F-4B59-8E32-6010FED849F8}" type="slidenum">
              <a:rPr lang="es-MX"/>
              <a:pPr>
                <a:defRPr/>
              </a:pPr>
              <a:t>‹Nº›</a:t>
            </a:fld>
            <a:endParaRPr lang="es-MX"/>
          </a:p>
        </p:txBody>
      </p:sp>
    </p:spTree>
    <p:extLst>
      <p:ext uri="{BB962C8B-B14F-4D97-AF65-F5344CB8AC3E}">
        <p14:creationId xmlns:p14="http://schemas.microsoft.com/office/powerpoint/2010/main" val="3221719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endParaRPr lang="es-MX"/>
          </a:p>
        </p:txBody>
      </p:sp>
      <p:sp>
        <p:nvSpPr>
          <p:cNvPr id="4" name="3 Marcador de fecha"/>
          <p:cNvSpPr>
            <a:spLocks noGrp="1"/>
          </p:cNvSpPr>
          <p:nvPr>
            <p:ph type="dt" sz="half" idx="10"/>
          </p:nvPr>
        </p:nvSpPr>
        <p:spPr>
          <a:xfrm>
            <a:off x="609600" y="6356351"/>
            <a:ext cx="2844800" cy="365125"/>
          </a:xfrm>
          <a:prstGeom prst="rect">
            <a:avLst/>
          </a:prstGeom>
        </p:spPr>
        <p:txBody>
          <a:bodyPr/>
          <a:lstStyle/>
          <a:p>
            <a:fld id="{2376658E-37E1-4C2B-924A-592C16FEA787}" type="datetimeFigureOut">
              <a:rPr lang="es-MX">
                <a:solidFill>
                  <a:prstClr val="black"/>
                </a:solidFill>
              </a:rPr>
              <a:pPr/>
              <a:t>12/07/2018</a:t>
            </a:fld>
            <a:endParaRPr lang="es-MX">
              <a:solidFill>
                <a:prstClr val="black"/>
              </a:solidFill>
            </a:endParaRPr>
          </a:p>
        </p:txBody>
      </p:sp>
      <p:sp>
        <p:nvSpPr>
          <p:cNvPr id="5" name="4 Marcador de pie de página"/>
          <p:cNvSpPr>
            <a:spLocks noGrp="1"/>
          </p:cNvSpPr>
          <p:nvPr>
            <p:ph type="ftr" sz="quarter" idx="11"/>
          </p:nvPr>
        </p:nvSpPr>
        <p:spPr>
          <a:xfrm>
            <a:off x="4165600" y="6356351"/>
            <a:ext cx="3860800" cy="365125"/>
          </a:xfrm>
          <a:prstGeom prst="rect">
            <a:avLst/>
          </a:prstGeom>
        </p:spPr>
        <p:txBody>
          <a:bodyPr/>
          <a:lstStyle/>
          <a:p>
            <a:endParaRPr lang="es-MX">
              <a:solidFill>
                <a:prstClr val="black"/>
              </a:solidFill>
            </a:endParaRPr>
          </a:p>
        </p:txBody>
      </p:sp>
      <p:sp>
        <p:nvSpPr>
          <p:cNvPr id="6" name="5 Marcador de número de diapositiva"/>
          <p:cNvSpPr>
            <a:spLocks noGrp="1"/>
          </p:cNvSpPr>
          <p:nvPr>
            <p:ph type="sldNum" sz="quarter" idx="12"/>
          </p:nvPr>
        </p:nvSpPr>
        <p:spPr>
          <a:xfrm>
            <a:off x="8737600" y="6356351"/>
            <a:ext cx="2844800" cy="365125"/>
          </a:xfrm>
          <a:prstGeom prst="rect">
            <a:avLst/>
          </a:prstGeom>
        </p:spPr>
        <p:txBody>
          <a:bodyPr/>
          <a:lstStyle/>
          <a:p>
            <a:fld id="{B4787998-CD21-4D58-A9B2-7C56561BF38C}" type="slidenum">
              <a:rPr lang="es-MX">
                <a:solidFill>
                  <a:prstClr val="black"/>
                </a:solidFill>
              </a:rPr>
              <a:pPr/>
              <a:t>‹Nº›</a:t>
            </a:fld>
            <a:endParaRPr lang="es-MX">
              <a:solidFill>
                <a:prstClr val="black"/>
              </a:solidFill>
            </a:endParaRPr>
          </a:p>
        </p:txBody>
      </p:sp>
    </p:spTree>
    <p:extLst>
      <p:ext uri="{BB962C8B-B14F-4D97-AF65-F5344CB8AC3E}">
        <p14:creationId xmlns:p14="http://schemas.microsoft.com/office/powerpoint/2010/main" val="74381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D8CA92-C537-40EF-99C4-0B4FDC2EEF0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AAC5ECB0-393E-49EE-B2D4-7E3FFE3D63DA}"/>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E5D03D09-66EB-460B-9FCD-74A49FF4D92A}"/>
              </a:ext>
            </a:extLst>
          </p:cNvPr>
          <p:cNvSpPr>
            <a:spLocks noGrp="1"/>
          </p:cNvSpPr>
          <p:nvPr>
            <p:ph type="dt" sz="half" idx="10"/>
          </p:nvPr>
        </p:nvSpPr>
        <p:spPr/>
        <p:txBody>
          <a:bodyPr/>
          <a:lstStyle>
            <a:lvl1pPr>
              <a:defRPr/>
            </a:lvl1pPr>
          </a:lstStyle>
          <a:p>
            <a:pPr>
              <a:defRPr/>
            </a:pPr>
            <a:fld id="{3E94A304-C796-41D4-A57C-D9A9541CD710}" type="datetimeFigureOut">
              <a:rPr lang="es-MX"/>
              <a:pPr>
                <a:defRPr/>
              </a:pPr>
              <a:t>12/07/2018</a:t>
            </a:fld>
            <a:endParaRPr lang="es-MX"/>
          </a:p>
        </p:txBody>
      </p:sp>
      <p:sp>
        <p:nvSpPr>
          <p:cNvPr id="5" name="Marcador de pie de página 4">
            <a:extLst>
              <a:ext uri="{FF2B5EF4-FFF2-40B4-BE49-F238E27FC236}">
                <a16:creationId xmlns:a16="http://schemas.microsoft.com/office/drawing/2014/main" id="{90AF9B5C-F145-4FB7-A3AE-AC69ECD6B2E4}"/>
              </a:ext>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a:ext uri="{FF2B5EF4-FFF2-40B4-BE49-F238E27FC236}">
                <a16:creationId xmlns:a16="http://schemas.microsoft.com/office/drawing/2014/main" id="{3698E376-BF1E-46C5-9F83-E1CE011B94E0}"/>
              </a:ext>
            </a:extLst>
          </p:cNvPr>
          <p:cNvSpPr>
            <a:spLocks noGrp="1"/>
          </p:cNvSpPr>
          <p:nvPr>
            <p:ph type="sldNum" sz="quarter" idx="12"/>
          </p:nvPr>
        </p:nvSpPr>
        <p:spPr/>
        <p:txBody>
          <a:bodyPr/>
          <a:lstStyle>
            <a:lvl1pPr>
              <a:defRPr/>
            </a:lvl1pPr>
          </a:lstStyle>
          <a:p>
            <a:pPr>
              <a:defRPr/>
            </a:pPr>
            <a:fld id="{9B683177-B7E1-4FCE-8E05-BFF799A13D99}" type="slidenum">
              <a:rPr lang="es-MX"/>
              <a:pPr>
                <a:defRPr/>
              </a:pPr>
              <a:t>‹Nº›</a:t>
            </a:fld>
            <a:endParaRPr lang="es-MX"/>
          </a:p>
        </p:txBody>
      </p:sp>
    </p:spTree>
    <p:extLst>
      <p:ext uri="{BB962C8B-B14F-4D97-AF65-F5344CB8AC3E}">
        <p14:creationId xmlns:p14="http://schemas.microsoft.com/office/powerpoint/2010/main" val="874331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F376DE-0502-49A9-919B-7224A5FB4F1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816D156-AF08-47C0-82A0-9B89A453B6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30BECA66-6B54-48AD-9AFC-F3F137A589E5}"/>
              </a:ext>
            </a:extLst>
          </p:cNvPr>
          <p:cNvSpPr>
            <a:spLocks noGrp="1"/>
          </p:cNvSpPr>
          <p:nvPr>
            <p:ph type="dt" sz="half" idx="10"/>
          </p:nvPr>
        </p:nvSpPr>
        <p:spPr/>
        <p:txBody>
          <a:bodyPr/>
          <a:lstStyle>
            <a:lvl1pPr>
              <a:defRPr/>
            </a:lvl1pPr>
          </a:lstStyle>
          <a:p>
            <a:pPr>
              <a:defRPr/>
            </a:pPr>
            <a:fld id="{71F74A4C-0BD8-4623-BBD6-8A9F27181A2D}" type="datetimeFigureOut">
              <a:rPr lang="es-MX"/>
              <a:pPr>
                <a:defRPr/>
              </a:pPr>
              <a:t>12/07/2018</a:t>
            </a:fld>
            <a:endParaRPr lang="es-MX"/>
          </a:p>
        </p:txBody>
      </p:sp>
      <p:sp>
        <p:nvSpPr>
          <p:cNvPr id="5" name="Marcador de pie de página 4">
            <a:extLst>
              <a:ext uri="{FF2B5EF4-FFF2-40B4-BE49-F238E27FC236}">
                <a16:creationId xmlns:a16="http://schemas.microsoft.com/office/drawing/2014/main" id="{B49DF599-F180-4661-B544-9C68B8EB345C}"/>
              </a:ext>
            </a:extLst>
          </p:cNvPr>
          <p:cNvSpPr>
            <a:spLocks noGrp="1"/>
          </p:cNvSpPr>
          <p:nvPr>
            <p:ph type="ftr" sz="quarter" idx="11"/>
          </p:nvPr>
        </p:nvSpPr>
        <p:spPr/>
        <p:txBody>
          <a:bodyPr/>
          <a:lstStyle>
            <a:lvl1pPr>
              <a:defRPr/>
            </a:lvl1pPr>
          </a:lstStyle>
          <a:p>
            <a:pPr>
              <a:defRPr/>
            </a:pPr>
            <a:endParaRPr lang="es-MX"/>
          </a:p>
        </p:txBody>
      </p:sp>
      <p:sp>
        <p:nvSpPr>
          <p:cNvPr id="6" name="Marcador de número de diapositiva 5">
            <a:extLst>
              <a:ext uri="{FF2B5EF4-FFF2-40B4-BE49-F238E27FC236}">
                <a16:creationId xmlns:a16="http://schemas.microsoft.com/office/drawing/2014/main" id="{85FBC83C-52DD-4439-ACEC-AD4756615D3B}"/>
              </a:ext>
            </a:extLst>
          </p:cNvPr>
          <p:cNvSpPr>
            <a:spLocks noGrp="1"/>
          </p:cNvSpPr>
          <p:nvPr>
            <p:ph type="sldNum" sz="quarter" idx="12"/>
          </p:nvPr>
        </p:nvSpPr>
        <p:spPr/>
        <p:txBody>
          <a:bodyPr/>
          <a:lstStyle>
            <a:lvl1pPr>
              <a:defRPr/>
            </a:lvl1pPr>
          </a:lstStyle>
          <a:p>
            <a:pPr>
              <a:defRPr/>
            </a:pPr>
            <a:fld id="{7B760352-CE58-4986-B465-553611863A34}" type="slidenum">
              <a:rPr lang="es-MX"/>
              <a:pPr>
                <a:defRPr/>
              </a:pPr>
              <a:t>‹Nº›</a:t>
            </a:fld>
            <a:endParaRPr lang="es-MX"/>
          </a:p>
        </p:txBody>
      </p:sp>
    </p:spTree>
    <p:extLst>
      <p:ext uri="{BB962C8B-B14F-4D97-AF65-F5344CB8AC3E}">
        <p14:creationId xmlns:p14="http://schemas.microsoft.com/office/powerpoint/2010/main" val="545465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A261E5-26EA-4C06-A0AE-682110CDC774}"/>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1AB9AEE2-FB13-463F-8731-B64BA4E26507}"/>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17D929B1-F3C2-4924-82C1-F43D2ED19B7C}"/>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3">
            <a:extLst>
              <a:ext uri="{FF2B5EF4-FFF2-40B4-BE49-F238E27FC236}">
                <a16:creationId xmlns:a16="http://schemas.microsoft.com/office/drawing/2014/main" id="{19F3E272-57DF-49EF-937D-A0AC5CACBD5E}"/>
              </a:ext>
            </a:extLst>
          </p:cNvPr>
          <p:cNvSpPr>
            <a:spLocks noGrp="1"/>
          </p:cNvSpPr>
          <p:nvPr>
            <p:ph type="dt" sz="half" idx="10"/>
          </p:nvPr>
        </p:nvSpPr>
        <p:spPr/>
        <p:txBody>
          <a:bodyPr/>
          <a:lstStyle>
            <a:lvl1pPr>
              <a:defRPr/>
            </a:lvl1pPr>
          </a:lstStyle>
          <a:p>
            <a:pPr>
              <a:defRPr/>
            </a:pPr>
            <a:fld id="{4B54389C-8BF1-4AFE-A8E3-642AFAA0C15B}" type="datetimeFigureOut">
              <a:rPr lang="es-MX"/>
              <a:pPr>
                <a:defRPr/>
              </a:pPr>
              <a:t>12/07/2018</a:t>
            </a:fld>
            <a:endParaRPr lang="es-MX"/>
          </a:p>
        </p:txBody>
      </p:sp>
      <p:sp>
        <p:nvSpPr>
          <p:cNvPr id="6" name="Marcador de pie de página 4">
            <a:extLst>
              <a:ext uri="{FF2B5EF4-FFF2-40B4-BE49-F238E27FC236}">
                <a16:creationId xmlns:a16="http://schemas.microsoft.com/office/drawing/2014/main" id="{4B57302E-3505-4FBC-B6B3-AC2634D97E32}"/>
              </a:ext>
            </a:extLst>
          </p:cNvPr>
          <p:cNvSpPr>
            <a:spLocks noGrp="1"/>
          </p:cNvSpPr>
          <p:nvPr>
            <p:ph type="ftr" sz="quarter" idx="11"/>
          </p:nvPr>
        </p:nvSpPr>
        <p:spPr/>
        <p:txBody>
          <a:bodyPr/>
          <a:lstStyle>
            <a:lvl1pPr>
              <a:defRPr/>
            </a:lvl1pPr>
          </a:lstStyle>
          <a:p>
            <a:pPr>
              <a:defRPr/>
            </a:pPr>
            <a:endParaRPr lang="es-MX"/>
          </a:p>
        </p:txBody>
      </p:sp>
      <p:sp>
        <p:nvSpPr>
          <p:cNvPr id="7" name="Marcador de número de diapositiva 5">
            <a:extLst>
              <a:ext uri="{FF2B5EF4-FFF2-40B4-BE49-F238E27FC236}">
                <a16:creationId xmlns:a16="http://schemas.microsoft.com/office/drawing/2014/main" id="{CCF0F12A-5523-4432-81EB-CF9B5C2F09F6}"/>
              </a:ext>
            </a:extLst>
          </p:cNvPr>
          <p:cNvSpPr>
            <a:spLocks noGrp="1"/>
          </p:cNvSpPr>
          <p:nvPr>
            <p:ph type="sldNum" sz="quarter" idx="12"/>
          </p:nvPr>
        </p:nvSpPr>
        <p:spPr/>
        <p:txBody>
          <a:bodyPr/>
          <a:lstStyle>
            <a:lvl1pPr>
              <a:defRPr/>
            </a:lvl1pPr>
          </a:lstStyle>
          <a:p>
            <a:pPr>
              <a:defRPr/>
            </a:pPr>
            <a:fld id="{25501254-F775-4F07-990D-5241C47BC9E8}" type="slidenum">
              <a:rPr lang="es-MX"/>
              <a:pPr>
                <a:defRPr/>
              </a:pPr>
              <a:t>‹Nº›</a:t>
            </a:fld>
            <a:endParaRPr lang="es-MX"/>
          </a:p>
        </p:txBody>
      </p:sp>
    </p:spTree>
    <p:extLst>
      <p:ext uri="{BB962C8B-B14F-4D97-AF65-F5344CB8AC3E}">
        <p14:creationId xmlns:p14="http://schemas.microsoft.com/office/powerpoint/2010/main" val="2579979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0F6554-CDC5-4BC4-8F2A-DCA710DFB65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D9594D58-D8D0-43BD-9DA8-C20AB5DB72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74FF7B9A-BD11-4057-A2FF-F2F1BF167C0F}"/>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D761C997-34D0-481D-99B5-11B3B816D22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D92564C7-16EA-4A77-BF24-51D9BE9D6196}"/>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3">
            <a:extLst>
              <a:ext uri="{FF2B5EF4-FFF2-40B4-BE49-F238E27FC236}">
                <a16:creationId xmlns:a16="http://schemas.microsoft.com/office/drawing/2014/main" id="{BA7AB8EE-0565-4C0E-A279-238F9BEEA0E4}"/>
              </a:ext>
            </a:extLst>
          </p:cNvPr>
          <p:cNvSpPr>
            <a:spLocks noGrp="1"/>
          </p:cNvSpPr>
          <p:nvPr>
            <p:ph type="dt" sz="half" idx="10"/>
          </p:nvPr>
        </p:nvSpPr>
        <p:spPr/>
        <p:txBody>
          <a:bodyPr/>
          <a:lstStyle>
            <a:lvl1pPr>
              <a:defRPr/>
            </a:lvl1pPr>
          </a:lstStyle>
          <a:p>
            <a:pPr>
              <a:defRPr/>
            </a:pPr>
            <a:fld id="{E4ACDB74-6F31-4646-85EA-A06237250737}" type="datetimeFigureOut">
              <a:rPr lang="es-MX"/>
              <a:pPr>
                <a:defRPr/>
              </a:pPr>
              <a:t>12/07/2018</a:t>
            </a:fld>
            <a:endParaRPr lang="es-MX"/>
          </a:p>
        </p:txBody>
      </p:sp>
      <p:sp>
        <p:nvSpPr>
          <p:cNvPr id="8" name="Marcador de pie de página 4">
            <a:extLst>
              <a:ext uri="{FF2B5EF4-FFF2-40B4-BE49-F238E27FC236}">
                <a16:creationId xmlns:a16="http://schemas.microsoft.com/office/drawing/2014/main" id="{88DE4C13-C06E-48AE-81E5-1E751C78ED32}"/>
              </a:ext>
            </a:extLst>
          </p:cNvPr>
          <p:cNvSpPr>
            <a:spLocks noGrp="1"/>
          </p:cNvSpPr>
          <p:nvPr>
            <p:ph type="ftr" sz="quarter" idx="11"/>
          </p:nvPr>
        </p:nvSpPr>
        <p:spPr/>
        <p:txBody>
          <a:bodyPr/>
          <a:lstStyle>
            <a:lvl1pPr>
              <a:defRPr/>
            </a:lvl1pPr>
          </a:lstStyle>
          <a:p>
            <a:pPr>
              <a:defRPr/>
            </a:pPr>
            <a:endParaRPr lang="es-MX"/>
          </a:p>
        </p:txBody>
      </p:sp>
      <p:sp>
        <p:nvSpPr>
          <p:cNvPr id="9" name="Marcador de número de diapositiva 5">
            <a:extLst>
              <a:ext uri="{FF2B5EF4-FFF2-40B4-BE49-F238E27FC236}">
                <a16:creationId xmlns:a16="http://schemas.microsoft.com/office/drawing/2014/main" id="{307F0355-4FA2-41DF-85E6-1AE345DC9C60}"/>
              </a:ext>
            </a:extLst>
          </p:cNvPr>
          <p:cNvSpPr>
            <a:spLocks noGrp="1"/>
          </p:cNvSpPr>
          <p:nvPr>
            <p:ph type="sldNum" sz="quarter" idx="12"/>
          </p:nvPr>
        </p:nvSpPr>
        <p:spPr/>
        <p:txBody>
          <a:bodyPr/>
          <a:lstStyle>
            <a:lvl1pPr>
              <a:defRPr/>
            </a:lvl1pPr>
          </a:lstStyle>
          <a:p>
            <a:pPr>
              <a:defRPr/>
            </a:pPr>
            <a:fld id="{BB870262-384E-4552-B916-38BD707659A5}" type="slidenum">
              <a:rPr lang="es-MX"/>
              <a:pPr>
                <a:defRPr/>
              </a:pPr>
              <a:t>‹Nº›</a:t>
            </a:fld>
            <a:endParaRPr lang="es-MX"/>
          </a:p>
        </p:txBody>
      </p:sp>
    </p:spTree>
    <p:extLst>
      <p:ext uri="{BB962C8B-B14F-4D97-AF65-F5344CB8AC3E}">
        <p14:creationId xmlns:p14="http://schemas.microsoft.com/office/powerpoint/2010/main" val="356351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D84D9-329A-43E9-82CC-D4630981D4D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3">
            <a:extLst>
              <a:ext uri="{FF2B5EF4-FFF2-40B4-BE49-F238E27FC236}">
                <a16:creationId xmlns:a16="http://schemas.microsoft.com/office/drawing/2014/main" id="{EF808FEE-0556-458A-90A1-C79CC52C0D3A}"/>
              </a:ext>
            </a:extLst>
          </p:cNvPr>
          <p:cNvSpPr>
            <a:spLocks noGrp="1"/>
          </p:cNvSpPr>
          <p:nvPr>
            <p:ph type="dt" sz="half" idx="10"/>
          </p:nvPr>
        </p:nvSpPr>
        <p:spPr/>
        <p:txBody>
          <a:bodyPr/>
          <a:lstStyle>
            <a:lvl1pPr>
              <a:defRPr/>
            </a:lvl1pPr>
          </a:lstStyle>
          <a:p>
            <a:pPr>
              <a:defRPr/>
            </a:pPr>
            <a:fld id="{FE3CB576-0D55-4FDC-AEFA-1C9843F7CE0A}" type="datetimeFigureOut">
              <a:rPr lang="es-MX"/>
              <a:pPr>
                <a:defRPr/>
              </a:pPr>
              <a:t>12/07/2018</a:t>
            </a:fld>
            <a:endParaRPr lang="es-MX"/>
          </a:p>
        </p:txBody>
      </p:sp>
      <p:sp>
        <p:nvSpPr>
          <p:cNvPr id="4" name="Marcador de pie de página 4">
            <a:extLst>
              <a:ext uri="{FF2B5EF4-FFF2-40B4-BE49-F238E27FC236}">
                <a16:creationId xmlns:a16="http://schemas.microsoft.com/office/drawing/2014/main" id="{332403A6-625C-471B-BA3E-6D1AFA01D50D}"/>
              </a:ext>
            </a:extLst>
          </p:cNvPr>
          <p:cNvSpPr>
            <a:spLocks noGrp="1"/>
          </p:cNvSpPr>
          <p:nvPr>
            <p:ph type="ftr" sz="quarter" idx="11"/>
          </p:nvPr>
        </p:nvSpPr>
        <p:spPr/>
        <p:txBody>
          <a:bodyPr/>
          <a:lstStyle>
            <a:lvl1pPr>
              <a:defRPr/>
            </a:lvl1pPr>
          </a:lstStyle>
          <a:p>
            <a:pPr>
              <a:defRPr/>
            </a:pPr>
            <a:endParaRPr lang="es-MX"/>
          </a:p>
        </p:txBody>
      </p:sp>
      <p:sp>
        <p:nvSpPr>
          <p:cNvPr id="5" name="Marcador de número de diapositiva 5">
            <a:extLst>
              <a:ext uri="{FF2B5EF4-FFF2-40B4-BE49-F238E27FC236}">
                <a16:creationId xmlns:a16="http://schemas.microsoft.com/office/drawing/2014/main" id="{B73729DF-CB9A-46BF-8139-568645EB067B}"/>
              </a:ext>
            </a:extLst>
          </p:cNvPr>
          <p:cNvSpPr>
            <a:spLocks noGrp="1"/>
          </p:cNvSpPr>
          <p:nvPr>
            <p:ph type="sldNum" sz="quarter" idx="12"/>
          </p:nvPr>
        </p:nvSpPr>
        <p:spPr/>
        <p:txBody>
          <a:bodyPr/>
          <a:lstStyle>
            <a:lvl1pPr>
              <a:defRPr/>
            </a:lvl1pPr>
          </a:lstStyle>
          <a:p>
            <a:pPr>
              <a:defRPr/>
            </a:pPr>
            <a:fld id="{B0A751B0-9EDA-4922-89CC-DE7C0319229B}" type="slidenum">
              <a:rPr lang="es-MX"/>
              <a:pPr>
                <a:defRPr/>
              </a:pPr>
              <a:t>‹Nº›</a:t>
            </a:fld>
            <a:endParaRPr lang="es-MX"/>
          </a:p>
        </p:txBody>
      </p:sp>
    </p:spTree>
    <p:extLst>
      <p:ext uri="{BB962C8B-B14F-4D97-AF65-F5344CB8AC3E}">
        <p14:creationId xmlns:p14="http://schemas.microsoft.com/office/powerpoint/2010/main" val="3945982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25497C25-78B1-40E5-A673-B43B5400F3EE}"/>
              </a:ext>
            </a:extLst>
          </p:cNvPr>
          <p:cNvSpPr>
            <a:spLocks noGrp="1"/>
          </p:cNvSpPr>
          <p:nvPr>
            <p:ph type="dt" sz="half" idx="10"/>
          </p:nvPr>
        </p:nvSpPr>
        <p:spPr/>
        <p:txBody>
          <a:bodyPr/>
          <a:lstStyle>
            <a:lvl1pPr>
              <a:defRPr/>
            </a:lvl1pPr>
          </a:lstStyle>
          <a:p>
            <a:pPr>
              <a:defRPr/>
            </a:pPr>
            <a:fld id="{F5642D8F-26BB-4932-AD31-3B5FBB684704}" type="datetimeFigureOut">
              <a:rPr lang="es-MX"/>
              <a:pPr>
                <a:defRPr/>
              </a:pPr>
              <a:t>12/07/2018</a:t>
            </a:fld>
            <a:endParaRPr lang="es-MX"/>
          </a:p>
        </p:txBody>
      </p:sp>
      <p:sp>
        <p:nvSpPr>
          <p:cNvPr id="3" name="Marcador de pie de página 4">
            <a:extLst>
              <a:ext uri="{FF2B5EF4-FFF2-40B4-BE49-F238E27FC236}">
                <a16:creationId xmlns:a16="http://schemas.microsoft.com/office/drawing/2014/main" id="{1B7AD903-CF7A-4D6E-BEA4-2A07A21E05C3}"/>
              </a:ext>
            </a:extLst>
          </p:cNvPr>
          <p:cNvSpPr>
            <a:spLocks noGrp="1"/>
          </p:cNvSpPr>
          <p:nvPr>
            <p:ph type="ftr" sz="quarter" idx="11"/>
          </p:nvPr>
        </p:nvSpPr>
        <p:spPr/>
        <p:txBody>
          <a:bodyPr/>
          <a:lstStyle>
            <a:lvl1pPr>
              <a:defRPr/>
            </a:lvl1pPr>
          </a:lstStyle>
          <a:p>
            <a:pPr>
              <a:defRPr/>
            </a:pPr>
            <a:endParaRPr lang="es-MX"/>
          </a:p>
        </p:txBody>
      </p:sp>
      <p:sp>
        <p:nvSpPr>
          <p:cNvPr id="4" name="Marcador de número de diapositiva 5">
            <a:extLst>
              <a:ext uri="{FF2B5EF4-FFF2-40B4-BE49-F238E27FC236}">
                <a16:creationId xmlns:a16="http://schemas.microsoft.com/office/drawing/2014/main" id="{6B6DF4D3-7B10-49FE-82BF-BFF5A7E1B692}"/>
              </a:ext>
            </a:extLst>
          </p:cNvPr>
          <p:cNvSpPr>
            <a:spLocks noGrp="1"/>
          </p:cNvSpPr>
          <p:nvPr>
            <p:ph type="sldNum" sz="quarter" idx="12"/>
          </p:nvPr>
        </p:nvSpPr>
        <p:spPr/>
        <p:txBody>
          <a:bodyPr/>
          <a:lstStyle>
            <a:lvl1pPr>
              <a:defRPr/>
            </a:lvl1pPr>
          </a:lstStyle>
          <a:p>
            <a:pPr>
              <a:defRPr/>
            </a:pPr>
            <a:fld id="{AF982A4F-D736-4A61-AA31-97A20C00ACEE}" type="slidenum">
              <a:rPr lang="es-MX"/>
              <a:pPr>
                <a:defRPr/>
              </a:pPr>
              <a:t>‹Nº›</a:t>
            </a:fld>
            <a:endParaRPr lang="es-MX"/>
          </a:p>
        </p:txBody>
      </p:sp>
    </p:spTree>
    <p:extLst>
      <p:ext uri="{BB962C8B-B14F-4D97-AF65-F5344CB8AC3E}">
        <p14:creationId xmlns:p14="http://schemas.microsoft.com/office/powerpoint/2010/main" val="368595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52D926-5925-4357-94EE-895188B7113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7007FE5-CCDF-4950-97F5-065F991FE0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248FDB14-4BD9-4B56-AB90-8B267BD267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3">
            <a:extLst>
              <a:ext uri="{FF2B5EF4-FFF2-40B4-BE49-F238E27FC236}">
                <a16:creationId xmlns:a16="http://schemas.microsoft.com/office/drawing/2014/main" id="{027B221C-9C79-476C-AE78-DC34FD625DC0}"/>
              </a:ext>
            </a:extLst>
          </p:cNvPr>
          <p:cNvSpPr>
            <a:spLocks noGrp="1"/>
          </p:cNvSpPr>
          <p:nvPr>
            <p:ph type="dt" sz="half" idx="10"/>
          </p:nvPr>
        </p:nvSpPr>
        <p:spPr/>
        <p:txBody>
          <a:bodyPr/>
          <a:lstStyle>
            <a:lvl1pPr>
              <a:defRPr/>
            </a:lvl1pPr>
          </a:lstStyle>
          <a:p>
            <a:pPr>
              <a:defRPr/>
            </a:pPr>
            <a:fld id="{73FDA706-2C87-4446-8297-247F0FD7723A}" type="datetimeFigureOut">
              <a:rPr lang="es-MX"/>
              <a:pPr>
                <a:defRPr/>
              </a:pPr>
              <a:t>12/07/2018</a:t>
            </a:fld>
            <a:endParaRPr lang="es-MX"/>
          </a:p>
        </p:txBody>
      </p:sp>
      <p:sp>
        <p:nvSpPr>
          <p:cNvPr id="6" name="Marcador de pie de página 4">
            <a:extLst>
              <a:ext uri="{FF2B5EF4-FFF2-40B4-BE49-F238E27FC236}">
                <a16:creationId xmlns:a16="http://schemas.microsoft.com/office/drawing/2014/main" id="{92F5B2E8-1E9D-408F-A14A-F46973793E25}"/>
              </a:ext>
            </a:extLst>
          </p:cNvPr>
          <p:cNvSpPr>
            <a:spLocks noGrp="1"/>
          </p:cNvSpPr>
          <p:nvPr>
            <p:ph type="ftr" sz="quarter" idx="11"/>
          </p:nvPr>
        </p:nvSpPr>
        <p:spPr/>
        <p:txBody>
          <a:bodyPr/>
          <a:lstStyle>
            <a:lvl1pPr>
              <a:defRPr/>
            </a:lvl1pPr>
          </a:lstStyle>
          <a:p>
            <a:pPr>
              <a:defRPr/>
            </a:pPr>
            <a:endParaRPr lang="es-MX"/>
          </a:p>
        </p:txBody>
      </p:sp>
      <p:sp>
        <p:nvSpPr>
          <p:cNvPr id="7" name="Marcador de número de diapositiva 5">
            <a:extLst>
              <a:ext uri="{FF2B5EF4-FFF2-40B4-BE49-F238E27FC236}">
                <a16:creationId xmlns:a16="http://schemas.microsoft.com/office/drawing/2014/main" id="{2DF419B3-8CE4-45FB-9FE6-C90140C9E732}"/>
              </a:ext>
            </a:extLst>
          </p:cNvPr>
          <p:cNvSpPr>
            <a:spLocks noGrp="1"/>
          </p:cNvSpPr>
          <p:nvPr>
            <p:ph type="sldNum" sz="quarter" idx="12"/>
          </p:nvPr>
        </p:nvSpPr>
        <p:spPr/>
        <p:txBody>
          <a:bodyPr/>
          <a:lstStyle>
            <a:lvl1pPr>
              <a:defRPr/>
            </a:lvl1pPr>
          </a:lstStyle>
          <a:p>
            <a:pPr>
              <a:defRPr/>
            </a:pPr>
            <a:fld id="{17D41D00-E92E-4143-9D41-371C4978D0ED}" type="slidenum">
              <a:rPr lang="es-MX"/>
              <a:pPr>
                <a:defRPr/>
              </a:pPr>
              <a:t>‹Nº›</a:t>
            </a:fld>
            <a:endParaRPr lang="es-MX"/>
          </a:p>
        </p:txBody>
      </p:sp>
    </p:spTree>
    <p:extLst>
      <p:ext uri="{BB962C8B-B14F-4D97-AF65-F5344CB8AC3E}">
        <p14:creationId xmlns:p14="http://schemas.microsoft.com/office/powerpoint/2010/main" val="3170190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6CDC90-E3A3-4A97-81E2-6BB4582F8F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74E412B3-9004-4D03-9F98-54171A053D1E}"/>
              </a:ext>
            </a:extLst>
          </p:cNvPr>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endParaRPr lang="es-MX" noProof="0"/>
          </a:p>
        </p:txBody>
      </p:sp>
      <p:sp>
        <p:nvSpPr>
          <p:cNvPr id="4" name="Marcador de texto 3">
            <a:extLst>
              <a:ext uri="{FF2B5EF4-FFF2-40B4-BE49-F238E27FC236}">
                <a16:creationId xmlns:a16="http://schemas.microsoft.com/office/drawing/2014/main" id="{F345E4B7-DFEF-45F6-9713-89438058EB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3">
            <a:extLst>
              <a:ext uri="{FF2B5EF4-FFF2-40B4-BE49-F238E27FC236}">
                <a16:creationId xmlns:a16="http://schemas.microsoft.com/office/drawing/2014/main" id="{48F6A12B-35BD-405C-9118-3A4455EE46F3}"/>
              </a:ext>
            </a:extLst>
          </p:cNvPr>
          <p:cNvSpPr>
            <a:spLocks noGrp="1"/>
          </p:cNvSpPr>
          <p:nvPr>
            <p:ph type="dt" sz="half" idx="10"/>
          </p:nvPr>
        </p:nvSpPr>
        <p:spPr/>
        <p:txBody>
          <a:bodyPr/>
          <a:lstStyle>
            <a:lvl1pPr>
              <a:defRPr/>
            </a:lvl1pPr>
          </a:lstStyle>
          <a:p>
            <a:pPr>
              <a:defRPr/>
            </a:pPr>
            <a:fld id="{185ED95E-DCEB-4D1A-9B07-C88278F4F687}" type="datetimeFigureOut">
              <a:rPr lang="es-MX"/>
              <a:pPr>
                <a:defRPr/>
              </a:pPr>
              <a:t>12/07/2018</a:t>
            </a:fld>
            <a:endParaRPr lang="es-MX"/>
          </a:p>
        </p:txBody>
      </p:sp>
      <p:sp>
        <p:nvSpPr>
          <p:cNvPr id="6" name="Marcador de pie de página 4">
            <a:extLst>
              <a:ext uri="{FF2B5EF4-FFF2-40B4-BE49-F238E27FC236}">
                <a16:creationId xmlns:a16="http://schemas.microsoft.com/office/drawing/2014/main" id="{F6D3C25C-521F-43DC-BB4A-F006DB290849}"/>
              </a:ext>
            </a:extLst>
          </p:cNvPr>
          <p:cNvSpPr>
            <a:spLocks noGrp="1"/>
          </p:cNvSpPr>
          <p:nvPr>
            <p:ph type="ftr" sz="quarter" idx="11"/>
          </p:nvPr>
        </p:nvSpPr>
        <p:spPr/>
        <p:txBody>
          <a:bodyPr/>
          <a:lstStyle>
            <a:lvl1pPr>
              <a:defRPr/>
            </a:lvl1pPr>
          </a:lstStyle>
          <a:p>
            <a:pPr>
              <a:defRPr/>
            </a:pPr>
            <a:endParaRPr lang="es-MX"/>
          </a:p>
        </p:txBody>
      </p:sp>
      <p:sp>
        <p:nvSpPr>
          <p:cNvPr id="7" name="Marcador de número de diapositiva 5">
            <a:extLst>
              <a:ext uri="{FF2B5EF4-FFF2-40B4-BE49-F238E27FC236}">
                <a16:creationId xmlns:a16="http://schemas.microsoft.com/office/drawing/2014/main" id="{55508C5C-746D-4CE4-8B28-4584F034F182}"/>
              </a:ext>
            </a:extLst>
          </p:cNvPr>
          <p:cNvSpPr>
            <a:spLocks noGrp="1"/>
          </p:cNvSpPr>
          <p:nvPr>
            <p:ph type="sldNum" sz="quarter" idx="12"/>
          </p:nvPr>
        </p:nvSpPr>
        <p:spPr/>
        <p:txBody>
          <a:bodyPr/>
          <a:lstStyle>
            <a:lvl1pPr>
              <a:defRPr/>
            </a:lvl1pPr>
          </a:lstStyle>
          <a:p>
            <a:pPr>
              <a:defRPr/>
            </a:pPr>
            <a:fld id="{8EDC004B-8222-4A93-9D70-E94011B088A8}" type="slidenum">
              <a:rPr lang="es-MX"/>
              <a:pPr>
                <a:defRPr/>
              </a:pPr>
              <a:t>‹Nº›</a:t>
            </a:fld>
            <a:endParaRPr lang="es-MX"/>
          </a:p>
        </p:txBody>
      </p:sp>
    </p:spTree>
    <p:extLst>
      <p:ext uri="{BB962C8B-B14F-4D97-AF65-F5344CB8AC3E}">
        <p14:creationId xmlns:p14="http://schemas.microsoft.com/office/powerpoint/2010/main" val="40938159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a:extLst>
              <a:ext uri="{FF2B5EF4-FFF2-40B4-BE49-F238E27FC236}">
                <a16:creationId xmlns:a16="http://schemas.microsoft.com/office/drawing/2014/main" id="{AF9A6F95-23E2-4945-B3D2-9C8E5A1D9CED}"/>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a:t>Haga clic para modificar el estilo de título del patrón</a:t>
            </a:r>
            <a:endParaRPr lang="es-MX" altLang="es-MX"/>
          </a:p>
        </p:txBody>
      </p:sp>
      <p:sp>
        <p:nvSpPr>
          <p:cNvPr id="1027" name="Marcador de texto 2">
            <a:extLst>
              <a:ext uri="{FF2B5EF4-FFF2-40B4-BE49-F238E27FC236}">
                <a16:creationId xmlns:a16="http://schemas.microsoft.com/office/drawing/2014/main" id="{9A30DF00-9922-4BE2-AA09-BC4D37415422}"/>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a:t>Editar los estilos de texto del patrón</a:t>
            </a:r>
          </a:p>
          <a:p>
            <a:pPr lvl="1"/>
            <a:r>
              <a:rPr lang="es-ES" altLang="es-MX"/>
              <a:t>Segundo nivel</a:t>
            </a:r>
          </a:p>
          <a:p>
            <a:pPr lvl="2"/>
            <a:r>
              <a:rPr lang="es-ES" altLang="es-MX"/>
              <a:t>Tercer nivel</a:t>
            </a:r>
          </a:p>
          <a:p>
            <a:pPr lvl="3"/>
            <a:r>
              <a:rPr lang="es-ES" altLang="es-MX"/>
              <a:t>Cuarto nivel</a:t>
            </a:r>
          </a:p>
          <a:p>
            <a:pPr lvl="4"/>
            <a:r>
              <a:rPr lang="es-ES" altLang="es-MX"/>
              <a:t>Quinto nivel</a:t>
            </a:r>
            <a:endParaRPr lang="es-MX" altLang="es-MX"/>
          </a:p>
        </p:txBody>
      </p:sp>
      <p:sp>
        <p:nvSpPr>
          <p:cNvPr id="4" name="Marcador de fecha 3">
            <a:extLst>
              <a:ext uri="{FF2B5EF4-FFF2-40B4-BE49-F238E27FC236}">
                <a16:creationId xmlns:a16="http://schemas.microsoft.com/office/drawing/2014/main" id="{CBEFCA94-9679-4E07-8D28-016F6EE5DF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35D9E97-D595-40D5-8437-5A95BB5C024A}" type="datetimeFigureOut">
              <a:rPr lang="es-MX"/>
              <a:pPr>
                <a:defRPr/>
              </a:pPr>
              <a:t>12/07/2018</a:t>
            </a:fld>
            <a:endParaRPr lang="es-MX"/>
          </a:p>
        </p:txBody>
      </p:sp>
      <p:sp>
        <p:nvSpPr>
          <p:cNvPr id="5" name="Marcador de pie de página 4">
            <a:extLst>
              <a:ext uri="{FF2B5EF4-FFF2-40B4-BE49-F238E27FC236}">
                <a16:creationId xmlns:a16="http://schemas.microsoft.com/office/drawing/2014/main" id="{E7977300-634F-4A90-B0F8-469D2E68B3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MX"/>
          </a:p>
        </p:txBody>
      </p:sp>
      <p:sp>
        <p:nvSpPr>
          <p:cNvPr id="6" name="Marcador de número de diapositiva 5">
            <a:extLst>
              <a:ext uri="{FF2B5EF4-FFF2-40B4-BE49-F238E27FC236}">
                <a16:creationId xmlns:a16="http://schemas.microsoft.com/office/drawing/2014/main" id="{C56CFD6A-FA9C-40FC-8CA6-C7524A2D967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BE7162F7-D5F2-4547-9862-43806A4915D5}" type="slidenum">
              <a:rPr lang="es-MX"/>
              <a:pPr>
                <a:defRPr/>
              </a:pPr>
              <a:t>‹Nº›</a:t>
            </a:fld>
            <a:endParaRPr lang="es-MX"/>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8" Type="http://schemas.openxmlformats.org/officeDocument/2006/relationships/image" Target="../media/image28.gif"/><Relationship Id="rId3" Type="http://schemas.openxmlformats.org/officeDocument/2006/relationships/image" Target="../media/image2.png"/><Relationship Id="rId7" Type="http://schemas.openxmlformats.org/officeDocument/2006/relationships/image" Target="../media/image27.gi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emf"/><Relationship Id="rId9" Type="http://schemas.openxmlformats.org/officeDocument/2006/relationships/image" Target="../media/image29.jpe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36.png"/><Relationship Id="rId5" Type="http://schemas.openxmlformats.org/officeDocument/2006/relationships/image" Target="../media/image31.png"/><Relationship Id="rId10" Type="http://schemas.openxmlformats.org/officeDocument/2006/relationships/image" Target="../media/image35.jpeg"/><Relationship Id="rId4" Type="http://schemas.openxmlformats.org/officeDocument/2006/relationships/image" Target="../media/image4.emf"/><Relationship Id="rId9" Type="http://schemas.openxmlformats.org/officeDocument/2006/relationships/image" Target="../media/image34.png"/></Relationships>
</file>

<file path=ppt/slides/_rels/slide16.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37.jpe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1.wdp"/><Relationship Id="rId11" Type="http://schemas.openxmlformats.org/officeDocument/2006/relationships/image" Target="../media/image41.png"/><Relationship Id="rId5" Type="http://schemas.openxmlformats.org/officeDocument/2006/relationships/image" Target="../media/image31.png"/><Relationship Id="rId10" Type="http://schemas.openxmlformats.org/officeDocument/2006/relationships/image" Target="../media/image40.png"/><Relationship Id="rId4" Type="http://schemas.openxmlformats.org/officeDocument/2006/relationships/image" Target="../media/image4.emf"/><Relationship Id="rId9"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5.jpeg"/><Relationship Id="rId4" Type="http://schemas.openxmlformats.org/officeDocument/2006/relationships/image" Target="../media/image4.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3.png"/><Relationship Id="rId4"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5.jpeg"/><Relationship Id="rId5" Type="http://schemas.openxmlformats.org/officeDocument/2006/relationships/image" Target="../media/image44.png"/><Relationship Id="rId4" Type="http://schemas.openxmlformats.org/officeDocument/2006/relationships/image" Target="../media/image4.emf"/></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7.jpeg"/><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8.jpeg"/><Relationship Id="rId4" Type="http://schemas.openxmlformats.org/officeDocument/2006/relationships/image" Target="../media/image4.emf"/></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2.png"/><Relationship Id="rId7" Type="http://schemas.openxmlformats.org/officeDocument/2006/relationships/image" Target="../media/image51.png"/><Relationship Id="rId12" Type="http://schemas.openxmlformats.org/officeDocument/2006/relationships/image" Target="../media/image56.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0.sv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emf"/><Relationship Id="rId9" Type="http://schemas.openxmlformats.org/officeDocument/2006/relationships/image" Target="../media/image53.png"/></Relationships>
</file>

<file path=ppt/slides/_rels/slide2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2.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4.emf"/><Relationship Id="rId9"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5.png"/><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8" Type="http://schemas.openxmlformats.org/officeDocument/2006/relationships/image" Target="../media/image69.svg"/><Relationship Id="rId13" Type="http://schemas.openxmlformats.org/officeDocument/2006/relationships/image" Target="../media/image74.png"/><Relationship Id="rId3" Type="http://schemas.openxmlformats.org/officeDocument/2006/relationships/image" Target="../media/image2.png"/><Relationship Id="rId7" Type="http://schemas.openxmlformats.org/officeDocument/2006/relationships/image" Target="../media/image68.png"/><Relationship Id="rId12" Type="http://schemas.openxmlformats.org/officeDocument/2006/relationships/image" Target="../media/image73.sv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7.svg"/><Relationship Id="rId11" Type="http://schemas.openxmlformats.org/officeDocument/2006/relationships/image" Target="../media/image72.png"/><Relationship Id="rId5" Type="http://schemas.openxmlformats.org/officeDocument/2006/relationships/image" Target="../media/image66.png"/><Relationship Id="rId10" Type="http://schemas.openxmlformats.org/officeDocument/2006/relationships/image" Target="../media/image71.svg"/><Relationship Id="rId4" Type="http://schemas.openxmlformats.org/officeDocument/2006/relationships/image" Target="../media/image4.emf"/><Relationship Id="rId9" Type="http://schemas.openxmlformats.org/officeDocument/2006/relationships/image" Target="../media/image70.png"/><Relationship Id="rId14" Type="http://schemas.openxmlformats.org/officeDocument/2006/relationships/image" Target="../media/image75.sv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8" Type="http://schemas.openxmlformats.org/officeDocument/2006/relationships/image" Target="../media/image79.svg"/><Relationship Id="rId13" Type="http://schemas.openxmlformats.org/officeDocument/2006/relationships/image" Target="../media/image84.png"/><Relationship Id="rId18" Type="http://schemas.openxmlformats.org/officeDocument/2006/relationships/image" Target="../media/image89.svg"/><Relationship Id="rId3" Type="http://schemas.openxmlformats.org/officeDocument/2006/relationships/image" Target="../media/image2.png"/><Relationship Id="rId7" Type="http://schemas.openxmlformats.org/officeDocument/2006/relationships/image" Target="../media/image78.png"/><Relationship Id="rId12" Type="http://schemas.openxmlformats.org/officeDocument/2006/relationships/image" Target="../media/image83.svg"/><Relationship Id="rId17" Type="http://schemas.openxmlformats.org/officeDocument/2006/relationships/image" Target="../media/image88.png"/><Relationship Id="rId2" Type="http://schemas.openxmlformats.org/officeDocument/2006/relationships/image" Target="../media/image1.png"/><Relationship Id="rId16" Type="http://schemas.openxmlformats.org/officeDocument/2006/relationships/image" Target="../media/image87.svg"/><Relationship Id="rId1" Type="http://schemas.openxmlformats.org/officeDocument/2006/relationships/slideLayout" Target="../slideLayouts/slideLayout2.xml"/><Relationship Id="rId6" Type="http://schemas.openxmlformats.org/officeDocument/2006/relationships/image" Target="../media/image77.svg"/><Relationship Id="rId11" Type="http://schemas.openxmlformats.org/officeDocument/2006/relationships/image" Target="../media/image82.png"/><Relationship Id="rId5" Type="http://schemas.openxmlformats.org/officeDocument/2006/relationships/image" Target="../media/image76.png"/><Relationship Id="rId15" Type="http://schemas.openxmlformats.org/officeDocument/2006/relationships/image" Target="../media/image86.png"/><Relationship Id="rId10" Type="http://schemas.openxmlformats.org/officeDocument/2006/relationships/image" Target="../media/image81.svg"/><Relationship Id="rId4" Type="http://schemas.openxmlformats.org/officeDocument/2006/relationships/image" Target="../media/image4.emf"/><Relationship Id="rId9" Type="http://schemas.openxmlformats.org/officeDocument/2006/relationships/image" Target="../media/image80.png"/><Relationship Id="rId14" Type="http://schemas.openxmlformats.org/officeDocument/2006/relationships/image" Target="../media/image85.sv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4.emf"/></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4.emf"/></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7 Grupo">
            <a:extLst>
              <a:ext uri="{FF2B5EF4-FFF2-40B4-BE49-F238E27FC236}">
                <a16:creationId xmlns:a16="http://schemas.microsoft.com/office/drawing/2014/main" id="{860F7498-FA44-4D7E-B33E-74B5D5986174}"/>
              </a:ext>
            </a:extLst>
          </p:cNvPr>
          <p:cNvGrpSpPr>
            <a:grpSpLocks/>
          </p:cNvGrpSpPr>
          <p:nvPr/>
        </p:nvGrpSpPr>
        <p:grpSpPr bwMode="auto">
          <a:xfrm>
            <a:off x="1633538" y="141288"/>
            <a:ext cx="8929687" cy="1169987"/>
            <a:chOff x="107503" y="97721"/>
            <a:chExt cx="8928993" cy="1171039"/>
          </a:xfrm>
        </p:grpSpPr>
        <p:pic>
          <p:nvPicPr>
            <p:cNvPr id="13" name="6 Imagen">
              <a:extLst>
                <a:ext uri="{FF2B5EF4-FFF2-40B4-BE49-F238E27FC236}">
                  <a16:creationId xmlns:a16="http://schemas.microsoft.com/office/drawing/2014/main" id="{9F25771C-EC60-4B1D-B8BC-7B639CB9E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12 Grupo">
              <a:extLst>
                <a:ext uri="{FF2B5EF4-FFF2-40B4-BE49-F238E27FC236}">
                  <a16:creationId xmlns:a16="http://schemas.microsoft.com/office/drawing/2014/main" id="{96830A51-0D0E-456A-8D63-158FD4B2C4EC}"/>
                </a:ext>
              </a:extLst>
            </p:cNvPr>
            <p:cNvGrpSpPr>
              <a:grpSpLocks/>
            </p:cNvGrpSpPr>
            <p:nvPr/>
          </p:nvGrpSpPr>
          <p:grpSpPr bwMode="auto">
            <a:xfrm>
              <a:off x="107503" y="97721"/>
              <a:ext cx="8928993" cy="1171039"/>
              <a:chOff x="107503" y="44624"/>
              <a:chExt cx="8972347" cy="1045270"/>
            </a:xfrm>
          </p:grpSpPr>
          <p:pic>
            <p:nvPicPr>
              <p:cNvPr id="16" name="10 Imagen">
                <a:extLst>
                  <a:ext uri="{FF2B5EF4-FFF2-40B4-BE49-F238E27FC236}">
                    <a16:creationId xmlns:a16="http://schemas.microsoft.com/office/drawing/2014/main" id="{1BB4A257-74DA-47E2-9973-998044BB0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0 Rectángulo">
                <a:extLst>
                  <a:ext uri="{FF2B5EF4-FFF2-40B4-BE49-F238E27FC236}">
                    <a16:creationId xmlns:a16="http://schemas.microsoft.com/office/drawing/2014/main" id="{C194AC06-D744-47E3-AC38-CC8E3DFB158A}"/>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8" name="11 Imagen">
                <a:extLst>
                  <a:ext uri="{FF2B5EF4-FFF2-40B4-BE49-F238E27FC236}">
                    <a16:creationId xmlns:a16="http://schemas.microsoft.com/office/drawing/2014/main" id="{E2C39F4F-44E2-49F4-ACC6-EF74FE040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Rectángulo 11">
            <a:extLst>
              <a:ext uri="{FF2B5EF4-FFF2-40B4-BE49-F238E27FC236}">
                <a16:creationId xmlns:a16="http://schemas.microsoft.com/office/drawing/2014/main" id="{8A1A3366-9633-4BAC-9FC3-0797B061F755}"/>
              </a:ext>
            </a:extLst>
          </p:cNvPr>
          <p:cNvSpPr/>
          <p:nvPr/>
        </p:nvSpPr>
        <p:spPr>
          <a:xfrm>
            <a:off x="2047875" y="998538"/>
            <a:ext cx="10131425" cy="5872162"/>
          </a:xfrm>
          <a:prstGeom prst="rect">
            <a:avLst/>
          </a:prstGeom>
          <a:solidFill>
            <a:schemeClr val="bg1">
              <a:lumMod val="95000"/>
            </a:schemeClr>
          </a:solidFill>
          <a:ln w="25400" cap="flat" cmpd="sng" algn="ctr">
            <a:noFill/>
            <a:prstDash val="solid"/>
          </a:ln>
          <a:effectLst/>
        </p:spPr>
        <p:txBody>
          <a:bodyPr anchor="ctr"/>
          <a:lstStyle/>
          <a:p>
            <a:pPr eaLnBrk="1" fontAlgn="auto" hangingPunct="1">
              <a:spcBef>
                <a:spcPts val="0"/>
              </a:spcBef>
              <a:spcAft>
                <a:spcPts val="0"/>
              </a:spcAft>
              <a:defRPr/>
            </a:pPr>
            <a:endParaRPr lang="es-MX" sz="3800" b="1" kern="0" dirty="0">
              <a:solidFill>
                <a:prstClr val="black">
                  <a:lumMod val="85000"/>
                  <a:lumOff val="15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ángulo 14">
            <a:extLst>
              <a:ext uri="{FF2B5EF4-FFF2-40B4-BE49-F238E27FC236}">
                <a16:creationId xmlns:a16="http://schemas.microsoft.com/office/drawing/2014/main" id="{5CA0CCC0-51D2-4875-98C7-F92F952A11E7}"/>
              </a:ext>
            </a:extLst>
          </p:cNvPr>
          <p:cNvSpPr/>
          <p:nvPr/>
        </p:nvSpPr>
        <p:spPr>
          <a:xfrm>
            <a:off x="4645152" y="2035588"/>
            <a:ext cx="6528626" cy="3534951"/>
          </a:xfrm>
          <a:prstGeom prst="rect">
            <a:avLst/>
          </a:prstGeom>
        </p:spPr>
        <p:txBody>
          <a:bodyPr anchor="ctr"/>
          <a:lstStyle/>
          <a:p>
            <a:pPr algn="ctr" eaLnBrk="1" fontAlgn="auto" hangingPunct="1">
              <a:spcBef>
                <a:spcPts val="0"/>
              </a:spcBef>
              <a:spcAft>
                <a:spcPts val="0"/>
              </a:spcAft>
              <a:defRPr/>
            </a:pPr>
            <a:r>
              <a:rPr lang="es-MX" sz="5400" b="1" dirty="0">
                <a:solidFill>
                  <a:srgbClr val="002060"/>
                </a:solidFill>
                <a:latin typeface="Tahoma" panose="020B0604030504040204" pitchFamily="34" charset="0"/>
                <a:ea typeface="Tahoma" panose="020B0604030504040204" pitchFamily="34" charset="0"/>
                <a:cs typeface="Tahoma" panose="020B0604030504040204" pitchFamily="34" charset="0"/>
              </a:rPr>
              <a:t>Curso:</a:t>
            </a:r>
          </a:p>
          <a:p>
            <a:pPr algn="ctr" eaLnBrk="1" fontAlgn="auto" hangingPunct="1">
              <a:spcBef>
                <a:spcPts val="0"/>
              </a:spcBef>
              <a:spcAft>
                <a:spcPts val="0"/>
              </a:spcAft>
              <a:defRPr/>
            </a:pPr>
            <a:endParaRPr lang="es-MX" sz="4000" b="1" dirty="0">
              <a:solidFill>
                <a:srgbClr val="002060"/>
              </a:solidFill>
              <a:latin typeface="Tahoma" panose="020B0604030504040204" pitchFamily="34" charset="0"/>
              <a:ea typeface="Tahoma" panose="020B0604030504040204" pitchFamily="34" charset="0"/>
              <a:cs typeface="Tahoma" panose="020B0604030504040204" pitchFamily="34" charset="0"/>
            </a:endParaRPr>
          </a:p>
          <a:p>
            <a:pPr algn="ctr" eaLnBrk="1" fontAlgn="auto" hangingPunct="1">
              <a:spcBef>
                <a:spcPts val="0"/>
              </a:spcBef>
              <a:spcAft>
                <a:spcPts val="0"/>
              </a:spcAft>
              <a:defRPr/>
            </a:pPr>
            <a:r>
              <a:rPr lang="es-MX" sz="5400" b="1" dirty="0">
                <a:solidFill>
                  <a:srgbClr val="002060"/>
                </a:solidFill>
                <a:latin typeface="Tahoma" panose="020B0604030504040204" pitchFamily="34" charset="0"/>
                <a:ea typeface="Tahoma" panose="020B0604030504040204" pitchFamily="34" charset="0"/>
                <a:cs typeface="Tahoma" panose="020B0604030504040204" pitchFamily="34" charset="0"/>
              </a:rPr>
              <a:t>Gobierno abierto</a:t>
            </a:r>
          </a:p>
        </p:txBody>
      </p:sp>
      <p:pic>
        <p:nvPicPr>
          <p:cNvPr id="23" name="Picture 5" descr="Resultado de imagen para ciudad de mexico">
            <a:extLst>
              <a:ext uri="{FF2B5EF4-FFF2-40B4-BE49-F238E27FC236}">
                <a16:creationId xmlns:a16="http://schemas.microsoft.com/office/drawing/2014/main" id="{DE463DEA-6C2B-49D6-87F1-F9E99186C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1" y="1038335"/>
            <a:ext cx="3938016" cy="5747714"/>
          </a:xfrm>
          <a:prstGeom prst="ellipse">
            <a:avLst/>
          </a:prstGeom>
          <a:ln w="76200">
            <a:solidFill>
              <a:schemeClr val="bg1"/>
            </a:solidFill>
          </a:ln>
          <a:extLst>
            <a:ext uri="{909E8E84-426E-40DD-AFC4-6F175D3DCCD1}">
              <a14:hiddenFill xmlns:a14="http://schemas.microsoft.com/office/drawing/2010/main">
                <a:solidFill>
                  <a:srgbClr val="FFFFFF"/>
                </a:solidFill>
              </a14:hiddenFill>
            </a:ext>
          </a:extLst>
        </p:spPr>
      </p:pic>
      <p:pic>
        <p:nvPicPr>
          <p:cNvPr id="19" name="Imagen 6">
            <a:extLst>
              <a:ext uri="{FF2B5EF4-FFF2-40B4-BE49-F238E27FC236}">
                <a16:creationId xmlns:a16="http://schemas.microsoft.com/office/drawing/2014/main" id="{F61DEAD0-8F64-4726-9E75-FD44392AE8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429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7 Grupo">
            <a:extLst>
              <a:ext uri="{FF2B5EF4-FFF2-40B4-BE49-F238E27FC236}">
                <a16:creationId xmlns:a16="http://schemas.microsoft.com/office/drawing/2014/main" id="{4CC3194A-8ABD-478C-B73B-83D4B59C1540}"/>
              </a:ext>
            </a:extLst>
          </p:cNvPr>
          <p:cNvGrpSpPr>
            <a:grpSpLocks/>
          </p:cNvGrpSpPr>
          <p:nvPr/>
        </p:nvGrpSpPr>
        <p:grpSpPr bwMode="auto">
          <a:xfrm>
            <a:off x="1633538" y="141288"/>
            <a:ext cx="8929687" cy="1169987"/>
            <a:chOff x="107503" y="97721"/>
            <a:chExt cx="8928993" cy="1171039"/>
          </a:xfrm>
        </p:grpSpPr>
        <p:pic>
          <p:nvPicPr>
            <p:cNvPr id="26" name="6 Imagen">
              <a:extLst>
                <a:ext uri="{FF2B5EF4-FFF2-40B4-BE49-F238E27FC236}">
                  <a16:creationId xmlns:a16="http://schemas.microsoft.com/office/drawing/2014/main" id="{F024D17E-9938-4056-B022-29B5DBEAC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12 Grupo">
              <a:extLst>
                <a:ext uri="{FF2B5EF4-FFF2-40B4-BE49-F238E27FC236}">
                  <a16:creationId xmlns:a16="http://schemas.microsoft.com/office/drawing/2014/main" id="{0B267333-D52D-43B1-AF79-57C348291E61}"/>
                </a:ext>
              </a:extLst>
            </p:cNvPr>
            <p:cNvGrpSpPr>
              <a:grpSpLocks/>
            </p:cNvGrpSpPr>
            <p:nvPr/>
          </p:nvGrpSpPr>
          <p:grpSpPr bwMode="auto">
            <a:xfrm>
              <a:off x="107503" y="97721"/>
              <a:ext cx="8928993" cy="1171039"/>
              <a:chOff x="107503" y="44624"/>
              <a:chExt cx="8972347" cy="1045270"/>
            </a:xfrm>
          </p:grpSpPr>
          <p:pic>
            <p:nvPicPr>
              <p:cNvPr id="28" name="10 Imagen">
                <a:extLst>
                  <a:ext uri="{FF2B5EF4-FFF2-40B4-BE49-F238E27FC236}">
                    <a16:creationId xmlns:a16="http://schemas.microsoft.com/office/drawing/2014/main" id="{C48FE047-EF36-4FF9-B218-CB4C1977B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10 Rectángulo">
                <a:extLst>
                  <a:ext uri="{FF2B5EF4-FFF2-40B4-BE49-F238E27FC236}">
                    <a16:creationId xmlns:a16="http://schemas.microsoft.com/office/drawing/2014/main" id="{6B2381DB-7AE3-4E0C-A1AB-F4791CF3630D}"/>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30" name="11 Imagen">
                <a:extLst>
                  <a:ext uri="{FF2B5EF4-FFF2-40B4-BE49-F238E27FC236}">
                    <a16:creationId xmlns:a16="http://schemas.microsoft.com/office/drawing/2014/main" id="{D2E2178C-E529-4E78-B1AF-0C1A06D79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1" name="Imagen 6">
            <a:extLst>
              <a:ext uri="{FF2B5EF4-FFF2-40B4-BE49-F238E27FC236}">
                <a16:creationId xmlns:a16="http://schemas.microsoft.com/office/drawing/2014/main" id="{B86B015B-3BEF-465A-AD2B-25D3F6955E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uadroTexto 10">
            <a:extLst>
              <a:ext uri="{FF2B5EF4-FFF2-40B4-BE49-F238E27FC236}">
                <a16:creationId xmlns:a16="http://schemas.microsoft.com/office/drawing/2014/main" id="{AEC2CF41-5EA9-4F1E-9F8C-5AF7492357F6}"/>
              </a:ext>
            </a:extLst>
          </p:cNvPr>
          <p:cNvSpPr txBox="1"/>
          <p:nvPr/>
        </p:nvSpPr>
        <p:spPr>
          <a:xfrm>
            <a:off x="348916" y="1275335"/>
            <a:ext cx="11514221" cy="925183"/>
          </a:xfrm>
          <a:prstGeom prst="rect">
            <a:avLst/>
          </a:prstGeom>
          <a:noFill/>
        </p:spPr>
        <p:txBody>
          <a:bodyPr anchor="ctr"/>
          <a:lstStyle/>
          <a:p>
            <a:pPr algn="ctr">
              <a:defRPr/>
            </a:pPr>
            <a:r>
              <a:rPr lang="es-MX" sz="2200" dirty="0">
                <a:latin typeface="Tahoma" panose="020B0604030504040204" pitchFamily="34" charset="0"/>
                <a:ea typeface="Tahoma" panose="020B0604030504040204" pitchFamily="34" charset="0"/>
                <a:cs typeface="Tahoma" panose="020B0604030504040204" pitchFamily="34" charset="0"/>
              </a:rPr>
              <a:t>Una de las principales confusiones que existen al hablar de gobierno abierto, es la de equipararlo al gobierno electrónico.</a:t>
            </a:r>
          </a:p>
        </p:txBody>
      </p:sp>
      <p:pic>
        <p:nvPicPr>
          <p:cNvPr id="1028" name="Picture 4" descr="Imagen relacionada">
            <a:extLst>
              <a:ext uri="{FF2B5EF4-FFF2-40B4-BE49-F238E27FC236}">
                <a16:creationId xmlns:a16="http://schemas.microsoft.com/office/drawing/2014/main" id="{BD7F3379-B22E-4275-B93C-B14A4B5DBE2D}"/>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14231" y="2589448"/>
            <a:ext cx="1331244" cy="1265993"/>
          </a:xfrm>
          <a:prstGeom prst="ellipse">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FA1EA826-24D4-464A-9E85-0C326FD53491}"/>
              </a:ext>
            </a:extLst>
          </p:cNvPr>
          <p:cNvSpPr txBox="1"/>
          <p:nvPr/>
        </p:nvSpPr>
        <p:spPr>
          <a:xfrm flipH="1">
            <a:off x="1075076" y="4150644"/>
            <a:ext cx="2209555" cy="2165938"/>
          </a:xfrm>
          <a:prstGeom prst="rect">
            <a:avLst/>
          </a:prstGeom>
          <a:solidFill>
            <a:schemeClr val="bg1">
              <a:lumMod val="95000"/>
            </a:schemeClr>
          </a:solidFill>
        </p:spPr>
        <p:txBody>
          <a:bodyPr wrap="square" rtlCol="0" anchor="ctr" anchorCtr="0">
            <a:noAutofit/>
          </a:bodyPr>
          <a:lstStyle/>
          <a:p>
            <a:pPr algn="ctr"/>
            <a:r>
              <a:rPr lang="es-MX" dirty="0">
                <a:latin typeface="Tahoma" panose="020B0604030504040204" pitchFamily="34" charset="0"/>
                <a:ea typeface="Tahoma" panose="020B0604030504040204" pitchFamily="34" charset="0"/>
                <a:cs typeface="Tahoma" panose="020B0604030504040204" pitchFamily="34" charset="0"/>
              </a:rPr>
              <a:t>Utilizan las </a:t>
            </a:r>
            <a:r>
              <a:rPr lang="es-MX" dirty="0" err="1">
                <a:latin typeface="Tahoma" panose="020B0604030504040204" pitchFamily="34" charset="0"/>
                <a:ea typeface="Tahoma" panose="020B0604030504040204" pitchFamily="34" charset="0"/>
                <a:cs typeface="Tahoma" panose="020B0604030504040204" pitchFamily="34" charset="0"/>
              </a:rPr>
              <a:t>TIC’s</a:t>
            </a:r>
            <a:r>
              <a:rPr lang="es-MX" dirty="0">
                <a:latin typeface="Tahoma" panose="020B0604030504040204" pitchFamily="34" charset="0"/>
                <a:ea typeface="Tahoma" panose="020B0604030504040204" pitchFamily="34" charset="0"/>
                <a:cs typeface="Tahoma" panose="020B0604030504040204" pitchFamily="34" charset="0"/>
              </a:rPr>
              <a:t> en los procedimientos administrativos y de interacción entre gobierno y ciudadanía.</a:t>
            </a:r>
          </a:p>
        </p:txBody>
      </p:sp>
      <p:pic>
        <p:nvPicPr>
          <p:cNvPr id="1030" name="Picture 6" descr="Resultado de imagen para gobierno eficiente">
            <a:extLst>
              <a:ext uri="{FF2B5EF4-FFF2-40B4-BE49-F238E27FC236}">
                <a16:creationId xmlns:a16="http://schemas.microsoft.com/office/drawing/2014/main" id="{AAF155F2-CE9B-42D2-88DD-3D3D2AA22C3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03541" y="2556822"/>
            <a:ext cx="1331244" cy="1331244"/>
          </a:xfrm>
          <a:prstGeom prst="ellipse">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7280C7BC-E85D-4BB7-B629-ACCDEC729C84}"/>
              </a:ext>
            </a:extLst>
          </p:cNvPr>
          <p:cNvSpPr txBox="1"/>
          <p:nvPr/>
        </p:nvSpPr>
        <p:spPr>
          <a:xfrm flipH="1">
            <a:off x="3964386" y="4141576"/>
            <a:ext cx="2209555" cy="2165938"/>
          </a:xfrm>
          <a:prstGeom prst="rect">
            <a:avLst/>
          </a:prstGeom>
          <a:solidFill>
            <a:schemeClr val="bg1">
              <a:lumMod val="95000"/>
            </a:schemeClr>
          </a:solidFill>
        </p:spPr>
        <p:txBody>
          <a:bodyPr wrap="square" rtlCol="0" anchor="ctr" anchorCtr="0">
            <a:noAutofit/>
          </a:bodyPr>
          <a:lstStyle/>
          <a:p>
            <a:pPr algn="ctr"/>
            <a:r>
              <a:rPr lang="es-MX" dirty="0">
                <a:latin typeface="Tahoma" panose="020B0604030504040204" pitchFamily="34" charset="0"/>
                <a:ea typeface="Tahoma" panose="020B0604030504040204" pitchFamily="34" charset="0"/>
                <a:cs typeface="Tahoma" panose="020B0604030504040204" pitchFamily="34" charset="0"/>
              </a:rPr>
              <a:t>Buscan facilitar trámites y procesos</a:t>
            </a:r>
            <a:r>
              <a:rPr lang="es-MX"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hacer más eficiente la gestión gubernamental.</a:t>
            </a:r>
            <a:endParaRPr lang="es-MX" dirty="0">
              <a:latin typeface="Tahoma" panose="020B0604030504040204" pitchFamily="34" charset="0"/>
              <a:ea typeface="Tahoma" panose="020B0604030504040204" pitchFamily="34" charset="0"/>
              <a:cs typeface="Tahoma" panose="020B0604030504040204" pitchFamily="34" charset="0"/>
            </a:endParaRPr>
          </a:p>
        </p:txBody>
      </p:sp>
      <p:sp>
        <p:nvSpPr>
          <p:cNvPr id="23" name="CuadroTexto 22">
            <a:extLst>
              <a:ext uri="{FF2B5EF4-FFF2-40B4-BE49-F238E27FC236}">
                <a16:creationId xmlns:a16="http://schemas.microsoft.com/office/drawing/2014/main" id="{14B69072-79E2-4A7B-B1FE-C8885A204CAD}"/>
              </a:ext>
            </a:extLst>
          </p:cNvPr>
          <p:cNvSpPr txBox="1"/>
          <p:nvPr/>
        </p:nvSpPr>
        <p:spPr>
          <a:xfrm>
            <a:off x="7082313" y="2777802"/>
            <a:ext cx="4045400" cy="3228714"/>
          </a:xfrm>
          <a:prstGeom prst="round2DiagRect">
            <a:avLst/>
          </a:prstGeom>
          <a:ln w="38100"/>
        </p:spPr>
        <p:style>
          <a:lnRef idx="2">
            <a:schemeClr val="accent6"/>
          </a:lnRef>
          <a:fillRef idx="1">
            <a:schemeClr val="lt1"/>
          </a:fillRef>
          <a:effectRef idx="0">
            <a:schemeClr val="accent6"/>
          </a:effectRef>
          <a:fontRef idx="minor">
            <a:schemeClr val="dk1"/>
          </a:fontRef>
        </p:style>
        <p:txBody>
          <a:bodyPr wrap="square" rtlCol="0" anchor="ctr">
            <a:noAutofit/>
          </a:bodyPr>
          <a:lstStyle/>
          <a:p>
            <a:pPr algn="ctr">
              <a:lnSpc>
                <a:spcPct val="150000"/>
              </a:lnSpc>
            </a:pPr>
            <a:r>
              <a:rPr lang="es-MX" dirty="0">
                <a:latin typeface="Tahoma" panose="020B0604030504040204" pitchFamily="34" charset="0"/>
                <a:ea typeface="Tahoma" panose="020B0604030504040204" pitchFamily="34" charset="0"/>
                <a:cs typeface="Tahoma" panose="020B0604030504040204" pitchFamily="34" charset="0"/>
              </a:rPr>
              <a:t>Aunque ambos comparten el objetivo de mejorar el desempeño y la calidad de la administración, el gobierno electrónico no pretende transformar los valores y principios en la forma de gobernar.</a:t>
            </a:r>
          </a:p>
        </p:txBody>
      </p:sp>
    </p:spTree>
    <p:extLst>
      <p:ext uri="{BB962C8B-B14F-4D97-AF65-F5344CB8AC3E}">
        <p14:creationId xmlns:p14="http://schemas.microsoft.com/office/powerpoint/2010/main" val="208634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a:extLst>
              <a:ext uri="{FF2B5EF4-FFF2-40B4-BE49-F238E27FC236}">
                <a16:creationId xmlns:a16="http://schemas.microsoft.com/office/drawing/2014/main" id="{D56F4FED-FE74-4D13-BF9A-233B0BBB1D5C}"/>
              </a:ext>
            </a:extLst>
          </p:cNvPr>
          <p:cNvGrpSpPr>
            <a:grpSpLocks/>
          </p:cNvGrpSpPr>
          <p:nvPr/>
        </p:nvGrpSpPr>
        <p:grpSpPr bwMode="auto">
          <a:xfrm>
            <a:off x="1633538" y="141288"/>
            <a:ext cx="8929687" cy="1169987"/>
            <a:chOff x="107503" y="97721"/>
            <a:chExt cx="8928993" cy="1171039"/>
          </a:xfrm>
        </p:grpSpPr>
        <p:pic>
          <p:nvPicPr>
            <p:cNvPr id="10" name="6 Imagen">
              <a:extLst>
                <a:ext uri="{FF2B5EF4-FFF2-40B4-BE49-F238E27FC236}">
                  <a16:creationId xmlns:a16="http://schemas.microsoft.com/office/drawing/2014/main" id="{EA454B78-D51B-4C9C-8D96-A051C2738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12 Grupo">
              <a:extLst>
                <a:ext uri="{FF2B5EF4-FFF2-40B4-BE49-F238E27FC236}">
                  <a16:creationId xmlns:a16="http://schemas.microsoft.com/office/drawing/2014/main" id="{9BB69D9D-8C0D-47D3-8627-2C1B42D1AD15}"/>
                </a:ext>
              </a:extLst>
            </p:cNvPr>
            <p:cNvGrpSpPr>
              <a:grpSpLocks/>
            </p:cNvGrpSpPr>
            <p:nvPr/>
          </p:nvGrpSpPr>
          <p:grpSpPr bwMode="auto">
            <a:xfrm>
              <a:off x="107503" y="97721"/>
              <a:ext cx="8928993" cy="1171039"/>
              <a:chOff x="107503" y="44624"/>
              <a:chExt cx="8972347" cy="1045270"/>
            </a:xfrm>
          </p:grpSpPr>
          <p:pic>
            <p:nvPicPr>
              <p:cNvPr id="13" name="10 Imagen">
                <a:extLst>
                  <a:ext uri="{FF2B5EF4-FFF2-40B4-BE49-F238E27FC236}">
                    <a16:creationId xmlns:a16="http://schemas.microsoft.com/office/drawing/2014/main" id="{842C8068-C013-4727-BCA9-179AEDF56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0 Rectángulo">
                <a:extLst>
                  <a:ext uri="{FF2B5EF4-FFF2-40B4-BE49-F238E27FC236}">
                    <a16:creationId xmlns:a16="http://schemas.microsoft.com/office/drawing/2014/main" id="{FC77F761-DFED-4E28-9FDB-6EA30CF17518}"/>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5" name="11 Imagen">
                <a:extLst>
                  <a:ext uri="{FF2B5EF4-FFF2-40B4-BE49-F238E27FC236}">
                    <a16:creationId xmlns:a16="http://schemas.microsoft.com/office/drawing/2014/main" id="{089D1234-56DF-4A6A-BC41-2F4233CE3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6" name="Imagen 6">
            <a:extLst>
              <a:ext uri="{FF2B5EF4-FFF2-40B4-BE49-F238E27FC236}">
                <a16:creationId xmlns:a16="http://schemas.microsoft.com/office/drawing/2014/main" id="{43FED079-9D17-4B17-A4F3-51551AD6FA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082" y="6452759"/>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4092168C-8728-4BF8-8AA5-5FCF5DC8E84B}"/>
              </a:ext>
            </a:extLst>
          </p:cNvPr>
          <p:cNvSpPr txBox="1">
            <a:spLocks noChangeArrowheads="1"/>
          </p:cNvSpPr>
          <p:nvPr/>
        </p:nvSpPr>
        <p:spPr bwMode="auto">
          <a:xfrm>
            <a:off x="1443790" y="1214120"/>
            <a:ext cx="91800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Gobierno abierto y transparencia </a:t>
            </a:r>
            <a:endParaRPr lang="es-MX" altLang="es-MX" b="1" spc="-5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2" name="Rectángulo 1">
            <a:extLst>
              <a:ext uri="{FF2B5EF4-FFF2-40B4-BE49-F238E27FC236}">
                <a16:creationId xmlns:a16="http://schemas.microsoft.com/office/drawing/2014/main" id="{7BD03604-E0DE-48C8-9455-9EEECC4D73D0}"/>
              </a:ext>
            </a:extLst>
          </p:cNvPr>
          <p:cNvSpPr/>
          <p:nvPr/>
        </p:nvSpPr>
        <p:spPr>
          <a:xfrm>
            <a:off x="352929" y="1830070"/>
            <a:ext cx="11546303" cy="997348"/>
          </a:xfrm>
          <a:prstGeom prst="rect">
            <a:avLst/>
          </a:prstGeom>
        </p:spPr>
        <p:txBody>
          <a:bodyPr anchor="ctr" anchorCtr="0">
            <a:noAutofit/>
          </a:bodyPr>
          <a:lstStyle/>
          <a:p>
            <a:pPr algn="ctr">
              <a:defRPr/>
            </a:pPr>
            <a:r>
              <a:rPr lang="es-MX" sz="2100" b="1" dirty="0">
                <a:solidFill>
                  <a:srgbClr val="7030A0"/>
                </a:solidFill>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Aunque la transparencia es un eje fundamental del gobierno abierto, no son equivalentes.</a:t>
            </a:r>
          </a:p>
        </p:txBody>
      </p:sp>
      <p:pic>
        <p:nvPicPr>
          <p:cNvPr id="1028" name="Picture 4" descr="Resultado de imagen para empoderamiento ciudadano">
            <a:extLst>
              <a:ext uri="{FF2B5EF4-FFF2-40B4-BE49-F238E27FC236}">
                <a16:creationId xmlns:a16="http://schemas.microsoft.com/office/drawing/2014/main" id="{8F74A13E-D189-4DF8-8DEF-637881ABAA74}"/>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3148" y="2733769"/>
            <a:ext cx="1722264" cy="1371600"/>
          </a:xfrm>
          <a:prstGeom prst="rect">
            <a:avLst/>
          </a:prstGeom>
          <a:noFill/>
          <a:extLst>
            <a:ext uri="{909E8E84-426E-40DD-AFC4-6F175D3DCCD1}">
              <a14:hiddenFill xmlns:a14="http://schemas.microsoft.com/office/drawing/2010/main">
                <a:solidFill>
                  <a:srgbClr val="FFFFFF"/>
                </a:solidFill>
              </a14:hiddenFill>
            </a:ext>
          </a:extLst>
        </p:spPr>
      </p:pic>
      <p:sp>
        <p:nvSpPr>
          <p:cNvPr id="20" name="CuadroTexto 19">
            <a:extLst>
              <a:ext uri="{FF2B5EF4-FFF2-40B4-BE49-F238E27FC236}">
                <a16:creationId xmlns:a16="http://schemas.microsoft.com/office/drawing/2014/main" id="{D482D5E8-3099-4863-B8D9-72BD9507E147}"/>
              </a:ext>
            </a:extLst>
          </p:cNvPr>
          <p:cNvSpPr txBox="1"/>
          <p:nvPr/>
        </p:nvSpPr>
        <p:spPr>
          <a:xfrm flipH="1">
            <a:off x="341141" y="4146285"/>
            <a:ext cx="2486277" cy="2229834"/>
          </a:xfrm>
          <a:prstGeom prst="roundRect">
            <a:avLst/>
          </a:prstGeom>
          <a:solidFill>
            <a:schemeClr val="accent6">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es-MX" dirty="0">
                <a:latin typeface="Tahoma" panose="020B0604030504040204" pitchFamily="34" charset="0"/>
                <a:ea typeface="Tahoma" panose="020B0604030504040204" pitchFamily="34" charset="0"/>
                <a:cs typeface="Tahoma" panose="020B0604030504040204" pitchFamily="34" charset="0"/>
              </a:rPr>
              <a:t>Ambas políticas pretenden </a:t>
            </a:r>
            <a:r>
              <a:rPr lang="es-MX" b="1" dirty="0">
                <a:latin typeface="Tahoma" panose="020B0604030504040204" pitchFamily="34" charset="0"/>
                <a:ea typeface="Tahoma" panose="020B0604030504040204" pitchFamily="34" charset="0"/>
                <a:cs typeface="Tahoma" panose="020B0604030504040204" pitchFamily="34" charset="0"/>
              </a:rPr>
              <a:t>empoderar</a:t>
            </a:r>
            <a:r>
              <a:rPr lang="es-MX" dirty="0">
                <a:latin typeface="Tahoma" panose="020B0604030504040204" pitchFamily="34" charset="0"/>
                <a:ea typeface="Tahoma" panose="020B0604030504040204" pitchFamily="34" charset="0"/>
                <a:cs typeface="Tahoma" panose="020B0604030504040204" pitchFamily="34" charset="0"/>
              </a:rPr>
              <a:t> al </a:t>
            </a:r>
            <a:r>
              <a:rPr lang="es-MX" b="1" dirty="0">
                <a:latin typeface="Tahoma" panose="020B0604030504040204" pitchFamily="34" charset="0"/>
                <a:ea typeface="Tahoma" panose="020B0604030504040204" pitchFamily="34" charset="0"/>
                <a:cs typeface="Tahoma" panose="020B0604030504040204" pitchFamily="34" charset="0"/>
              </a:rPr>
              <a:t>ciudadano</a:t>
            </a:r>
            <a:r>
              <a:rPr lang="es-MX" dirty="0">
                <a:latin typeface="Tahoma" panose="020B0604030504040204" pitchFamily="34" charset="0"/>
                <a:ea typeface="Tahoma" panose="020B0604030504040204" pitchFamily="34" charset="0"/>
                <a:cs typeface="Tahoma" panose="020B0604030504040204" pitchFamily="34" charset="0"/>
              </a:rPr>
              <a:t> y </a:t>
            </a:r>
            <a:r>
              <a:rPr lang="es-MX" b="1" dirty="0">
                <a:latin typeface="Tahoma" panose="020B0604030504040204" pitchFamily="34" charset="0"/>
                <a:ea typeface="Tahoma" panose="020B0604030504040204" pitchFamily="34" charset="0"/>
                <a:cs typeface="Tahoma" panose="020B0604030504040204" pitchFamily="34" charset="0"/>
              </a:rPr>
              <a:t>mejorar</a:t>
            </a:r>
            <a:r>
              <a:rPr lang="es-MX" dirty="0">
                <a:latin typeface="Tahoma" panose="020B0604030504040204" pitchFamily="34" charset="0"/>
                <a:ea typeface="Tahoma" panose="020B0604030504040204" pitchFamily="34" charset="0"/>
                <a:cs typeface="Tahoma" panose="020B0604030504040204" pitchFamily="34" charset="0"/>
              </a:rPr>
              <a:t> la </a:t>
            </a:r>
            <a:r>
              <a:rPr lang="es-MX" b="1" dirty="0">
                <a:latin typeface="Tahoma" panose="020B0604030504040204" pitchFamily="34" charset="0"/>
                <a:ea typeface="Tahoma" panose="020B0604030504040204" pitchFamily="34" charset="0"/>
                <a:cs typeface="Tahoma" panose="020B0604030504040204" pitchFamily="34" charset="0"/>
              </a:rPr>
              <a:t>relación</a:t>
            </a:r>
            <a:r>
              <a:rPr lang="es-MX" dirty="0">
                <a:latin typeface="Tahoma" panose="020B0604030504040204" pitchFamily="34" charset="0"/>
                <a:ea typeface="Tahoma" panose="020B0604030504040204" pitchFamily="34" charset="0"/>
                <a:cs typeface="Tahoma" panose="020B0604030504040204" pitchFamily="34" charset="0"/>
              </a:rPr>
              <a:t> entre </a:t>
            </a:r>
            <a:r>
              <a:rPr lang="es-MX" b="1" dirty="0">
                <a:latin typeface="Tahoma" panose="020B0604030504040204" pitchFamily="34" charset="0"/>
                <a:ea typeface="Tahoma" panose="020B0604030504040204" pitchFamily="34" charset="0"/>
                <a:cs typeface="Tahoma" panose="020B0604030504040204" pitchFamily="34" charset="0"/>
              </a:rPr>
              <a:t>gobierno</a:t>
            </a:r>
            <a:r>
              <a:rPr lang="es-MX" dirty="0">
                <a:latin typeface="Tahoma" panose="020B0604030504040204" pitchFamily="34" charset="0"/>
                <a:ea typeface="Tahoma" panose="020B0604030504040204" pitchFamily="34" charset="0"/>
                <a:cs typeface="Tahoma" panose="020B0604030504040204" pitchFamily="34" charset="0"/>
              </a:rPr>
              <a:t> y </a:t>
            </a:r>
            <a:r>
              <a:rPr lang="es-MX" b="1" dirty="0">
                <a:latin typeface="Tahoma" panose="020B0604030504040204" pitchFamily="34" charset="0"/>
                <a:ea typeface="Tahoma" panose="020B0604030504040204" pitchFamily="34" charset="0"/>
                <a:cs typeface="Tahoma" panose="020B0604030504040204" pitchFamily="34" charset="0"/>
              </a:rPr>
              <a:t>ciudadanía</a:t>
            </a:r>
            <a:r>
              <a:rPr lang="es-MX" dirty="0">
                <a:latin typeface="Tahoma" panose="020B0604030504040204" pitchFamily="34" charset="0"/>
                <a:ea typeface="Tahoma" panose="020B0604030504040204" pitchFamily="34" charset="0"/>
                <a:cs typeface="Tahoma" panose="020B0604030504040204" pitchFamily="34" charset="0"/>
              </a:rPr>
              <a:t>.</a:t>
            </a:r>
          </a:p>
        </p:txBody>
      </p:sp>
      <p:pic>
        <p:nvPicPr>
          <p:cNvPr id="1030" name="Picture 6" descr="Resultado de imagen para resistencia al cambio">
            <a:extLst>
              <a:ext uri="{FF2B5EF4-FFF2-40B4-BE49-F238E27FC236}">
                <a16:creationId xmlns:a16="http://schemas.microsoft.com/office/drawing/2014/main" id="{1B3E3A32-3BB9-4AFA-8D26-AC650B0776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4209" y="2923162"/>
            <a:ext cx="1499686" cy="992815"/>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a:extLst>
              <a:ext uri="{FF2B5EF4-FFF2-40B4-BE49-F238E27FC236}">
                <a16:creationId xmlns:a16="http://schemas.microsoft.com/office/drawing/2014/main" id="{881A20AB-9E28-44F7-A7D9-78B66A4AC8DA}"/>
              </a:ext>
            </a:extLst>
          </p:cNvPr>
          <p:cNvSpPr txBox="1"/>
          <p:nvPr/>
        </p:nvSpPr>
        <p:spPr>
          <a:xfrm>
            <a:off x="2383261" y="3100327"/>
            <a:ext cx="2273968" cy="397042"/>
          </a:xfrm>
          <a:prstGeom prst="rect">
            <a:avLst/>
          </a:prstGeom>
          <a:noFill/>
        </p:spPr>
        <p:txBody>
          <a:bodyPr wrap="square" rtlCol="0" anchor="ctr">
            <a:noAutofit/>
          </a:bodyPr>
          <a:lstStyle/>
          <a:p>
            <a:pPr algn="ctr"/>
            <a:r>
              <a:rPr lang="es-MX" b="1" dirty="0">
                <a:latin typeface="Tahoma" panose="020B0604030504040204" pitchFamily="34" charset="0"/>
                <a:ea typeface="Tahoma" panose="020B0604030504040204" pitchFamily="34" charset="0"/>
                <a:cs typeface="Tahoma" panose="020B0604030504040204" pitchFamily="34" charset="0"/>
              </a:rPr>
              <a:t>Sin embargo…</a:t>
            </a:r>
          </a:p>
        </p:txBody>
      </p:sp>
      <p:sp>
        <p:nvSpPr>
          <p:cNvPr id="21" name="CuadroTexto 20">
            <a:extLst>
              <a:ext uri="{FF2B5EF4-FFF2-40B4-BE49-F238E27FC236}">
                <a16:creationId xmlns:a16="http://schemas.microsoft.com/office/drawing/2014/main" id="{E64DC8F3-1CEB-4362-AD0D-390D5E9A6155}"/>
              </a:ext>
            </a:extLst>
          </p:cNvPr>
          <p:cNvSpPr txBox="1"/>
          <p:nvPr/>
        </p:nvSpPr>
        <p:spPr>
          <a:xfrm flipH="1">
            <a:off x="3840390" y="4146285"/>
            <a:ext cx="3027323" cy="2229834"/>
          </a:xfrm>
          <a:prstGeom prst="roundRect">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es-MX" dirty="0">
                <a:latin typeface="Tahoma" panose="020B0604030504040204" pitchFamily="34" charset="0"/>
                <a:ea typeface="Tahoma" panose="020B0604030504040204" pitchFamily="34" charset="0"/>
                <a:cs typeface="Tahoma" panose="020B0604030504040204" pitchFamily="34" charset="0"/>
              </a:rPr>
              <a:t>El GA, busca que la transparencia se constituya como una </a:t>
            </a:r>
            <a:r>
              <a:rPr lang="es-MX" b="1" dirty="0">
                <a:latin typeface="Tahoma" panose="020B0604030504040204" pitchFamily="34" charset="0"/>
                <a:ea typeface="Tahoma" panose="020B0604030504040204" pitchFamily="34" charset="0"/>
                <a:cs typeface="Tahoma" panose="020B0604030504040204" pitchFamily="34" charset="0"/>
              </a:rPr>
              <a:t>política</a:t>
            </a:r>
            <a:r>
              <a:rPr lang="es-MX" dirty="0">
                <a:latin typeface="Tahoma" panose="020B0604030504040204" pitchFamily="34" charset="0"/>
                <a:ea typeface="Tahoma" panose="020B0604030504040204" pitchFamily="34" charset="0"/>
                <a:cs typeface="Tahoma" panose="020B0604030504040204" pitchFamily="34" charset="0"/>
              </a:rPr>
              <a:t> que </a:t>
            </a:r>
            <a:r>
              <a:rPr lang="es-MX" b="1" dirty="0">
                <a:latin typeface="Tahoma" panose="020B0604030504040204" pitchFamily="34" charset="0"/>
                <a:ea typeface="Tahoma" panose="020B0604030504040204" pitchFamily="34" charset="0"/>
                <a:cs typeface="Tahoma" panose="020B0604030504040204" pitchFamily="34" charset="0"/>
              </a:rPr>
              <a:t>contribuya</a:t>
            </a:r>
            <a:r>
              <a:rPr lang="es-MX" dirty="0">
                <a:latin typeface="Tahoma" panose="020B0604030504040204" pitchFamily="34" charset="0"/>
                <a:ea typeface="Tahoma" panose="020B0604030504040204" pitchFamily="34" charset="0"/>
                <a:cs typeface="Tahoma" panose="020B0604030504040204" pitchFamily="34" charset="0"/>
              </a:rPr>
              <a:t> a la </a:t>
            </a:r>
            <a:r>
              <a:rPr lang="es-MX" b="1" dirty="0">
                <a:latin typeface="Tahoma" panose="020B0604030504040204" pitchFamily="34" charset="0"/>
                <a:ea typeface="Tahoma" panose="020B0604030504040204" pitchFamily="34" charset="0"/>
                <a:cs typeface="Tahoma" panose="020B0604030504040204" pitchFamily="34" charset="0"/>
              </a:rPr>
              <a:t>resolución</a:t>
            </a:r>
            <a:r>
              <a:rPr lang="es-MX" dirty="0">
                <a:latin typeface="Tahoma" panose="020B0604030504040204" pitchFamily="34" charset="0"/>
                <a:ea typeface="Tahoma" panose="020B0604030504040204" pitchFamily="34" charset="0"/>
                <a:cs typeface="Tahoma" panose="020B0604030504040204" pitchFamily="34" charset="0"/>
              </a:rPr>
              <a:t> de </a:t>
            </a:r>
            <a:r>
              <a:rPr lang="es-MX" b="1" dirty="0">
                <a:latin typeface="Tahoma" panose="020B0604030504040204" pitchFamily="34" charset="0"/>
                <a:ea typeface="Tahoma" panose="020B0604030504040204" pitchFamily="34" charset="0"/>
                <a:cs typeface="Tahoma" panose="020B0604030504040204" pitchFamily="34" charset="0"/>
              </a:rPr>
              <a:t>problemas</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sociales</a:t>
            </a:r>
            <a:r>
              <a:rPr lang="es-MX"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ir más allá del DAIP.</a:t>
            </a:r>
            <a:endParaRPr lang="es-MX" dirty="0">
              <a:latin typeface="Tahoma" panose="020B0604030504040204" pitchFamily="34" charset="0"/>
              <a:ea typeface="Tahoma" panose="020B0604030504040204" pitchFamily="34" charset="0"/>
              <a:cs typeface="Tahoma" panose="020B0604030504040204" pitchFamily="34" charset="0"/>
            </a:endParaRPr>
          </a:p>
        </p:txBody>
      </p:sp>
      <p:pic>
        <p:nvPicPr>
          <p:cNvPr id="1032" name="Picture 8" descr="Resultado de imagen para participacion ciudadana">
            <a:extLst>
              <a:ext uri="{FF2B5EF4-FFF2-40B4-BE49-F238E27FC236}">
                <a16:creationId xmlns:a16="http://schemas.microsoft.com/office/drawing/2014/main" id="{33E3ACDE-49A6-458C-93D0-15080F85F5C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22385" y="2836808"/>
            <a:ext cx="2078194" cy="1165523"/>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EDBEF8E2-7614-40CD-BDF9-160F8D58CC1F}"/>
              </a:ext>
            </a:extLst>
          </p:cNvPr>
          <p:cNvSpPr txBox="1"/>
          <p:nvPr/>
        </p:nvSpPr>
        <p:spPr>
          <a:xfrm flipH="1">
            <a:off x="7880686" y="4146285"/>
            <a:ext cx="3961592" cy="2229834"/>
          </a:xfrm>
          <a:prstGeom prst="roundRect">
            <a:avLst/>
          </a:prstGeom>
          <a:solidFill>
            <a:schemeClr val="accent3">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r>
              <a:rPr lang="es-MX" dirty="0">
                <a:latin typeface="Tahoma" panose="020B0604030504040204" pitchFamily="34" charset="0"/>
                <a:ea typeface="Tahoma" panose="020B0604030504040204" pitchFamily="34" charset="0"/>
                <a:cs typeface="Tahoma" panose="020B0604030504040204" pitchFamily="34" charset="0"/>
              </a:rPr>
              <a:t>Si la transparencia “</a:t>
            </a:r>
            <a:r>
              <a:rPr lang="es-MX" b="1" i="1" dirty="0">
                <a:latin typeface="Tahoma" panose="020B0604030504040204" pitchFamily="34" charset="0"/>
                <a:ea typeface="Tahoma" panose="020B0604030504040204" pitchFamily="34" charset="0"/>
                <a:cs typeface="Tahoma" panose="020B0604030504040204" pitchFamily="34" charset="0"/>
              </a:rPr>
              <a:t>abre</a:t>
            </a:r>
            <a:r>
              <a:rPr lang="es-MX" dirty="0">
                <a:latin typeface="Tahoma" panose="020B0604030504040204" pitchFamily="34" charset="0"/>
                <a:ea typeface="Tahoma" panose="020B0604030504040204" pitchFamily="34" charset="0"/>
                <a:cs typeface="Tahoma" panose="020B0604030504040204" pitchFamily="34" charset="0"/>
              </a:rPr>
              <a:t> </a:t>
            </a:r>
            <a:r>
              <a:rPr lang="es-MX" b="1" i="1" dirty="0">
                <a:latin typeface="Tahoma" panose="020B0604030504040204" pitchFamily="34" charset="0"/>
                <a:ea typeface="Tahoma" panose="020B0604030504040204" pitchFamily="34" charset="0"/>
                <a:cs typeface="Tahoma" panose="020B0604030504040204" pitchFamily="34" charset="0"/>
              </a:rPr>
              <a:t>la</a:t>
            </a:r>
            <a:r>
              <a:rPr lang="es-MX" dirty="0">
                <a:latin typeface="Tahoma" panose="020B0604030504040204" pitchFamily="34" charset="0"/>
                <a:ea typeface="Tahoma" panose="020B0604030504040204" pitchFamily="34" charset="0"/>
                <a:cs typeface="Tahoma" panose="020B0604030504040204" pitchFamily="34" charset="0"/>
              </a:rPr>
              <a:t> </a:t>
            </a:r>
            <a:r>
              <a:rPr lang="es-MX" b="1" i="1" dirty="0">
                <a:latin typeface="Tahoma" panose="020B0604030504040204" pitchFamily="34" charset="0"/>
                <a:ea typeface="Tahoma" panose="020B0604030504040204" pitchFamily="34" charset="0"/>
                <a:cs typeface="Tahoma" panose="020B0604030504040204" pitchFamily="34" charset="0"/>
              </a:rPr>
              <a:t>ventana</a:t>
            </a:r>
            <a:r>
              <a:rPr lang="es-MX" dirty="0">
                <a:latin typeface="Tahoma" panose="020B0604030504040204" pitchFamily="34" charset="0"/>
                <a:ea typeface="Tahoma" panose="020B0604030504040204" pitchFamily="34" charset="0"/>
                <a:cs typeface="Tahoma" panose="020B0604030504040204" pitchFamily="34" charset="0"/>
              </a:rPr>
              <a:t>” del gobierno al escrutinio público, el GA “</a:t>
            </a:r>
            <a:r>
              <a:rPr lang="es-MX" b="1" i="1" dirty="0">
                <a:latin typeface="Tahoma" panose="020B0604030504040204" pitchFamily="34" charset="0"/>
                <a:ea typeface="Tahoma" panose="020B0604030504040204" pitchFamily="34" charset="0"/>
                <a:cs typeface="Tahoma" panose="020B0604030504040204" pitchFamily="34" charset="0"/>
              </a:rPr>
              <a:t>abre</a:t>
            </a:r>
            <a:r>
              <a:rPr lang="es-MX" dirty="0">
                <a:latin typeface="Tahoma" panose="020B0604030504040204" pitchFamily="34" charset="0"/>
                <a:ea typeface="Tahoma" panose="020B0604030504040204" pitchFamily="34" charset="0"/>
                <a:cs typeface="Tahoma" panose="020B0604030504040204" pitchFamily="34" charset="0"/>
              </a:rPr>
              <a:t> </a:t>
            </a:r>
            <a:r>
              <a:rPr lang="es-MX" b="1" i="1" dirty="0">
                <a:latin typeface="Tahoma" panose="020B0604030504040204" pitchFamily="34" charset="0"/>
                <a:ea typeface="Tahoma" panose="020B0604030504040204" pitchFamily="34" charset="0"/>
                <a:cs typeface="Tahoma" panose="020B0604030504040204" pitchFamily="34" charset="0"/>
              </a:rPr>
              <a:t>la</a:t>
            </a:r>
            <a:r>
              <a:rPr lang="es-MX" dirty="0">
                <a:latin typeface="Tahoma" panose="020B0604030504040204" pitchFamily="34" charset="0"/>
                <a:ea typeface="Tahoma" panose="020B0604030504040204" pitchFamily="34" charset="0"/>
                <a:cs typeface="Tahoma" panose="020B0604030504040204" pitchFamily="34" charset="0"/>
              </a:rPr>
              <a:t> </a:t>
            </a:r>
            <a:r>
              <a:rPr lang="es-MX" b="1" i="1" dirty="0">
                <a:latin typeface="Tahoma" panose="020B0604030504040204" pitchFamily="34" charset="0"/>
                <a:ea typeface="Tahoma" panose="020B0604030504040204" pitchFamily="34" charset="0"/>
                <a:cs typeface="Tahoma" panose="020B0604030504040204" pitchFamily="34" charset="0"/>
              </a:rPr>
              <a:t>puerta</a:t>
            </a:r>
            <a:r>
              <a:rPr lang="es-MX" dirty="0">
                <a:latin typeface="Tahoma" panose="020B0604030504040204" pitchFamily="34" charset="0"/>
                <a:ea typeface="Tahoma" panose="020B0604030504040204" pitchFamily="34" charset="0"/>
                <a:cs typeface="Tahoma" panose="020B0604030504040204" pitchFamily="34" charset="0"/>
              </a:rPr>
              <a:t>” para que la ciudadanía participe en las decisiones, implementación y evaluación de las políticas públicas.</a:t>
            </a:r>
          </a:p>
        </p:txBody>
      </p:sp>
    </p:spTree>
    <p:extLst>
      <p:ext uri="{BB962C8B-B14F-4D97-AF65-F5344CB8AC3E}">
        <p14:creationId xmlns:p14="http://schemas.microsoft.com/office/powerpoint/2010/main" val="33632720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7 Grupo">
            <a:extLst>
              <a:ext uri="{FF2B5EF4-FFF2-40B4-BE49-F238E27FC236}">
                <a16:creationId xmlns:a16="http://schemas.microsoft.com/office/drawing/2014/main" id="{3C668EA8-7B27-4349-AA56-A83E74EA0A24}"/>
              </a:ext>
            </a:extLst>
          </p:cNvPr>
          <p:cNvGrpSpPr>
            <a:grpSpLocks/>
          </p:cNvGrpSpPr>
          <p:nvPr/>
        </p:nvGrpSpPr>
        <p:grpSpPr bwMode="auto">
          <a:xfrm>
            <a:off x="1633538" y="141288"/>
            <a:ext cx="8929687" cy="1169987"/>
            <a:chOff x="107503" y="97721"/>
            <a:chExt cx="8928993" cy="1171039"/>
          </a:xfrm>
        </p:grpSpPr>
        <p:pic>
          <p:nvPicPr>
            <p:cNvPr id="13" name="6 Imagen">
              <a:extLst>
                <a:ext uri="{FF2B5EF4-FFF2-40B4-BE49-F238E27FC236}">
                  <a16:creationId xmlns:a16="http://schemas.microsoft.com/office/drawing/2014/main" id="{1AE5B026-AC68-4FB4-A5B2-F46052E002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12 Grupo">
              <a:extLst>
                <a:ext uri="{FF2B5EF4-FFF2-40B4-BE49-F238E27FC236}">
                  <a16:creationId xmlns:a16="http://schemas.microsoft.com/office/drawing/2014/main" id="{047D21D9-D173-40DB-BDE3-286015E2BB06}"/>
                </a:ext>
              </a:extLst>
            </p:cNvPr>
            <p:cNvGrpSpPr>
              <a:grpSpLocks/>
            </p:cNvGrpSpPr>
            <p:nvPr/>
          </p:nvGrpSpPr>
          <p:grpSpPr bwMode="auto">
            <a:xfrm>
              <a:off x="107503" y="97721"/>
              <a:ext cx="8928993" cy="1171039"/>
              <a:chOff x="107503" y="44624"/>
              <a:chExt cx="8972347" cy="1045270"/>
            </a:xfrm>
          </p:grpSpPr>
          <p:pic>
            <p:nvPicPr>
              <p:cNvPr id="15" name="10 Imagen">
                <a:extLst>
                  <a:ext uri="{FF2B5EF4-FFF2-40B4-BE49-F238E27FC236}">
                    <a16:creationId xmlns:a16="http://schemas.microsoft.com/office/drawing/2014/main" id="{D42910BD-4381-4770-8635-9B709DE2A8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0 Rectángulo">
                <a:extLst>
                  <a:ext uri="{FF2B5EF4-FFF2-40B4-BE49-F238E27FC236}">
                    <a16:creationId xmlns:a16="http://schemas.microsoft.com/office/drawing/2014/main" id="{748ED416-6A08-472E-A23C-96CEEE06B53C}"/>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7" name="11 Imagen">
                <a:extLst>
                  <a:ext uri="{FF2B5EF4-FFF2-40B4-BE49-F238E27FC236}">
                    <a16:creationId xmlns:a16="http://schemas.microsoft.com/office/drawing/2014/main" id="{3A46C0C0-D103-4FD0-B7F9-FA1B5551E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8" name="Imagen 6">
            <a:extLst>
              <a:ext uri="{FF2B5EF4-FFF2-40B4-BE49-F238E27FC236}">
                <a16:creationId xmlns:a16="http://schemas.microsoft.com/office/drawing/2014/main" id="{828A376F-C2E7-4347-91A7-6FC6AF0E442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adroTexto 18">
            <a:extLst>
              <a:ext uri="{FF2B5EF4-FFF2-40B4-BE49-F238E27FC236}">
                <a16:creationId xmlns:a16="http://schemas.microsoft.com/office/drawing/2014/main" id="{8F6170A7-B0DE-46C8-B83D-AFDC5805FFB8}"/>
              </a:ext>
            </a:extLst>
          </p:cNvPr>
          <p:cNvSpPr txBox="1"/>
          <p:nvPr/>
        </p:nvSpPr>
        <p:spPr>
          <a:xfrm>
            <a:off x="329183" y="1997075"/>
            <a:ext cx="6495787" cy="4124325"/>
          </a:xfrm>
          <a:prstGeom prst="rect">
            <a:avLst/>
          </a:prstGeom>
          <a:noFill/>
        </p:spPr>
        <p:txBody>
          <a:bodyPr lIns="360000" rIns="360000" anchor="ctr"/>
          <a:lstStyle/>
          <a:p>
            <a:pPr algn="just">
              <a:lnSpc>
                <a:spcPct val="150000"/>
              </a:lnSpc>
              <a:defRPr/>
            </a:pPr>
            <a:r>
              <a:rPr lang="es-MX" sz="1900" dirty="0">
                <a:latin typeface="Tahoma" panose="020B0604030504040204" pitchFamily="34" charset="0"/>
                <a:ea typeface="Tahoma" panose="020B0604030504040204" pitchFamily="34" charset="0"/>
                <a:cs typeface="Tahoma" panose="020B0604030504040204" pitchFamily="34" charset="0"/>
              </a:rPr>
              <a:t>Modelo de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gobernanza</a:t>
            </a:r>
            <a:r>
              <a:rPr lang="es-MX" sz="1900" dirty="0">
                <a:latin typeface="Tahoma" panose="020B0604030504040204" pitchFamily="34" charset="0"/>
                <a:ea typeface="Tahoma" panose="020B0604030504040204" pitchFamily="34" charset="0"/>
                <a:cs typeface="Tahoma" panose="020B0604030504040204" pitchFamily="34" charset="0"/>
              </a:rPr>
              <a:t>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colaborativa</a:t>
            </a:r>
            <a:r>
              <a:rPr lang="es-MX" sz="1900" dirty="0">
                <a:latin typeface="Tahoma" panose="020B0604030504040204" pitchFamily="34" charset="0"/>
                <a:ea typeface="Tahoma" panose="020B0604030504040204" pitchFamily="34" charset="0"/>
                <a:cs typeface="Tahoma" panose="020B0604030504040204" pitchFamily="34" charset="0"/>
              </a:rPr>
              <a:t>, que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aprovecha</a:t>
            </a:r>
            <a:r>
              <a:rPr lang="es-MX" sz="1900" dirty="0">
                <a:latin typeface="Tahoma" panose="020B0604030504040204" pitchFamily="34" charset="0"/>
                <a:ea typeface="Tahoma" panose="020B0604030504040204" pitchFamily="34" charset="0"/>
                <a:cs typeface="Tahoma" panose="020B0604030504040204" pitchFamily="34" charset="0"/>
              </a:rPr>
              <a:t> la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inteligencia</a:t>
            </a:r>
            <a:r>
              <a:rPr lang="es-MX" sz="1900" dirty="0">
                <a:latin typeface="Tahoma" panose="020B0604030504040204" pitchFamily="34" charset="0"/>
                <a:ea typeface="Tahoma" panose="020B0604030504040204" pitchFamily="34" charset="0"/>
                <a:cs typeface="Tahoma" panose="020B0604030504040204" pitchFamily="34" charset="0"/>
              </a:rPr>
              <a:t> de diferentes sectores de la sociedad para tomar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mejores</a:t>
            </a:r>
            <a:r>
              <a:rPr lang="es-MX" sz="1900" dirty="0">
                <a:latin typeface="Tahoma" panose="020B0604030504040204" pitchFamily="34" charset="0"/>
                <a:ea typeface="Tahoma" panose="020B0604030504040204" pitchFamily="34" charset="0"/>
                <a:cs typeface="Tahoma" panose="020B0604030504040204" pitchFamily="34" charset="0"/>
              </a:rPr>
              <a:t>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decisiones</a:t>
            </a:r>
            <a:r>
              <a:rPr lang="es-MX" sz="1900" dirty="0">
                <a:latin typeface="Tahoma" panose="020B0604030504040204" pitchFamily="34" charset="0"/>
                <a:ea typeface="Tahoma" panose="020B0604030504040204" pitchFamily="34" charset="0"/>
                <a:cs typeface="Tahoma" panose="020B0604030504040204" pitchFamily="34" charset="0"/>
              </a:rPr>
              <a:t> en los procesos de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diseño</a:t>
            </a:r>
            <a:r>
              <a:rPr lang="es-MX" sz="1900" dirty="0">
                <a:latin typeface="Tahoma" panose="020B0604030504040204" pitchFamily="34" charset="0"/>
                <a:ea typeface="Tahoma" panose="020B0604030504040204" pitchFamily="34" charset="0"/>
                <a:cs typeface="Tahoma" panose="020B0604030504040204" pitchFamily="34" charset="0"/>
              </a:rPr>
              <a:t>,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elaboración</a:t>
            </a:r>
            <a:r>
              <a:rPr lang="es-MX" sz="1900" dirty="0">
                <a:latin typeface="Tahoma" panose="020B0604030504040204" pitchFamily="34" charset="0"/>
                <a:ea typeface="Tahoma" panose="020B0604030504040204" pitchFamily="34" charset="0"/>
                <a:cs typeface="Tahoma" panose="020B0604030504040204" pitchFamily="34" charset="0"/>
              </a:rPr>
              <a:t>,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implementación</a:t>
            </a:r>
            <a:r>
              <a:rPr lang="es-MX" sz="1900" dirty="0">
                <a:latin typeface="Tahoma" panose="020B0604030504040204" pitchFamily="34" charset="0"/>
                <a:ea typeface="Tahoma" panose="020B0604030504040204" pitchFamily="34" charset="0"/>
                <a:cs typeface="Tahoma" panose="020B0604030504040204" pitchFamily="34" charset="0"/>
              </a:rPr>
              <a:t> y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evaluación</a:t>
            </a:r>
            <a:r>
              <a:rPr lang="es-MX" sz="1900" dirty="0">
                <a:latin typeface="Tahoma" panose="020B0604030504040204" pitchFamily="34" charset="0"/>
                <a:ea typeface="Tahoma" panose="020B0604030504040204" pitchFamily="34" charset="0"/>
                <a:cs typeface="Tahoma" panose="020B0604030504040204" pitchFamily="34" charset="0"/>
              </a:rPr>
              <a:t> de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políticas</a:t>
            </a:r>
            <a:r>
              <a:rPr lang="es-MX" sz="1900" dirty="0">
                <a:latin typeface="Tahoma" panose="020B0604030504040204" pitchFamily="34" charset="0"/>
                <a:ea typeface="Tahoma" panose="020B0604030504040204" pitchFamily="34" charset="0"/>
                <a:cs typeface="Tahoma" panose="020B0604030504040204" pitchFamily="34" charset="0"/>
              </a:rPr>
              <a:t>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públicas</a:t>
            </a:r>
            <a:r>
              <a:rPr lang="es-MX" sz="1900" dirty="0">
                <a:latin typeface="Tahoma" panose="020B0604030504040204" pitchFamily="34" charset="0"/>
                <a:ea typeface="Tahoma" panose="020B0604030504040204" pitchFamily="34" charset="0"/>
                <a:cs typeface="Tahoma" panose="020B0604030504040204" pitchFamily="34" charset="0"/>
              </a:rPr>
              <a:t>,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servicios</a:t>
            </a:r>
            <a:r>
              <a:rPr lang="es-MX" sz="1900" dirty="0">
                <a:latin typeface="Tahoma" panose="020B0604030504040204" pitchFamily="34" charset="0"/>
                <a:ea typeface="Tahoma" panose="020B0604030504040204" pitchFamily="34" charset="0"/>
                <a:cs typeface="Tahoma" panose="020B0604030504040204" pitchFamily="34" charset="0"/>
              </a:rPr>
              <a:t> públicos y </a:t>
            </a:r>
            <a:r>
              <a:rPr lang="es-MX" sz="1900" b="1" dirty="0">
                <a:solidFill>
                  <a:schemeClr val="accent1"/>
                </a:solidFill>
                <a:latin typeface="Tahoma" panose="020B0604030504040204" pitchFamily="34" charset="0"/>
                <a:ea typeface="Tahoma" panose="020B0604030504040204" pitchFamily="34" charset="0"/>
                <a:cs typeface="Tahoma" panose="020B0604030504040204" pitchFamily="34" charset="0"/>
              </a:rPr>
              <a:t>programas</a:t>
            </a:r>
            <a:r>
              <a:rPr lang="es-MX" sz="1900" dirty="0">
                <a:latin typeface="Tahoma" panose="020B0604030504040204" pitchFamily="34" charset="0"/>
                <a:ea typeface="Tahoma" panose="020B0604030504040204" pitchFamily="34" charset="0"/>
                <a:cs typeface="Tahoma" panose="020B0604030504040204" pitchFamily="34" charset="0"/>
              </a:rPr>
              <a:t> gubernamentales, de forma abierta y transparente.</a:t>
            </a:r>
          </a:p>
          <a:p>
            <a:pPr algn="just">
              <a:defRPr/>
            </a:pPr>
            <a:endParaRPr lang="es-MX" sz="2000" dirty="0">
              <a:latin typeface="Tahoma" panose="020B0604030504040204" pitchFamily="34" charset="0"/>
              <a:ea typeface="Tahoma" panose="020B0604030504040204" pitchFamily="34" charset="0"/>
              <a:cs typeface="Tahoma" panose="020B0604030504040204" pitchFamily="34" charset="0"/>
            </a:endParaRPr>
          </a:p>
          <a:p>
            <a:pPr algn="just">
              <a:defRPr/>
            </a:pPr>
            <a:r>
              <a:rPr lang="es-MX" sz="1400" dirty="0">
                <a:latin typeface="Tahoma" panose="020B0604030504040204" pitchFamily="34" charset="0"/>
                <a:ea typeface="Tahoma" panose="020B0604030504040204" pitchFamily="34" charset="0"/>
                <a:cs typeface="Tahoma" panose="020B0604030504040204" pitchFamily="34" charset="0"/>
              </a:rPr>
              <a:t>(Artículo 3, Fracción XV de la Ley para hacer de la Ciudad de México una Ciudad abierta).</a:t>
            </a:r>
          </a:p>
        </p:txBody>
      </p:sp>
      <p:grpSp>
        <p:nvGrpSpPr>
          <p:cNvPr id="24581" name="Grupo 17">
            <a:extLst>
              <a:ext uri="{FF2B5EF4-FFF2-40B4-BE49-F238E27FC236}">
                <a16:creationId xmlns:a16="http://schemas.microsoft.com/office/drawing/2014/main" id="{2C7156BF-5526-49DA-8D0A-3B2A86884B0B}"/>
              </a:ext>
            </a:extLst>
          </p:cNvPr>
          <p:cNvGrpSpPr>
            <a:grpSpLocks/>
          </p:cNvGrpSpPr>
          <p:nvPr/>
        </p:nvGrpSpPr>
        <p:grpSpPr bwMode="auto">
          <a:xfrm>
            <a:off x="7449630" y="2322195"/>
            <a:ext cx="1635125" cy="1593850"/>
            <a:chOff x="307675" y="2521631"/>
            <a:chExt cx="2716723" cy="2914715"/>
          </a:xfrm>
        </p:grpSpPr>
        <p:pic>
          <p:nvPicPr>
            <p:cNvPr id="24586" name="Gráfico 6" descr="Documento">
              <a:extLst>
                <a:ext uri="{FF2B5EF4-FFF2-40B4-BE49-F238E27FC236}">
                  <a16:creationId xmlns:a16="http://schemas.microsoft.com/office/drawing/2014/main" id="{5C9DC2EA-4315-409A-83AF-4FA40C9A8B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7675" y="2521631"/>
              <a:ext cx="2716723" cy="2716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Gráfico 4" descr="Lupa">
              <a:extLst>
                <a:ext uri="{FF2B5EF4-FFF2-40B4-BE49-F238E27FC236}">
                  <a16:creationId xmlns:a16="http://schemas.microsoft.com/office/drawing/2014/main" id="{3943E14F-5736-42AD-8625-10EE77F143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081" y="2958203"/>
              <a:ext cx="2478554" cy="247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2" name="Grupo 10">
            <a:extLst>
              <a:ext uri="{FF2B5EF4-FFF2-40B4-BE49-F238E27FC236}">
                <a16:creationId xmlns:a16="http://schemas.microsoft.com/office/drawing/2014/main" id="{96456459-E0DF-4121-8B0A-2E6BE7DC1B34}"/>
              </a:ext>
            </a:extLst>
          </p:cNvPr>
          <p:cNvGrpSpPr>
            <a:grpSpLocks/>
          </p:cNvGrpSpPr>
          <p:nvPr/>
        </p:nvGrpSpPr>
        <p:grpSpPr bwMode="auto">
          <a:xfrm>
            <a:off x="8672767" y="4174744"/>
            <a:ext cx="2014537" cy="1930400"/>
            <a:chOff x="2332499" y="1704340"/>
            <a:chExt cx="3530600" cy="3530600"/>
          </a:xfrm>
        </p:grpSpPr>
        <p:pic>
          <p:nvPicPr>
            <p:cNvPr id="25" name="Imagen 24">
              <a:extLst>
                <a:ext uri="{FF2B5EF4-FFF2-40B4-BE49-F238E27FC236}">
                  <a16:creationId xmlns:a16="http://schemas.microsoft.com/office/drawing/2014/main" id="{E32B9B55-3932-46F7-8C64-327166377286}"/>
                </a:ext>
              </a:extLst>
            </p:cNvPr>
            <p:cNvPicPr>
              <a:picLocks noChangeAspect="1"/>
            </p:cNvPicPr>
            <p:nvPr/>
          </p:nvPicPr>
          <p:blipFill>
            <a:blip r:embed="rId7">
              <a:duotone>
                <a:schemeClr val="accent6">
                  <a:shade val="45000"/>
                  <a:satMod val="135000"/>
                </a:schemeClr>
                <a:prstClr val="white"/>
              </a:duotone>
            </a:blip>
            <a:stretch>
              <a:fillRect/>
            </a:stretch>
          </p:blipFill>
          <p:spPr>
            <a:xfrm>
              <a:off x="2332499" y="1704340"/>
              <a:ext cx="3530600" cy="3530600"/>
            </a:xfrm>
            <a:prstGeom prst="rect">
              <a:avLst/>
            </a:prstGeom>
          </p:spPr>
        </p:pic>
        <p:pic>
          <p:nvPicPr>
            <p:cNvPr id="26" name="Imagen 25">
              <a:extLst>
                <a:ext uri="{FF2B5EF4-FFF2-40B4-BE49-F238E27FC236}">
                  <a16:creationId xmlns:a16="http://schemas.microsoft.com/office/drawing/2014/main" id="{55CB6EA8-B649-4850-9AF1-E7ECA7FFBB2C}"/>
                </a:ext>
              </a:extLst>
            </p:cNvPr>
            <p:cNvPicPr>
              <a:picLocks noChangeAspect="1"/>
            </p:cNvPicPr>
            <p:nvPr/>
          </p:nvPicPr>
          <p:blipFill>
            <a:blip r:embed="rId8">
              <a:clrChange>
                <a:clrFrom>
                  <a:srgbClr val="FFFFFF"/>
                </a:clrFrom>
                <a:clrTo>
                  <a:srgbClr val="FFFFFF">
                    <a:alpha val="0"/>
                  </a:srgbClr>
                </a:clrTo>
              </a:clrChange>
              <a:duotone>
                <a:schemeClr val="accent5">
                  <a:shade val="45000"/>
                  <a:satMod val="135000"/>
                </a:schemeClr>
                <a:prstClr val="white"/>
              </a:duotone>
            </a:blip>
            <a:stretch>
              <a:fillRect/>
            </a:stretch>
          </p:blipFill>
          <p:spPr>
            <a:xfrm>
              <a:off x="3921243" y="2733438"/>
              <a:ext cx="695562" cy="695562"/>
            </a:xfrm>
            <a:prstGeom prst="rect">
              <a:avLst/>
            </a:prstGeom>
          </p:spPr>
        </p:pic>
      </p:grpSp>
      <p:pic>
        <p:nvPicPr>
          <p:cNvPr id="24583" name="Picture 8" descr="La gente de negocios con las burbujas del discurso Vector Gratis">
            <a:extLst>
              <a:ext uri="{FF2B5EF4-FFF2-40B4-BE49-F238E27FC236}">
                <a16:creationId xmlns:a16="http://schemas.microsoft.com/office/drawing/2014/main" id="{59148236-E9DC-41EA-9446-AF0CE77632A6}"/>
              </a:ext>
            </a:extLst>
          </p:cNvPr>
          <p:cNvPicPr>
            <a:picLocks noChangeAspect="1" noChangeArrowheads="1"/>
          </p:cNvPicPr>
          <p:nvPr/>
        </p:nvPicPr>
        <p:blipFill>
          <a:blip r:embed="rId9">
            <a:clrChange>
              <a:clrFrom>
                <a:srgbClr val="FEEDE3"/>
              </a:clrFrom>
              <a:clrTo>
                <a:srgbClr val="FEEDE3">
                  <a:alpha val="0"/>
                </a:srgbClr>
              </a:clrTo>
            </a:clrChange>
            <a:extLst>
              <a:ext uri="{28A0092B-C50C-407E-A947-70E740481C1C}">
                <a14:useLocalDpi xmlns:a14="http://schemas.microsoft.com/office/drawing/2010/main" val="0"/>
              </a:ext>
            </a:extLst>
          </a:blip>
          <a:srcRect/>
          <a:stretch>
            <a:fillRect/>
          </a:stretch>
        </p:blipFill>
        <p:spPr bwMode="auto">
          <a:xfrm>
            <a:off x="10193465" y="2444306"/>
            <a:ext cx="16335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CuadroTexto 19">
            <a:extLst>
              <a:ext uri="{FF2B5EF4-FFF2-40B4-BE49-F238E27FC236}">
                <a16:creationId xmlns:a16="http://schemas.microsoft.com/office/drawing/2014/main" id="{D42435BB-AB52-4413-B30E-A05B4C8D7206}"/>
              </a:ext>
            </a:extLst>
          </p:cNvPr>
          <p:cNvSpPr txBox="1">
            <a:spLocks noChangeArrowheads="1"/>
          </p:cNvSpPr>
          <p:nvPr/>
        </p:nvSpPr>
        <p:spPr bwMode="auto">
          <a:xfrm>
            <a:off x="2884996" y="1214120"/>
            <a:ext cx="6430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¿Qué es el gobierno abierto? </a:t>
            </a:r>
          </a:p>
        </p:txBody>
      </p:sp>
    </p:spTree>
    <p:extLst>
      <p:ext uri="{BB962C8B-B14F-4D97-AF65-F5344CB8AC3E}">
        <p14:creationId xmlns:p14="http://schemas.microsoft.com/office/powerpoint/2010/main" val="3438681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7 Grupo">
            <a:extLst>
              <a:ext uri="{FF2B5EF4-FFF2-40B4-BE49-F238E27FC236}">
                <a16:creationId xmlns:a16="http://schemas.microsoft.com/office/drawing/2014/main" id="{4CC3194A-8ABD-478C-B73B-83D4B59C1540}"/>
              </a:ext>
            </a:extLst>
          </p:cNvPr>
          <p:cNvGrpSpPr>
            <a:grpSpLocks/>
          </p:cNvGrpSpPr>
          <p:nvPr/>
        </p:nvGrpSpPr>
        <p:grpSpPr bwMode="auto">
          <a:xfrm>
            <a:off x="1633538" y="141288"/>
            <a:ext cx="8929687" cy="1169987"/>
            <a:chOff x="107503" y="97721"/>
            <a:chExt cx="8928993" cy="1171039"/>
          </a:xfrm>
        </p:grpSpPr>
        <p:pic>
          <p:nvPicPr>
            <p:cNvPr id="26" name="6 Imagen">
              <a:extLst>
                <a:ext uri="{FF2B5EF4-FFF2-40B4-BE49-F238E27FC236}">
                  <a16:creationId xmlns:a16="http://schemas.microsoft.com/office/drawing/2014/main" id="{F024D17E-9938-4056-B022-29B5DBEAC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12 Grupo">
              <a:extLst>
                <a:ext uri="{FF2B5EF4-FFF2-40B4-BE49-F238E27FC236}">
                  <a16:creationId xmlns:a16="http://schemas.microsoft.com/office/drawing/2014/main" id="{0B267333-D52D-43B1-AF79-57C348291E61}"/>
                </a:ext>
              </a:extLst>
            </p:cNvPr>
            <p:cNvGrpSpPr>
              <a:grpSpLocks/>
            </p:cNvGrpSpPr>
            <p:nvPr/>
          </p:nvGrpSpPr>
          <p:grpSpPr bwMode="auto">
            <a:xfrm>
              <a:off x="107503" y="97721"/>
              <a:ext cx="8928993" cy="1171039"/>
              <a:chOff x="107503" y="44624"/>
              <a:chExt cx="8972347" cy="1045270"/>
            </a:xfrm>
          </p:grpSpPr>
          <p:pic>
            <p:nvPicPr>
              <p:cNvPr id="28" name="10 Imagen">
                <a:extLst>
                  <a:ext uri="{FF2B5EF4-FFF2-40B4-BE49-F238E27FC236}">
                    <a16:creationId xmlns:a16="http://schemas.microsoft.com/office/drawing/2014/main" id="{C48FE047-EF36-4FF9-B218-CB4C1977B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10 Rectángulo">
                <a:extLst>
                  <a:ext uri="{FF2B5EF4-FFF2-40B4-BE49-F238E27FC236}">
                    <a16:creationId xmlns:a16="http://schemas.microsoft.com/office/drawing/2014/main" id="{6B2381DB-7AE3-4E0C-A1AB-F4791CF3630D}"/>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30" name="11 Imagen">
                <a:extLst>
                  <a:ext uri="{FF2B5EF4-FFF2-40B4-BE49-F238E27FC236}">
                    <a16:creationId xmlns:a16="http://schemas.microsoft.com/office/drawing/2014/main" id="{D2E2178C-E529-4E78-B1AF-0C1A06D79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1" name="Imagen 6">
            <a:extLst>
              <a:ext uri="{FF2B5EF4-FFF2-40B4-BE49-F238E27FC236}">
                <a16:creationId xmlns:a16="http://schemas.microsoft.com/office/drawing/2014/main" id="{B86B015B-3BEF-465A-AD2B-25D3F6955E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uadroTexto 31">
            <a:extLst>
              <a:ext uri="{FF2B5EF4-FFF2-40B4-BE49-F238E27FC236}">
                <a16:creationId xmlns:a16="http://schemas.microsoft.com/office/drawing/2014/main" id="{392FA34C-9E6A-4B61-A503-6F851BFA8C56}"/>
              </a:ext>
            </a:extLst>
          </p:cNvPr>
          <p:cNvSpPr txBox="1">
            <a:spLocks noChangeArrowheads="1"/>
          </p:cNvSpPr>
          <p:nvPr/>
        </p:nvSpPr>
        <p:spPr bwMode="auto">
          <a:xfrm>
            <a:off x="999743" y="1226312"/>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Ejes fundamentales</a:t>
            </a:r>
          </a:p>
        </p:txBody>
      </p:sp>
      <p:grpSp>
        <p:nvGrpSpPr>
          <p:cNvPr id="2" name="Grupo 1">
            <a:extLst>
              <a:ext uri="{FF2B5EF4-FFF2-40B4-BE49-F238E27FC236}">
                <a16:creationId xmlns:a16="http://schemas.microsoft.com/office/drawing/2014/main" id="{45A87860-F919-404D-903E-A66749630127}"/>
              </a:ext>
            </a:extLst>
          </p:cNvPr>
          <p:cNvGrpSpPr/>
          <p:nvPr/>
        </p:nvGrpSpPr>
        <p:grpSpPr>
          <a:xfrm>
            <a:off x="4566738" y="2450372"/>
            <a:ext cx="3560230" cy="3498777"/>
            <a:chOff x="4498682" y="1856589"/>
            <a:chExt cx="3194636" cy="3144822"/>
          </a:xfrm>
        </p:grpSpPr>
        <p:sp>
          <p:nvSpPr>
            <p:cNvPr id="46" name="Freeform 63">
              <a:extLst>
                <a:ext uri="{FF2B5EF4-FFF2-40B4-BE49-F238E27FC236}">
                  <a16:creationId xmlns:a16="http://schemas.microsoft.com/office/drawing/2014/main" id="{E9032D83-F217-4FCB-A085-CEBF78BF1E09}"/>
                </a:ext>
              </a:extLst>
            </p:cNvPr>
            <p:cNvSpPr>
              <a:spLocks/>
            </p:cNvSpPr>
            <p:nvPr/>
          </p:nvSpPr>
          <p:spPr bwMode="auto">
            <a:xfrm rot="18900000">
              <a:off x="5067423" y="2449724"/>
              <a:ext cx="1016665" cy="2551687"/>
            </a:xfrm>
            <a:custGeom>
              <a:avLst/>
              <a:gdLst>
                <a:gd name="T0" fmla="*/ 121 w 600"/>
                <a:gd name="T1" fmla="*/ 0 h 1506"/>
                <a:gd name="T2" fmla="*/ 0 w 600"/>
                <a:gd name="T3" fmla="*/ 438 h 1506"/>
                <a:gd name="T4" fmla="*/ 118 w 600"/>
                <a:gd name="T5" fmla="*/ 618 h 1506"/>
                <a:gd name="T6" fmla="*/ 119 w 600"/>
                <a:gd name="T7" fmla="*/ 615 h 1506"/>
                <a:gd name="T8" fmla="*/ 120 w 600"/>
                <a:gd name="T9" fmla="*/ 612 h 1506"/>
                <a:gd name="T10" fmla="*/ 121 w 600"/>
                <a:gd name="T11" fmla="*/ 610 h 1506"/>
                <a:gd name="T12" fmla="*/ 121 w 600"/>
                <a:gd name="T13" fmla="*/ 607 h 1506"/>
                <a:gd name="T14" fmla="*/ 151 w 600"/>
                <a:gd name="T15" fmla="*/ 544 h 1506"/>
                <a:gd name="T16" fmla="*/ 190 w 600"/>
                <a:gd name="T17" fmla="*/ 514 h 1506"/>
                <a:gd name="T18" fmla="*/ 235 w 600"/>
                <a:gd name="T19" fmla="*/ 519 h 1506"/>
                <a:gd name="T20" fmla="*/ 280 w 600"/>
                <a:gd name="T21" fmla="*/ 561 h 1506"/>
                <a:gd name="T22" fmla="*/ 316 w 600"/>
                <a:gd name="T23" fmla="*/ 636 h 1506"/>
                <a:gd name="T24" fmla="*/ 336 w 600"/>
                <a:gd name="T25" fmla="*/ 728 h 1506"/>
                <a:gd name="T26" fmla="*/ 339 w 600"/>
                <a:gd name="T27" fmla="*/ 824 h 1506"/>
                <a:gd name="T28" fmla="*/ 322 w 600"/>
                <a:gd name="T29" fmla="*/ 912 h 1506"/>
                <a:gd name="T30" fmla="*/ 290 w 600"/>
                <a:gd name="T31" fmla="*/ 973 h 1506"/>
                <a:gd name="T32" fmla="*/ 249 w 600"/>
                <a:gd name="T33" fmla="*/ 998 h 1506"/>
                <a:gd name="T34" fmla="*/ 204 w 600"/>
                <a:gd name="T35" fmla="*/ 987 h 1506"/>
                <a:gd name="T36" fmla="*/ 162 w 600"/>
                <a:gd name="T37" fmla="*/ 942 h 1506"/>
                <a:gd name="T38" fmla="*/ 160 w 600"/>
                <a:gd name="T39" fmla="*/ 939 h 1506"/>
                <a:gd name="T40" fmla="*/ 158 w 600"/>
                <a:gd name="T41" fmla="*/ 936 h 1506"/>
                <a:gd name="T42" fmla="*/ 157 w 600"/>
                <a:gd name="T43" fmla="*/ 933 h 1506"/>
                <a:gd name="T44" fmla="*/ 155 w 600"/>
                <a:gd name="T45" fmla="*/ 930 h 1506"/>
                <a:gd name="T46" fmla="*/ 88 w 600"/>
                <a:gd name="T47" fmla="*/ 1148 h 1506"/>
                <a:gd name="T48" fmla="*/ 303 w 600"/>
                <a:gd name="T49" fmla="*/ 1506 h 1506"/>
                <a:gd name="T50" fmla="*/ 600 w 600"/>
                <a:gd name="T51" fmla="*/ 655 h 1506"/>
                <a:gd name="T52" fmla="*/ 121 w 600"/>
                <a:gd name="T53" fmla="*/ 0 h 1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0" h="1506">
                  <a:moveTo>
                    <a:pt x="121" y="0"/>
                  </a:moveTo>
                  <a:cubicBezTo>
                    <a:pt x="0" y="438"/>
                    <a:pt x="0" y="438"/>
                    <a:pt x="0" y="438"/>
                  </a:cubicBezTo>
                  <a:cubicBezTo>
                    <a:pt x="118" y="618"/>
                    <a:pt x="118" y="618"/>
                    <a:pt x="118" y="618"/>
                  </a:cubicBezTo>
                  <a:cubicBezTo>
                    <a:pt x="119" y="617"/>
                    <a:pt x="119" y="616"/>
                    <a:pt x="119" y="615"/>
                  </a:cubicBezTo>
                  <a:cubicBezTo>
                    <a:pt x="119" y="614"/>
                    <a:pt x="120" y="613"/>
                    <a:pt x="120" y="612"/>
                  </a:cubicBezTo>
                  <a:cubicBezTo>
                    <a:pt x="120" y="612"/>
                    <a:pt x="120" y="611"/>
                    <a:pt x="121" y="610"/>
                  </a:cubicBezTo>
                  <a:cubicBezTo>
                    <a:pt x="121" y="609"/>
                    <a:pt x="121" y="608"/>
                    <a:pt x="121" y="607"/>
                  </a:cubicBezTo>
                  <a:cubicBezTo>
                    <a:pt x="129" y="581"/>
                    <a:pt x="139" y="560"/>
                    <a:pt x="151" y="544"/>
                  </a:cubicBezTo>
                  <a:cubicBezTo>
                    <a:pt x="163" y="529"/>
                    <a:pt x="176" y="518"/>
                    <a:pt x="190" y="514"/>
                  </a:cubicBezTo>
                  <a:cubicBezTo>
                    <a:pt x="205" y="510"/>
                    <a:pt x="220" y="511"/>
                    <a:pt x="235" y="519"/>
                  </a:cubicBezTo>
                  <a:cubicBezTo>
                    <a:pt x="250" y="527"/>
                    <a:pt x="266" y="541"/>
                    <a:pt x="280" y="561"/>
                  </a:cubicBezTo>
                  <a:cubicBezTo>
                    <a:pt x="294" y="582"/>
                    <a:pt x="306" y="608"/>
                    <a:pt x="316" y="636"/>
                  </a:cubicBezTo>
                  <a:cubicBezTo>
                    <a:pt x="325" y="665"/>
                    <a:pt x="332" y="696"/>
                    <a:pt x="336" y="728"/>
                  </a:cubicBezTo>
                  <a:cubicBezTo>
                    <a:pt x="340" y="760"/>
                    <a:pt x="341" y="793"/>
                    <a:pt x="339" y="824"/>
                  </a:cubicBezTo>
                  <a:cubicBezTo>
                    <a:pt x="336" y="855"/>
                    <a:pt x="331" y="885"/>
                    <a:pt x="322" y="912"/>
                  </a:cubicBezTo>
                  <a:cubicBezTo>
                    <a:pt x="314" y="938"/>
                    <a:pt x="303" y="958"/>
                    <a:pt x="290" y="973"/>
                  </a:cubicBezTo>
                  <a:cubicBezTo>
                    <a:pt x="277" y="987"/>
                    <a:pt x="263" y="996"/>
                    <a:pt x="249" y="998"/>
                  </a:cubicBezTo>
                  <a:cubicBezTo>
                    <a:pt x="234" y="1000"/>
                    <a:pt x="219" y="997"/>
                    <a:pt x="204" y="987"/>
                  </a:cubicBezTo>
                  <a:cubicBezTo>
                    <a:pt x="189" y="978"/>
                    <a:pt x="175" y="963"/>
                    <a:pt x="162" y="942"/>
                  </a:cubicBezTo>
                  <a:cubicBezTo>
                    <a:pt x="161" y="941"/>
                    <a:pt x="160" y="940"/>
                    <a:pt x="160" y="939"/>
                  </a:cubicBezTo>
                  <a:cubicBezTo>
                    <a:pt x="159" y="938"/>
                    <a:pt x="159" y="937"/>
                    <a:pt x="158" y="936"/>
                  </a:cubicBezTo>
                  <a:cubicBezTo>
                    <a:pt x="158" y="935"/>
                    <a:pt x="157" y="934"/>
                    <a:pt x="157" y="933"/>
                  </a:cubicBezTo>
                  <a:cubicBezTo>
                    <a:pt x="156" y="932"/>
                    <a:pt x="155" y="931"/>
                    <a:pt x="155" y="930"/>
                  </a:cubicBezTo>
                  <a:cubicBezTo>
                    <a:pt x="88" y="1148"/>
                    <a:pt x="88" y="1148"/>
                    <a:pt x="88" y="1148"/>
                  </a:cubicBezTo>
                  <a:cubicBezTo>
                    <a:pt x="303" y="1506"/>
                    <a:pt x="303" y="1506"/>
                    <a:pt x="303" y="1506"/>
                  </a:cubicBezTo>
                  <a:cubicBezTo>
                    <a:pt x="600" y="655"/>
                    <a:pt x="600" y="655"/>
                    <a:pt x="600" y="655"/>
                  </a:cubicBezTo>
                  <a:cubicBezTo>
                    <a:pt x="121" y="0"/>
                    <a:pt x="121" y="0"/>
                    <a:pt x="121" y="0"/>
                  </a:cubicBezTo>
                  <a:close/>
                </a:path>
              </a:pathLst>
            </a:custGeom>
            <a:gradFill flip="none" rotWithShape="1">
              <a:gsLst>
                <a:gs pos="75000">
                  <a:srgbClr val="7BB21B"/>
                </a:gs>
                <a:gs pos="0">
                  <a:srgbClr val="7BB21B">
                    <a:lumMod val="60000"/>
                    <a:lumOff val="40000"/>
                  </a:srgbClr>
                </a:gs>
                <a:gs pos="100000">
                  <a:srgbClr val="7BB21B">
                    <a:lumMod val="75000"/>
                  </a:srgbClr>
                </a:gs>
              </a:gsLst>
              <a:path path="circle">
                <a:fillToRect l="100000" b="100000"/>
              </a:path>
              <a:tileRect t="-100000" r="-100000"/>
            </a:gra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47" name="Freeform 66">
              <a:extLst>
                <a:ext uri="{FF2B5EF4-FFF2-40B4-BE49-F238E27FC236}">
                  <a16:creationId xmlns:a16="http://schemas.microsoft.com/office/drawing/2014/main" id="{CD1592C5-2381-41E4-951A-DBB4C027B796}"/>
                </a:ext>
              </a:extLst>
            </p:cNvPr>
            <p:cNvSpPr>
              <a:spLocks/>
            </p:cNvSpPr>
            <p:nvPr/>
          </p:nvSpPr>
          <p:spPr bwMode="auto">
            <a:xfrm rot="18900000">
              <a:off x="4498682" y="2022531"/>
              <a:ext cx="2378423" cy="1123343"/>
            </a:xfrm>
            <a:custGeom>
              <a:avLst/>
              <a:gdLst>
                <a:gd name="T0" fmla="*/ 455 w 1404"/>
                <a:gd name="T1" fmla="*/ 0 h 663"/>
                <a:gd name="T2" fmla="*/ 0 w 1404"/>
                <a:gd name="T3" fmla="*/ 8 h 663"/>
                <a:gd name="T4" fmla="*/ 479 w 1404"/>
                <a:gd name="T5" fmla="*/ 663 h 663"/>
                <a:gd name="T6" fmla="*/ 1404 w 1404"/>
                <a:gd name="T7" fmla="*/ 587 h 663"/>
                <a:gd name="T8" fmla="*/ 1120 w 1404"/>
                <a:gd name="T9" fmla="*/ 269 h 663"/>
                <a:gd name="T10" fmla="*/ 876 w 1404"/>
                <a:gd name="T11" fmla="*/ 280 h 663"/>
                <a:gd name="T12" fmla="*/ 877 w 1404"/>
                <a:gd name="T13" fmla="*/ 282 h 663"/>
                <a:gd name="T14" fmla="*/ 879 w 1404"/>
                <a:gd name="T15" fmla="*/ 284 h 663"/>
                <a:gd name="T16" fmla="*/ 881 w 1404"/>
                <a:gd name="T17" fmla="*/ 286 h 663"/>
                <a:gd name="T18" fmla="*/ 883 w 1404"/>
                <a:gd name="T19" fmla="*/ 289 h 663"/>
                <a:gd name="T20" fmla="*/ 913 w 1404"/>
                <a:gd name="T21" fmla="*/ 344 h 663"/>
                <a:gd name="T22" fmla="*/ 909 w 1404"/>
                <a:gd name="T23" fmla="*/ 391 h 663"/>
                <a:gd name="T24" fmla="*/ 871 w 1404"/>
                <a:gd name="T25" fmla="*/ 426 h 663"/>
                <a:gd name="T26" fmla="*/ 801 w 1404"/>
                <a:gd name="T27" fmla="*/ 443 h 663"/>
                <a:gd name="T28" fmla="*/ 710 w 1404"/>
                <a:gd name="T29" fmla="*/ 436 h 663"/>
                <a:gd name="T30" fmla="*/ 618 w 1404"/>
                <a:gd name="T31" fmla="*/ 408 h 663"/>
                <a:gd name="T32" fmla="*/ 536 w 1404"/>
                <a:gd name="T33" fmla="*/ 364 h 663"/>
                <a:gd name="T34" fmla="*/ 475 w 1404"/>
                <a:gd name="T35" fmla="*/ 308 h 663"/>
                <a:gd name="T36" fmla="*/ 448 w 1404"/>
                <a:gd name="T37" fmla="*/ 251 h 663"/>
                <a:gd name="T38" fmla="*/ 458 w 1404"/>
                <a:gd name="T39" fmla="*/ 205 h 663"/>
                <a:gd name="T40" fmla="*/ 500 w 1404"/>
                <a:gd name="T41" fmla="*/ 173 h 663"/>
                <a:gd name="T42" fmla="*/ 571 w 1404"/>
                <a:gd name="T43" fmla="*/ 160 h 663"/>
                <a:gd name="T44" fmla="*/ 574 w 1404"/>
                <a:gd name="T45" fmla="*/ 160 h 663"/>
                <a:gd name="T46" fmla="*/ 578 w 1404"/>
                <a:gd name="T47" fmla="*/ 160 h 663"/>
                <a:gd name="T48" fmla="*/ 582 w 1404"/>
                <a:gd name="T49" fmla="*/ 160 h 663"/>
                <a:gd name="T50" fmla="*/ 585 w 1404"/>
                <a:gd name="T51" fmla="*/ 160 h 663"/>
                <a:gd name="T52" fmla="*/ 455 w 1404"/>
                <a:gd name="T53" fmla="*/ 0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04" h="663">
                  <a:moveTo>
                    <a:pt x="455" y="0"/>
                  </a:moveTo>
                  <a:cubicBezTo>
                    <a:pt x="0" y="8"/>
                    <a:pt x="0" y="8"/>
                    <a:pt x="0" y="8"/>
                  </a:cubicBezTo>
                  <a:cubicBezTo>
                    <a:pt x="479" y="663"/>
                    <a:pt x="479" y="663"/>
                    <a:pt x="479" y="663"/>
                  </a:cubicBezTo>
                  <a:cubicBezTo>
                    <a:pt x="1404" y="587"/>
                    <a:pt x="1404" y="587"/>
                    <a:pt x="1404" y="587"/>
                  </a:cubicBezTo>
                  <a:cubicBezTo>
                    <a:pt x="1120" y="269"/>
                    <a:pt x="1120" y="269"/>
                    <a:pt x="1120" y="269"/>
                  </a:cubicBezTo>
                  <a:cubicBezTo>
                    <a:pt x="876" y="280"/>
                    <a:pt x="876" y="280"/>
                    <a:pt x="876" y="280"/>
                  </a:cubicBezTo>
                  <a:cubicBezTo>
                    <a:pt x="876" y="281"/>
                    <a:pt x="877" y="282"/>
                    <a:pt x="877" y="282"/>
                  </a:cubicBezTo>
                  <a:cubicBezTo>
                    <a:pt x="878" y="283"/>
                    <a:pt x="879" y="284"/>
                    <a:pt x="879" y="284"/>
                  </a:cubicBezTo>
                  <a:cubicBezTo>
                    <a:pt x="880" y="285"/>
                    <a:pt x="881" y="286"/>
                    <a:pt x="881" y="286"/>
                  </a:cubicBezTo>
                  <a:cubicBezTo>
                    <a:pt x="882" y="287"/>
                    <a:pt x="882" y="288"/>
                    <a:pt x="883" y="289"/>
                  </a:cubicBezTo>
                  <a:cubicBezTo>
                    <a:pt x="899" y="308"/>
                    <a:pt x="909" y="326"/>
                    <a:pt x="913" y="344"/>
                  </a:cubicBezTo>
                  <a:cubicBezTo>
                    <a:pt x="918" y="361"/>
                    <a:pt x="916" y="377"/>
                    <a:pt x="909" y="391"/>
                  </a:cubicBezTo>
                  <a:cubicBezTo>
                    <a:pt x="902" y="405"/>
                    <a:pt x="889" y="417"/>
                    <a:pt x="871" y="426"/>
                  </a:cubicBezTo>
                  <a:cubicBezTo>
                    <a:pt x="853" y="435"/>
                    <a:pt x="829" y="441"/>
                    <a:pt x="801" y="443"/>
                  </a:cubicBezTo>
                  <a:cubicBezTo>
                    <a:pt x="772" y="445"/>
                    <a:pt x="741" y="442"/>
                    <a:pt x="710" y="436"/>
                  </a:cubicBezTo>
                  <a:cubicBezTo>
                    <a:pt x="679" y="430"/>
                    <a:pt x="648" y="420"/>
                    <a:pt x="618" y="408"/>
                  </a:cubicBezTo>
                  <a:cubicBezTo>
                    <a:pt x="588" y="396"/>
                    <a:pt x="560" y="381"/>
                    <a:pt x="536" y="364"/>
                  </a:cubicBezTo>
                  <a:cubicBezTo>
                    <a:pt x="511" y="347"/>
                    <a:pt x="490" y="328"/>
                    <a:pt x="475" y="308"/>
                  </a:cubicBezTo>
                  <a:cubicBezTo>
                    <a:pt x="459" y="288"/>
                    <a:pt x="451" y="269"/>
                    <a:pt x="448" y="251"/>
                  </a:cubicBezTo>
                  <a:cubicBezTo>
                    <a:pt x="446" y="234"/>
                    <a:pt x="449" y="219"/>
                    <a:pt x="458" y="205"/>
                  </a:cubicBezTo>
                  <a:cubicBezTo>
                    <a:pt x="467" y="192"/>
                    <a:pt x="481" y="181"/>
                    <a:pt x="500" y="173"/>
                  </a:cubicBezTo>
                  <a:cubicBezTo>
                    <a:pt x="519" y="166"/>
                    <a:pt x="543" y="161"/>
                    <a:pt x="571" y="160"/>
                  </a:cubicBezTo>
                  <a:cubicBezTo>
                    <a:pt x="572" y="160"/>
                    <a:pt x="573" y="160"/>
                    <a:pt x="574" y="160"/>
                  </a:cubicBezTo>
                  <a:cubicBezTo>
                    <a:pt x="576" y="160"/>
                    <a:pt x="577" y="160"/>
                    <a:pt x="578" y="160"/>
                  </a:cubicBezTo>
                  <a:cubicBezTo>
                    <a:pt x="579" y="160"/>
                    <a:pt x="580" y="160"/>
                    <a:pt x="582" y="160"/>
                  </a:cubicBezTo>
                  <a:cubicBezTo>
                    <a:pt x="583" y="160"/>
                    <a:pt x="584" y="160"/>
                    <a:pt x="585" y="160"/>
                  </a:cubicBezTo>
                  <a:cubicBezTo>
                    <a:pt x="455" y="0"/>
                    <a:pt x="455" y="0"/>
                    <a:pt x="455" y="0"/>
                  </a:cubicBezTo>
                  <a:close/>
                </a:path>
              </a:pathLst>
            </a:custGeom>
            <a:gradFill flip="none" rotWithShape="1">
              <a:gsLst>
                <a:gs pos="75000">
                  <a:srgbClr val="7BB21B"/>
                </a:gs>
                <a:gs pos="0">
                  <a:srgbClr val="7BB21B">
                    <a:lumMod val="60000"/>
                    <a:lumOff val="40000"/>
                  </a:srgbClr>
                </a:gs>
                <a:gs pos="100000">
                  <a:srgbClr val="7BB21B">
                    <a:lumMod val="75000"/>
                  </a:srgbClr>
                </a:gs>
              </a:gsLst>
              <a:path path="circle">
                <a:fillToRect t="100000" r="100000"/>
              </a:path>
              <a:tileRect l="-100000" b="-100000"/>
            </a:gra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48" name="Freeform 69">
              <a:extLst>
                <a:ext uri="{FF2B5EF4-FFF2-40B4-BE49-F238E27FC236}">
                  <a16:creationId xmlns:a16="http://schemas.microsoft.com/office/drawing/2014/main" id="{3243F973-9D97-481D-9DC0-E9931E4110BF}"/>
                </a:ext>
              </a:extLst>
            </p:cNvPr>
            <p:cNvSpPr>
              <a:spLocks/>
            </p:cNvSpPr>
            <p:nvPr/>
          </p:nvSpPr>
          <p:spPr bwMode="auto">
            <a:xfrm rot="18900000">
              <a:off x="5623473" y="2551096"/>
              <a:ext cx="2069845" cy="1570819"/>
            </a:xfrm>
            <a:custGeom>
              <a:avLst/>
              <a:gdLst>
                <a:gd name="T0" fmla="*/ 1222 w 1222"/>
                <a:gd name="T1" fmla="*/ 0 h 927"/>
                <a:gd name="T2" fmla="*/ 1037 w 1222"/>
                <a:gd name="T3" fmla="*/ 412 h 927"/>
                <a:gd name="T4" fmla="*/ 804 w 1222"/>
                <a:gd name="T5" fmla="*/ 441 h 927"/>
                <a:gd name="T6" fmla="*/ 806 w 1222"/>
                <a:gd name="T7" fmla="*/ 437 h 927"/>
                <a:gd name="T8" fmla="*/ 808 w 1222"/>
                <a:gd name="T9" fmla="*/ 434 h 927"/>
                <a:gd name="T10" fmla="*/ 809 w 1222"/>
                <a:gd name="T11" fmla="*/ 431 h 927"/>
                <a:gd name="T12" fmla="*/ 810 w 1222"/>
                <a:gd name="T13" fmla="*/ 428 h 927"/>
                <a:gd name="T14" fmla="*/ 825 w 1222"/>
                <a:gd name="T15" fmla="*/ 358 h 927"/>
                <a:gd name="T16" fmla="*/ 808 w 1222"/>
                <a:gd name="T17" fmla="*/ 303 h 927"/>
                <a:gd name="T18" fmla="*/ 761 w 1222"/>
                <a:gd name="T19" fmla="*/ 269 h 927"/>
                <a:gd name="T20" fmla="*/ 687 w 1222"/>
                <a:gd name="T21" fmla="*/ 262 h 927"/>
                <a:gd name="T22" fmla="*/ 601 w 1222"/>
                <a:gd name="T23" fmla="*/ 286 h 927"/>
                <a:gd name="T24" fmla="*/ 518 w 1222"/>
                <a:gd name="T25" fmla="*/ 335 h 927"/>
                <a:gd name="T26" fmla="*/ 449 w 1222"/>
                <a:gd name="T27" fmla="*/ 401 h 927"/>
                <a:gd name="T28" fmla="*/ 404 w 1222"/>
                <a:gd name="T29" fmla="*/ 477 h 927"/>
                <a:gd name="T30" fmla="*/ 393 w 1222"/>
                <a:gd name="T31" fmla="*/ 548 h 927"/>
                <a:gd name="T32" fmla="*/ 415 w 1222"/>
                <a:gd name="T33" fmla="*/ 601 h 927"/>
                <a:gd name="T34" fmla="*/ 465 w 1222"/>
                <a:gd name="T35" fmla="*/ 631 h 927"/>
                <a:gd name="T36" fmla="*/ 538 w 1222"/>
                <a:gd name="T37" fmla="*/ 634 h 927"/>
                <a:gd name="T38" fmla="*/ 541 w 1222"/>
                <a:gd name="T39" fmla="*/ 634 h 927"/>
                <a:gd name="T40" fmla="*/ 544 w 1222"/>
                <a:gd name="T41" fmla="*/ 633 h 927"/>
                <a:gd name="T42" fmla="*/ 547 w 1222"/>
                <a:gd name="T43" fmla="*/ 633 h 927"/>
                <a:gd name="T44" fmla="*/ 550 w 1222"/>
                <a:gd name="T45" fmla="*/ 632 h 927"/>
                <a:gd name="T46" fmla="*/ 461 w 1222"/>
                <a:gd name="T47" fmla="*/ 853 h 927"/>
                <a:gd name="T48" fmla="*/ 0 w 1222"/>
                <a:gd name="T49" fmla="*/ 927 h 927"/>
                <a:gd name="T50" fmla="*/ 297 w 1222"/>
                <a:gd name="T51" fmla="*/ 76 h 927"/>
                <a:gd name="T52" fmla="*/ 1222 w 1222"/>
                <a:gd name="T53" fmla="*/ 0 h 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2" h="927">
                  <a:moveTo>
                    <a:pt x="1222" y="0"/>
                  </a:moveTo>
                  <a:cubicBezTo>
                    <a:pt x="1037" y="412"/>
                    <a:pt x="1037" y="412"/>
                    <a:pt x="1037" y="412"/>
                  </a:cubicBezTo>
                  <a:cubicBezTo>
                    <a:pt x="804" y="441"/>
                    <a:pt x="804" y="441"/>
                    <a:pt x="804" y="441"/>
                  </a:cubicBezTo>
                  <a:cubicBezTo>
                    <a:pt x="805" y="440"/>
                    <a:pt x="805" y="439"/>
                    <a:pt x="806" y="437"/>
                  </a:cubicBezTo>
                  <a:cubicBezTo>
                    <a:pt x="807" y="436"/>
                    <a:pt x="807" y="435"/>
                    <a:pt x="808" y="434"/>
                  </a:cubicBezTo>
                  <a:cubicBezTo>
                    <a:pt x="808" y="433"/>
                    <a:pt x="809" y="432"/>
                    <a:pt x="809" y="431"/>
                  </a:cubicBezTo>
                  <a:cubicBezTo>
                    <a:pt x="810" y="430"/>
                    <a:pt x="810" y="429"/>
                    <a:pt x="810" y="428"/>
                  </a:cubicBezTo>
                  <a:cubicBezTo>
                    <a:pt x="821" y="402"/>
                    <a:pt x="826" y="379"/>
                    <a:pt x="825" y="358"/>
                  </a:cubicBezTo>
                  <a:cubicBezTo>
                    <a:pt x="825" y="337"/>
                    <a:pt x="819" y="318"/>
                    <a:pt x="808" y="303"/>
                  </a:cubicBezTo>
                  <a:cubicBezTo>
                    <a:pt x="797" y="288"/>
                    <a:pt x="781" y="276"/>
                    <a:pt x="761" y="269"/>
                  </a:cubicBezTo>
                  <a:cubicBezTo>
                    <a:pt x="740" y="262"/>
                    <a:pt x="716" y="259"/>
                    <a:pt x="687" y="262"/>
                  </a:cubicBezTo>
                  <a:cubicBezTo>
                    <a:pt x="659" y="265"/>
                    <a:pt x="630" y="273"/>
                    <a:pt x="601" y="286"/>
                  </a:cubicBezTo>
                  <a:cubicBezTo>
                    <a:pt x="572" y="298"/>
                    <a:pt x="544" y="315"/>
                    <a:pt x="518" y="335"/>
                  </a:cubicBezTo>
                  <a:cubicBezTo>
                    <a:pt x="492" y="354"/>
                    <a:pt x="468" y="377"/>
                    <a:pt x="449" y="401"/>
                  </a:cubicBezTo>
                  <a:cubicBezTo>
                    <a:pt x="429" y="425"/>
                    <a:pt x="414" y="451"/>
                    <a:pt x="404" y="477"/>
                  </a:cubicBezTo>
                  <a:cubicBezTo>
                    <a:pt x="394" y="503"/>
                    <a:pt x="391" y="527"/>
                    <a:pt x="393" y="548"/>
                  </a:cubicBezTo>
                  <a:cubicBezTo>
                    <a:pt x="395" y="569"/>
                    <a:pt x="403" y="587"/>
                    <a:pt x="415" y="601"/>
                  </a:cubicBezTo>
                  <a:cubicBezTo>
                    <a:pt x="428" y="615"/>
                    <a:pt x="445" y="625"/>
                    <a:pt x="465" y="631"/>
                  </a:cubicBezTo>
                  <a:cubicBezTo>
                    <a:pt x="486" y="637"/>
                    <a:pt x="511" y="638"/>
                    <a:pt x="538" y="634"/>
                  </a:cubicBezTo>
                  <a:cubicBezTo>
                    <a:pt x="539" y="634"/>
                    <a:pt x="540" y="634"/>
                    <a:pt x="541" y="634"/>
                  </a:cubicBezTo>
                  <a:cubicBezTo>
                    <a:pt x="542" y="633"/>
                    <a:pt x="543" y="633"/>
                    <a:pt x="544" y="633"/>
                  </a:cubicBezTo>
                  <a:cubicBezTo>
                    <a:pt x="545" y="633"/>
                    <a:pt x="546" y="633"/>
                    <a:pt x="547" y="633"/>
                  </a:cubicBezTo>
                  <a:cubicBezTo>
                    <a:pt x="548" y="632"/>
                    <a:pt x="549" y="632"/>
                    <a:pt x="550" y="632"/>
                  </a:cubicBezTo>
                  <a:cubicBezTo>
                    <a:pt x="461" y="853"/>
                    <a:pt x="461" y="853"/>
                    <a:pt x="461" y="853"/>
                  </a:cubicBezTo>
                  <a:cubicBezTo>
                    <a:pt x="0" y="927"/>
                    <a:pt x="0" y="927"/>
                    <a:pt x="0" y="927"/>
                  </a:cubicBezTo>
                  <a:cubicBezTo>
                    <a:pt x="297" y="76"/>
                    <a:pt x="297" y="76"/>
                    <a:pt x="297" y="76"/>
                  </a:cubicBezTo>
                  <a:lnTo>
                    <a:pt x="1222" y="0"/>
                  </a:lnTo>
                  <a:close/>
                </a:path>
              </a:pathLst>
            </a:custGeom>
            <a:solidFill>
              <a:srgbClr val="7BB21B"/>
            </a:solidFill>
            <a:ln>
              <a:no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49" name="Freeform 65">
              <a:extLst>
                <a:ext uri="{FF2B5EF4-FFF2-40B4-BE49-F238E27FC236}">
                  <a16:creationId xmlns:a16="http://schemas.microsoft.com/office/drawing/2014/main" id="{DA82D4D3-F45A-4E54-B90F-3009AF5FB3BC}"/>
                </a:ext>
              </a:extLst>
            </p:cNvPr>
            <p:cNvSpPr>
              <a:spLocks/>
            </p:cNvSpPr>
            <p:nvPr/>
          </p:nvSpPr>
          <p:spPr bwMode="auto">
            <a:xfrm rot="18900000">
              <a:off x="4961007" y="3601465"/>
              <a:ext cx="704506" cy="1067498"/>
            </a:xfrm>
            <a:custGeom>
              <a:avLst/>
              <a:gdLst>
                <a:gd name="T0" fmla="*/ 0 w 416"/>
                <a:gd name="T1" fmla="*/ 343 h 630"/>
                <a:gd name="T2" fmla="*/ 95 w 416"/>
                <a:gd name="T3" fmla="*/ 0 h 630"/>
                <a:gd name="T4" fmla="*/ 227 w 416"/>
                <a:gd name="T5" fmla="*/ 202 h 630"/>
                <a:gd name="T6" fmla="*/ 231 w 416"/>
                <a:gd name="T7" fmla="*/ 181 h 630"/>
                <a:gd name="T8" fmla="*/ 232 w 416"/>
                <a:gd name="T9" fmla="*/ 175 h 630"/>
                <a:gd name="T10" fmla="*/ 233 w 416"/>
                <a:gd name="T11" fmla="*/ 169 h 630"/>
                <a:gd name="T12" fmla="*/ 234 w 416"/>
                <a:gd name="T13" fmla="*/ 163 h 630"/>
                <a:gd name="T14" fmla="*/ 237 w 416"/>
                <a:gd name="T15" fmla="*/ 153 h 630"/>
                <a:gd name="T16" fmla="*/ 238 w 416"/>
                <a:gd name="T17" fmla="*/ 149 h 630"/>
                <a:gd name="T18" fmla="*/ 238 w 416"/>
                <a:gd name="T19" fmla="*/ 146 h 630"/>
                <a:gd name="T20" fmla="*/ 263 w 416"/>
                <a:gd name="T21" fmla="*/ 94 h 630"/>
                <a:gd name="T22" fmla="*/ 294 w 416"/>
                <a:gd name="T23" fmla="*/ 70 h 630"/>
                <a:gd name="T24" fmla="*/ 306 w 416"/>
                <a:gd name="T25" fmla="*/ 68 h 630"/>
                <a:gd name="T26" fmla="*/ 327 w 416"/>
                <a:gd name="T27" fmla="*/ 74 h 630"/>
                <a:gd name="T28" fmla="*/ 364 w 416"/>
                <a:gd name="T29" fmla="*/ 109 h 630"/>
                <a:gd name="T30" fmla="*/ 394 w 416"/>
                <a:gd name="T31" fmla="*/ 173 h 630"/>
                <a:gd name="T32" fmla="*/ 412 w 416"/>
                <a:gd name="T33" fmla="*/ 252 h 630"/>
                <a:gd name="T34" fmla="*/ 414 w 416"/>
                <a:gd name="T35" fmla="*/ 335 h 630"/>
                <a:gd name="T36" fmla="*/ 400 w 416"/>
                <a:gd name="T37" fmla="*/ 410 h 630"/>
                <a:gd name="T38" fmla="*/ 373 w 416"/>
                <a:gd name="T39" fmla="*/ 462 h 630"/>
                <a:gd name="T40" fmla="*/ 342 w 416"/>
                <a:gd name="T41" fmla="*/ 481 h 630"/>
                <a:gd name="T42" fmla="*/ 335 w 416"/>
                <a:gd name="T43" fmla="*/ 482 h 630"/>
                <a:gd name="T44" fmla="*/ 308 w 416"/>
                <a:gd name="T45" fmla="*/ 474 h 630"/>
                <a:gd name="T46" fmla="*/ 273 w 416"/>
                <a:gd name="T47" fmla="*/ 436 h 630"/>
                <a:gd name="T48" fmla="*/ 271 w 416"/>
                <a:gd name="T49" fmla="*/ 433 h 630"/>
                <a:gd name="T50" fmla="*/ 268 w 416"/>
                <a:gd name="T51" fmla="*/ 428 h 630"/>
                <a:gd name="T52" fmla="*/ 267 w 416"/>
                <a:gd name="T53" fmla="*/ 425 h 630"/>
                <a:gd name="T54" fmla="*/ 264 w 416"/>
                <a:gd name="T55" fmla="*/ 420 h 630"/>
                <a:gd name="T56" fmla="*/ 262 w 416"/>
                <a:gd name="T57" fmla="*/ 416 h 630"/>
                <a:gd name="T58" fmla="*/ 259 w 416"/>
                <a:gd name="T59" fmla="*/ 410 h 630"/>
                <a:gd name="T60" fmla="*/ 257 w 416"/>
                <a:gd name="T61" fmla="*/ 404 h 630"/>
                <a:gd name="T62" fmla="*/ 248 w 416"/>
                <a:gd name="T63" fmla="*/ 384 h 630"/>
                <a:gd name="T64" fmla="*/ 172 w 416"/>
                <a:gd name="T65" fmla="*/ 630 h 630"/>
                <a:gd name="T66" fmla="*/ 0 w 416"/>
                <a:gd name="T67" fmla="*/ 343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6" h="630">
                  <a:moveTo>
                    <a:pt x="0" y="343"/>
                  </a:moveTo>
                  <a:cubicBezTo>
                    <a:pt x="95" y="0"/>
                    <a:pt x="95" y="0"/>
                    <a:pt x="95" y="0"/>
                  </a:cubicBezTo>
                  <a:cubicBezTo>
                    <a:pt x="227" y="202"/>
                    <a:pt x="227" y="202"/>
                    <a:pt x="227" y="202"/>
                  </a:cubicBezTo>
                  <a:cubicBezTo>
                    <a:pt x="231" y="181"/>
                    <a:pt x="231" y="181"/>
                    <a:pt x="231" y="181"/>
                  </a:cubicBezTo>
                  <a:cubicBezTo>
                    <a:pt x="231" y="179"/>
                    <a:pt x="231" y="177"/>
                    <a:pt x="232" y="175"/>
                  </a:cubicBezTo>
                  <a:cubicBezTo>
                    <a:pt x="232" y="173"/>
                    <a:pt x="232" y="171"/>
                    <a:pt x="233" y="169"/>
                  </a:cubicBezTo>
                  <a:cubicBezTo>
                    <a:pt x="233" y="167"/>
                    <a:pt x="234" y="165"/>
                    <a:pt x="234" y="163"/>
                  </a:cubicBezTo>
                  <a:cubicBezTo>
                    <a:pt x="235" y="161"/>
                    <a:pt x="237" y="153"/>
                    <a:pt x="237" y="153"/>
                  </a:cubicBezTo>
                  <a:cubicBezTo>
                    <a:pt x="238" y="149"/>
                    <a:pt x="238" y="149"/>
                    <a:pt x="238" y="149"/>
                  </a:cubicBezTo>
                  <a:cubicBezTo>
                    <a:pt x="238" y="146"/>
                    <a:pt x="238" y="146"/>
                    <a:pt x="238" y="146"/>
                  </a:cubicBezTo>
                  <a:cubicBezTo>
                    <a:pt x="245" y="125"/>
                    <a:pt x="253" y="107"/>
                    <a:pt x="263" y="94"/>
                  </a:cubicBezTo>
                  <a:cubicBezTo>
                    <a:pt x="273" y="81"/>
                    <a:pt x="283" y="73"/>
                    <a:pt x="294" y="70"/>
                  </a:cubicBezTo>
                  <a:cubicBezTo>
                    <a:pt x="298" y="69"/>
                    <a:pt x="302" y="68"/>
                    <a:pt x="306" y="68"/>
                  </a:cubicBezTo>
                  <a:cubicBezTo>
                    <a:pt x="313" y="68"/>
                    <a:pt x="320" y="70"/>
                    <a:pt x="327" y="74"/>
                  </a:cubicBezTo>
                  <a:cubicBezTo>
                    <a:pt x="340" y="81"/>
                    <a:pt x="352" y="92"/>
                    <a:pt x="364" y="109"/>
                  </a:cubicBezTo>
                  <a:cubicBezTo>
                    <a:pt x="376" y="127"/>
                    <a:pt x="386" y="148"/>
                    <a:pt x="394" y="173"/>
                  </a:cubicBezTo>
                  <a:cubicBezTo>
                    <a:pt x="402" y="198"/>
                    <a:pt x="408" y="224"/>
                    <a:pt x="412" y="252"/>
                  </a:cubicBezTo>
                  <a:cubicBezTo>
                    <a:pt x="415" y="280"/>
                    <a:pt x="416" y="308"/>
                    <a:pt x="414" y="335"/>
                  </a:cubicBezTo>
                  <a:cubicBezTo>
                    <a:pt x="412" y="363"/>
                    <a:pt x="408" y="388"/>
                    <a:pt x="400" y="410"/>
                  </a:cubicBezTo>
                  <a:cubicBezTo>
                    <a:pt x="393" y="432"/>
                    <a:pt x="384" y="449"/>
                    <a:pt x="373" y="462"/>
                  </a:cubicBezTo>
                  <a:cubicBezTo>
                    <a:pt x="364" y="473"/>
                    <a:pt x="353" y="479"/>
                    <a:pt x="342" y="481"/>
                  </a:cubicBezTo>
                  <a:cubicBezTo>
                    <a:pt x="340" y="482"/>
                    <a:pt x="337" y="482"/>
                    <a:pt x="335" y="482"/>
                  </a:cubicBezTo>
                  <a:cubicBezTo>
                    <a:pt x="326" y="482"/>
                    <a:pt x="317" y="479"/>
                    <a:pt x="308" y="474"/>
                  </a:cubicBezTo>
                  <a:cubicBezTo>
                    <a:pt x="296" y="466"/>
                    <a:pt x="284" y="453"/>
                    <a:pt x="273" y="436"/>
                  </a:cubicBezTo>
                  <a:cubicBezTo>
                    <a:pt x="271" y="433"/>
                    <a:pt x="271" y="433"/>
                    <a:pt x="271" y="433"/>
                  </a:cubicBezTo>
                  <a:cubicBezTo>
                    <a:pt x="268" y="428"/>
                    <a:pt x="268" y="428"/>
                    <a:pt x="268" y="428"/>
                  </a:cubicBezTo>
                  <a:cubicBezTo>
                    <a:pt x="268" y="427"/>
                    <a:pt x="267" y="426"/>
                    <a:pt x="267" y="425"/>
                  </a:cubicBezTo>
                  <a:cubicBezTo>
                    <a:pt x="266" y="423"/>
                    <a:pt x="265" y="422"/>
                    <a:pt x="264" y="420"/>
                  </a:cubicBezTo>
                  <a:cubicBezTo>
                    <a:pt x="263" y="418"/>
                    <a:pt x="263" y="417"/>
                    <a:pt x="262" y="416"/>
                  </a:cubicBezTo>
                  <a:cubicBezTo>
                    <a:pt x="262" y="416"/>
                    <a:pt x="260" y="411"/>
                    <a:pt x="259" y="410"/>
                  </a:cubicBezTo>
                  <a:cubicBezTo>
                    <a:pt x="258" y="408"/>
                    <a:pt x="257" y="406"/>
                    <a:pt x="257" y="404"/>
                  </a:cubicBezTo>
                  <a:cubicBezTo>
                    <a:pt x="248" y="384"/>
                    <a:pt x="248" y="384"/>
                    <a:pt x="248" y="384"/>
                  </a:cubicBezTo>
                  <a:cubicBezTo>
                    <a:pt x="172" y="630"/>
                    <a:pt x="172" y="630"/>
                    <a:pt x="172" y="630"/>
                  </a:cubicBezTo>
                  <a:lnTo>
                    <a:pt x="0" y="343"/>
                  </a:lnTo>
                  <a:close/>
                </a:path>
              </a:pathLst>
            </a:custGeom>
            <a:solidFill>
              <a:srgbClr val="324D5E"/>
            </a:solidFill>
            <a:ln>
              <a:solidFill>
                <a:sysClr val="window" lastClr="FFFFFF"/>
              </a:solid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50" name="Freeform 68">
              <a:extLst>
                <a:ext uri="{FF2B5EF4-FFF2-40B4-BE49-F238E27FC236}">
                  <a16:creationId xmlns:a16="http://schemas.microsoft.com/office/drawing/2014/main" id="{3AEFEB8E-C863-49DE-93E8-56660ED818C6}"/>
                </a:ext>
              </a:extLst>
            </p:cNvPr>
            <p:cNvSpPr>
              <a:spLocks/>
            </p:cNvSpPr>
            <p:nvPr/>
          </p:nvSpPr>
          <p:spPr bwMode="auto">
            <a:xfrm rot="18900000">
              <a:off x="5063344" y="1856589"/>
              <a:ext cx="1026689" cy="706654"/>
            </a:xfrm>
            <a:custGeom>
              <a:avLst/>
              <a:gdLst>
                <a:gd name="T0" fmla="*/ 289 w 606"/>
                <a:gd name="T1" fmla="*/ 417 h 417"/>
                <a:gd name="T2" fmla="*/ 227 w 606"/>
                <a:gd name="T3" fmla="*/ 410 h 417"/>
                <a:gd name="T4" fmla="*/ 147 w 606"/>
                <a:gd name="T5" fmla="*/ 386 h 417"/>
                <a:gd name="T6" fmla="*/ 76 w 606"/>
                <a:gd name="T7" fmla="*/ 348 h 417"/>
                <a:gd name="T8" fmla="*/ 24 w 606"/>
                <a:gd name="T9" fmla="*/ 301 h 417"/>
                <a:gd name="T10" fmla="*/ 2 w 606"/>
                <a:gd name="T11" fmla="*/ 255 h 417"/>
                <a:gd name="T12" fmla="*/ 9 w 606"/>
                <a:gd name="T13" fmla="*/ 220 h 417"/>
                <a:gd name="T14" fmla="*/ 43 w 606"/>
                <a:gd name="T15" fmla="*/ 194 h 417"/>
                <a:gd name="T16" fmla="*/ 102 w 606"/>
                <a:gd name="T17" fmla="*/ 183 h 417"/>
                <a:gd name="T18" fmla="*/ 111 w 606"/>
                <a:gd name="T19" fmla="*/ 183 h 417"/>
                <a:gd name="T20" fmla="*/ 116 w 606"/>
                <a:gd name="T21" fmla="*/ 183 h 417"/>
                <a:gd name="T22" fmla="*/ 122 w 606"/>
                <a:gd name="T23" fmla="*/ 183 h 417"/>
                <a:gd name="T24" fmla="*/ 128 w 606"/>
                <a:gd name="T25" fmla="*/ 184 h 417"/>
                <a:gd name="T26" fmla="*/ 134 w 606"/>
                <a:gd name="T27" fmla="*/ 184 h 417"/>
                <a:gd name="T28" fmla="*/ 141 w 606"/>
                <a:gd name="T29" fmla="*/ 185 h 417"/>
                <a:gd name="T30" fmla="*/ 161 w 606"/>
                <a:gd name="T31" fmla="*/ 187 h 417"/>
                <a:gd name="T32" fmla="*/ 135 w 606"/>
                <a:gd name="T33" fmla="*/ 155 h 417"/>
                <a:gd name="T34" fmla="*/ 13 w 606"/>
                <a:gd name="T35" fmla="*/ 7 h 417"/>
                <a:gd name="T36" fmla="*/ 387 w 606"/>
                <a:gd name="T37" fmla="*/ 0 h 417"/>
                <a:gd name="T38" fmla="*/ 606 w 606"/>
                <a:gd name="T39" fmla="*/ 245 h 417"/>
                <a:gd name="T40" fmla="*/ 333 w 606"/>
                <a:gd name="T41" fmla="*/ 257 h 417"/>
                <a:gd name="T42" fmla="*/ 348 w 606"/>
                <a:gd name="T43" fmla="*/ 271 h 417"/>
                <a:gd name="T44" fmla="*/ 353 w 606"/>
                <a:gd name="T45" fmla="*/ 274 h 417"/>
                <a:gd name="T46" fmla="*/ 357 w 606"/>
                <a:gd name="T47" fmla="*/ 278 h 417"/>
                <a:gd name="T48" fmla="*/ 361 w 606"/>
                <a:gd name="T49" fmla="*/ 282 h 417"/>
                <a:gd name="T50" fmla="*/ 365 w 606"/>
                <a:gd name="T51" fmla="*/ 287 h 417"/>
                <a:gd name="T52" fmla="*/ 370 w 606"/>
                <a:gd name="T53" fmla="*/ 292 h 417"/>
                <a:gd name="T54" fmla="*/ 372 w 606"/>
                <a:gd name="T55" fmla="*/ 294 h 417"/>
                <a:gd name="T56" fmla="*/ 397 w 606"/>
                <a:gd name="T57" fmla="*/ 339 h 417"/>
                <a:gd name="T58" fmla="*/ 393 w 606"/>
                <a:gd name="T59" fmla="*/ 376 h 417"/>
                <a:gd name="T60" fmla="*/ 363 w 606"/>
                <a:gd name="T61" fmla="*/ 403 h 417"/>
                <a:gd name="T62" fmla="*/ 304 w 606"/>
                <a:gd name="T63" fmla="*/ 416 h 417"/>
                <a:gd name="T64" fmla="*/ 289 w 606"/>
                <a:gd name="T65" fmla="*/ 417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06" h="417">
                  <a:moveTo>
                    <a:pt x="289" y="417"/>
                  </a:moveTo>
                  <a:cubicBezTo>
                    <a:pt x="269" y="417"/>
                    <a:pt x="248" y="415"/>
                    <a:pt x="227" y="410"/>
                  </a:cubicBezTo>
                  <a:cubicBezTo>
                    <a:pt x="200" y="405"/>
                    <a:pt x="173" y="397"/>
                    <a:pt x="147" y="386"/>
                  </a:cubicBezTo>
                  <a:cubicBezTo>
                    <a:pt x="121" y="375"/>
                    <a:pt x="97" y="363"/>
                    <a:pt x="76" y="348"/>
                  </a:cubicBezTo>
                  <a:cubicBezTo>
                    <a:pt x="54" y="333"/>
                    <a:pt x="37" y="317"/>
                    <a:pt x="24" y="301"/>
                  </a:cubicBezTo>
                  <a:cubicBezTo>
                    <a:pt x="12" y="285"/>
                    <a:pt x="4" y="269"/>
                    <a:pt x="2" y="255"/>
                  </a:cubicBezTo>
                  <a:cubicBezTo>
                    <a:pt x="0" y="242"/>
                    <a:pt x="3" y="230"/>
                    <a:pt x="9" y="220"/>
                  </a:cubicBezTo>
                  <a:cubicBezTo>
                    <a:pt x="16" y="209"/>
                    <a:pt x="28" y="201"/>
                    <a:pt x="43" y="194"/>
                  </a:cubicBezTo>
                  <a:cubicBezTo>
                    <a:pt x="59" y="188"/>
                    <a:pt x="79" y="184"/>
                    <a:pt x="102" y="183"/>
                  </a:cubicBezTo>
                  <a:cubicBezTo>
                    <a:pt x="111" y="183"/>
                    <a:pt x="111" y="183"/>
                    <a:pt x="111" y="183"/>
                  </a:cubicBezTo>
                  <a:cubicBezTo>
                    <a:pt x="111" y="183"/>
                    <a:pt x="115" y="183"/>
                    <a:pt x="116" y="183"/>
                  </a:cubicBezTo>
                  <a:cubicBezTo>
                    <a:pt x="118" y="183"/>
                    <a:pt x="120" y="183"/>
                    <a:pt x="122" y="183"/>
                  </a:cubicBezTo>
                  <a:cubicBezTo>
                    <a:pt x="124" y="183"/>
                    <a:pt x="126" y="183"/>
                    <a:pt x="128" y="184"/>
                  </a:cubicBezTo>
                  <a:cubicBezTo>
                    <a:pt x="134" y="184"/>
                    <a:pt x="134" y="184"/>
                    <a:pt x="134" y="184"/>
                  </a:cubicBezTo>
                  <a:cubicBezTo>
                    <a:pt x="137" y="184"/>
                    <a:pt x="139" y="184"/>
                    <a:pt x="141" y="185"/>
                  </a:cubicBezTo>
                  <a:cubicBezTo>
                    <a:pt x="161" y="187"/>
                    <a:pt x="161" y="187"/>
                    <a:pt x="161" y="187"/>
                  </a:cubicBezTo>
                  <a:cubicBezTo>
                    <a:pt x="135" y="155"/>
                    <a:pt x="135" y="155"/>
                    <a:pt x="135" y="155"/>
                  </a:cubicBezTo>
                  <a:cubicBezTo>
                    <a:pt x="13" y="7"/>
                    <a:pt x="13" y="7"/>
                    <a:pt x="13" y="7"/>
                  </a:cubicBezTo>
                  <a:cubicBezTo>
                    <a:pt x="387" y="0"/>
                    <a:pt x="387" y="0"/>
                    <a:pt x="387" y="0"/>
                  </a:cubicBezTo>
                  <a:cubicBezTo>
                    <a:pt x="606" y="245"/>
                    <a:pt x="606" y="245"/>
                    <a:pt x="606" y="245"/>
                  </a:cubicBezTo>
                  <a:cubicBezTo>
                    <a:pt x="333" y="257"/>
                    <a:pt x="333" y="257"/>
                    <a:pt x="333" y="257"/>
                  </a:cubicBezTo>
                  <a:cubicBezTo>
                    <a:pt x="348" y="271"/>
                    <a:pt x="348" y="271"/>
                    <a:pt x="348" y="271"/>
                  </a:cubicBezTo>
                  <a:cubicBezTo>
                    <a:pt x="350" y="272"/>
                    <a:pt x="351" y="273"/>
                    <a:pt x="353" y="274"/>
                  </a:cubicBezTo>
                  <a:cubicBezTo>
                    <a:pt x="357" y="278"/>
                    <a:pt x="357" y="278"/>
                    <a:pt x="357" y="278"/>
                  </a:cubicBezTo>
                  <a:cubicBezTo>
                    <a:pt x="361" y="282"/>
                    <a:pt x="361" y="282"/>
                    <a:pt x="361" y="282"/>
                  </a:cubicBezTo>
                  <a:cubicBezTo>
                    <a:pt x="362" y="283"/>
                    <a:pt x="365" y="287"/>
                    <a:pt x="365" y="287"/>
                  </a:cubicBezTo>
                  <a:cubicBezTo>
                    <a:pt x="370" y="292"/>
                    <a:pt x="370" y="292"/>
                    <a:pt x="370" y="292"/>
                  </a:cubicBezTo>
                  <a:cubicBezTo>
                    <a:pt x="372" y="294"/>
                    <a:pt x="372" y="294"/>
                    <a:pt x="372" y="294"/>
                  </a:cubicBezTo>
                  <a:cubicBezTo>
                    <a:pt x="385" y="309"/>
                    <a:pt x="393" y="325"/>
                    <a:pt x="397" y="339"/>
                  </a:cubicBezTo>
                  <a:cubicBezTo>
                    <a:pt x="400" y="353"/>
                    <a:pt x="399" y="365"/>
                    <a:pt x="393" y="376"/>
                  </a:cubicBezTo>
                  <a:cubicBezTo>
                    <a:pt x="387" y="387"/>
                    <a:pt x="377" y="396"/>
                    <a:pt x="363" y="403"/>
                  </a:cubicBezTo>
                  <a:cubicBezTo>
                    <a:pt x="347" y="410"/>
                    <a:pt x="328" y="415"/>
                    <a:pt x="304" y="416"/>
                  </a:cubicBezTo>
                  <a:cubicBezTo>
                    <a:pt x="299" y="417"/>
                    <a:pt x="294" y="417"/>
                    <a:pt x="289" y="417"/>
                  </a:cubicBezTo>
                  <a:close/>
                </a:path>
              </a:pathLst>
            </a:custGeom>
            <a:solidFill>
              <a:srgbClr val="0095CD"/>
            </a:solidFill>
            <a:ln>
              <a:solidFill>
                <a:sysClr val="window" lastClr="FFFFFF"/>
              </a:solid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51" name="Freeform 71">
              <a:extLst>
                <a:ext uri="{FF2B5EF4-FFF2-40B4-BE49-F238E27FC236}">
                  <a16:creationId xmlns:a16="http://schemas.microsoft.com/office/drawing/2014/main" id="{46149774-67A4-4E52-8967-C79BDB383F3E}"/>
                </a:ext>
              </a:extLst>
            </p:cNvPr>
            <p:cNvSpPr>
              <a:spLocks/>
            </p:cNvSpPr>
            <p:nvPr/>
          </p:nvSpPr>
          <p:spPr bwMode="auto">
            <a:xfrm rot="18900000">
              <a:off x="6634460" y="2935392"/>
              <a:ext cx="999482" cy="927170"/>
            </a:xfrm>
            <a:custGeom>
              <a:avLst/>
              <a:gdLst>
                <a:gd name="T0" fmla="*/ 172 w 590"/>
                <a:gd name="T1" fmla="*/ 301 h 547"/>
                <a:gd name="T2" fmla="*/ 156 w 590"/>
                <a:gd name="T3" fmla="*/ 305 h 547"/>
                <a:gd name="T4" fmla="*/ 150 w 590"/>
                <a:gd name="T5" fmla="*/ 307 h 547"/>
                <a:gd name="T6" fmla="*/ 144 w 590"/>
                <a:gd name="T7" fmla="*/ 308 h 547"/>
                <a:gd name="T8" fmla="*/ 138 w 590"/>
                <a:gd name="T9" fmla="*/ 310 h 547"/>
                <a:gd name="T10" fmla="*/ 132 w 590"/>
                <a:gd name="T11" fmla="*/ 311 h 547"/>
                <a:gd name="T12" fmla="*/ 123 w 590"/>
                <a:gd name="T13" fmla="*/ 313 h 547"/>
                <a:gd name="T14" fmla="*/ 121 w 590"/>
                <a:gd name="T15" fmla="*/ 313 h 547"/>
                <a:gd name="T16" fmla="*/ 95 w 590"/>
                <a:gd name="T17" fmla="*/ 315 h 547"/>
                <a:gd name="T18" fmla="*/ 60 w 590"/>
                <a:gd name="T19" fmla="*/ 310 h 547"/>
                <a:gd name="T20" fmla="*/ 19 w 590"/>
                <a:gd name="T21" fmla="*/ 286 h 547"/>
                <a:gd name="T22" fmla="*/ 2 w 590"/>
                <a:gd name="T23" fmla="*/ 244 h 547"/>
                <a:gd name="T24" fmla="*/ 11 w 590"/>
                <a:gd name="T25" fmla="*/ 185 h 547"/>
                <a:gd name="T26" fmla="*/ 50 w 590"/>
                <a:gd name="T27" fmla="*/ 120 h 547"/>
                <a:gd name="T28" fmla="*/ 109 w 590"/>
                <a:gd name="T29" fmla="*/ 63 h 547"/>
                <a:gd name="T30" fmla="*/ 180 w 590"/>
                <a:gd name="T31" fmla="*/ 21 h 547"/>
                <a:gd name="T32" fmla="*/ 254 w 590"/>
                <a:gd name="T33" fmla="*/ 1 h 547"/>
                <a:gd name="T34" fmla="*/ 273 w 590"/>
                <a:gd name="T35" fmla="*/ 0 h 547"/>
                <a:gd name="T36" fmla="*/ 315 w 590"/>
                <a:gd name="T37" fmla="*/ 6 h 547"/>
                <a:gd name="T38" fmla="*/ 353 w 590"/>
                <a:gd name="T39" fmla="*/ 33 h 547"/>
                <a:gd name="T40" fmla="*/ 367 w 590"/>
                <a:gd name="T41" fmla="*/ 77 h 547"/>
                <a:gd name="T42" fmla="*/ 355 w 590"/>
                <a:gd name="T43" fmla="*/ 135 h 547"/>
                <a:gd name="T44" fmla="*/ 354 w 590"/>
                <a:gd name="T45" fmla="*/ 139 h 547"/>
                <a:gd name="T46" fmla="*/ 351 w 590"/>
                <a:gd name="T47" fmla="*/ 145 h 547"/>
                <a:gd name="T48" fmla="*/ 349 w 590"/>
                <a:gd name="T49" fmla="*/ 148 h 547"/>
                <a:gd name="T50" fmla="*/ 346 w 590"/>
                <a:gd name="T51" fmla="*/ 153 h 547"/>
                <a:gd name="T52" fmla="*/ 344 w 590"/>
                <a:gd name="T53" fmla="*/ 158 h 547"/>
                <a:gd name="T54" fmla="*/ 341 w 590"/>
                <a:gd name="T55" fmla="*/ 162 h 547"/>
                <a:gd name="T56" fmla="*/ 340 w 590"/>
                <a:gd name="T57" fmla="*/ 164 h 547"/>
                <a:gd name="T58" fmla="*/ 337 w 590"/>
                <a:gd name="T59" fmla="*/ 169 h 547"/>
                <a:gd name="T60" fmla="*/ 328 w 590"/>
                <a:gd name="T61" fmla="*/ 184 h 547"/>
                <a:gd name="T62" fmla="*/ 590 w 590"/>
                <a:gd name="T63" fmla="*/ 151 h 547"/>
                <a:gd name="T64" fmla="*/ 438 w 590"/>
                <a:gd name="T65" fmla="*/ 489 h 547"/>
                <a:gd name="T66" fmla="*/ 72 w 590"/>
                <a:gd name="T67" fmla="*/ 547 h 547"/>
                <a:gd name="T68" fmla="*/ 172 w 590"/>
                <a:gd name="T69" fmla="*/ 301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0" h="547">
                  <a:moveTo>
                    <a:pt x="172" y="301"/>
                  </a:moveTo>
                  <a:cubicBezTo>
                    <a:pt x="156" y="305"/>
                    <a:pt x="156" y="305"/>
                    <a:pt x="156" y="305"/>
                  </a:cubicBezTo>
                  <a:cubicBezTo>
                    <a:pt x="154" y="306"/>
                    <a:pt x="152" y="306"/>
                    <a:pt x="150" y="307"/>
                  </a:cubicBezTo>
                  <a:cubicBezTo>
                    <a:pt x="148" y="307"/>
                    <a:pt x="146" y="308"/>
                    <a:pt x="144" y="308"/>
                  </a:cubicBezTo>
                  <a:cubicBezTo>
                    <a:pt x="138" y="310"/>
                    <a:pt x="138" y="310"/>
                    <a:pt x="138" y="310"/>
                  </a:cubicBezTo>
                  <a:cubicBezTo>
                    <a:pt x="136" y="310"/>
                    <a:pt x="134" y="311"/>
                    <a:pt x="132" y="311"/>
                  </a:cubicBezTo>
                  <a:cubicBezTo>
                    <a:pt x="132" y="311"/>
                    <a:pt x="124" y="312"/>
                    <a:pt x="123" y="313"/>
                  </a:cubicBezTo>
                  <a:cubicBezTo>
                    <a:pt x="121" y="313"/>
                    <a:pt x="121" y="313"/>
                    <a:pt x="121" y="313"/>
                  </a:cubicBezTo>
                  <a:cubicBezTo>
                    <a:pt x="112" y="314"/>
                    <a:pt x="103" y="315"/>
                    <a:pt x="95" y="315"/>
                  </a:cubicBezTo>
                  <a:cubicBezTo>
                    <a:pt x="82" y="315"/>
                    <a:pt x="70" y="313"/>
                    <a:pt x="60" y="310"/>
                  </a:cubicBezTo>
                  <a:cubicBezTo>
                    <a:pt x="43" y="305"/>
                    <a:pt x="29" y="297"/>
                    <a:pt x="19" y="286"/>
                  </a:cubicBezTo>
                  <a:cubicBezTo>
                    <a:pt x="9" y="275"/>
                    <a:pt x="4" y="260"/>
                    <a:pt x="2" y="244"/>
                  </a:cubicBezTo>
                  <a:cubicBezTo>
                    <a:pt x="0" y="226"/>
                    <a:pt x="3" y="206"/>
                    <a:pt x="11" y="185"/>
                  </a:cubicBezTo>
                  <a:cubicBezTo>
                    <a:pt x="20" y="163"/>
                    <a:pt x="33" y="142"/>
                    <a:pt x="50" y="120"/>
                  </a:cubicBezTo>
                  <a:cubicBezTo>
                    <a:pt x="66" y="100"/>
                    <a:pt x="86" y="80"/>
                    <a:pt x="109" y="63"/>
                  </a:cubicBezTo>
                  <a:cubicBezTo>
                    <a:pt x="131" y="46"/>
                    <a:pt x="155" y="32"/>
                    <a:pt x="180" y="21"/>
                  </a:cubicBezTo>
                  <a:cubicBezTo>
                    <a:pt x="206" y="10"/>
                    <a:pt x="231" y="3"/>
                    <a:pt x="254" y="1"/>
                  </a:cubicBezTo>
                  <a:cubicBezTo>
                    <a:pt x="261" y="0"/>
                    <a:pt x="267" y="0"/>
                    <a:pt x="273" y="0"/>
                  </a:cubicBezTo>
                  <a:cubicBezTo>
                    <a:pt x="289" y="0"/>
                    <a:pt x="303" y="2"/>
                    <a:pt x="315" y="6"/>
                  </a:cubicBezTo>
                  <a:cubicBezTo>
                    <a:pt x="331" y="12"/>
                    <a:pt x="344" y="21"/>
                    <a:pt x="353" y="33"/>
                  </a:cubicBezTo>
                  <a:cubicBezTo>
                    <a:pt x="362" y="45"/>
                    <a:pt x="367" y="60"/>
                    <a:pt x="367" y="77"/>
                  </a:cubicBezTo>
                  <a:cubicBezTo>
                    <a:pt x="368" y="95"/>
                    <a:pt x="364" y="115"/>
                    <a:pt x="355" y="135"/>
                  </a:cubicBezTo>
                  <a:cubicBezTo>
                    <a:pt x="355" y="136"/>
                    <a:pt x="354" y="139"/>
                    <a:pt x="354" y="139"/>
                  </a:cubicBezTo>
                  <a:cubicBezTo>
                    <a:pt x="351" y="145"/>
                    <a:pt x="351" y="145"/>
                    <a:pt x="351" y="145"/>
                  </a:cubicBezTo>
                  <a:cubicBezTo>
                    <a:pt x="349" y="148"/>
                    <a:pt x="349" y="148"/>
                    <a:pt x="349" y="148"/>
                  </a:cubicBezTo>
                  <a:cubicBezTo>
                    <a:pt x="346" y="153"/>
                    <a:pt x="346" y="153"/>
                    <a:pt x="346" y="153"/>
                  </a:cubicBezTo>
                  <a:cubicBezTo>
                    <a:pt x="346" y="155"/>
                    <a:pt x="345" y="157"/>
                    <a:pt x="344" y="158"/>
                  </a:cubicBezTo>
                  <a:cubicBezTo>
                    <a:pt x="343" y="160"/>
                    <a:pt x="342" y="161"/>
                    <a:pt x="341" y="162"/>
                  </a:cubicBezTo>
                  <a:cubicBezTo>
                    <a:pt x="340" y="164"/>
                    <a:pt x="340" y="164"/>
                    <a:pt x="340" y="164"/>
                  </a:cubicBezTo>
                  <a:cubicBezTo>
                    <a:pt x="339" y="165"/>
                    <a:pt x="338" y="167"/>
                    <a:pt x="337" y="169"/>
                  </a:cubicBezTo>
                  <a:cubicBezTo>
                    <a:pt x="328" y="184"/>
                    <a:pt x="328" y="184"/>
                    <a:pt x="328" y="184"/>
                  </a:cubicBezTo>
                  <a:cubicBezTo>
                    <a:pt x="590" y="151"/>
                    <a:pt x="590" y="151"/>
                    <a:pt x="590" y="151"/>
                  </a:cubicBezTo>
                  <a:cubicBezTo>
                    <a:pt x="438" y="489"/>
                    <a:pt x="438" y="489"/>
                    <a:pt x="438" y="489"/>
                  </a:cubicBezTo>
                  <a:cubicBezTo>
                    <a:pt x="72" y="547"/>
                    <a:pt x="72" y="547"/>
                    <a:pt x="72" y="547"/>
                  </a:cubicBezTo>
                  <a:lnTo>
                    <a:pt x="172" y="301"/>
                  </a:lnTo>
                  <a:close/>
                </a:path>
              </a:pathLst>
            </a:custGeom>
            <a:solidFill>
              <a:srgbClr val="F17C3F"/>
            </a:solidFill>
            <a:ln>
              <a:solidFill>
                <a:sysClr val="window" lastClr="FFFFFF"/>
              </a:solidFill>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grpSp>
      <p:sp>
        <p:nvSpPr>
          <p:cNvPr id="52" name="CuadroTexto 51">
            <a:extLst>
              <a:ext uri="{FF2B5EF4-FFF2-40B4-BE49-F238E27FC236}">
                <a16:creationId xmlns:a16="http://schemas.microsoft.com/office/drawing/2014/main" id="{350B8194-BF33-49F1-8E9F-7285C1A0E14B}"/>
              </a:ext>
            </a:extLst>
          </p:cNvPr>
          <p:cNvSpPr txBox="1"/>
          <p:nvPr/>
        </p:nvSpPr>
        <p:spPr>
          <a:xfrm>
            <a:off x="2511363" y="2137117"/>
            <a:ext cx="2757992" cy="646113"/>
          </a:xfrm>
          <a:prstGeom prst="roundRect">
            <a:avLst/>
          </a:prstGeom>
          <a:solidFill>
            <a:schemeClr val="accent1">
              <a:lumMod val="20000"/>
              <a:lumOff val="80000"/>
              <a:alpha val="40000"/>
            </a:schemeClr>
          </a:solidFill>
        </p:spPr>
        <p:txBody>
          <a:bodyPr anchor="ctr"/>
          <a:lstStyle/>
          <a:p>
            <a:pPr algn="ctr">
              <a:defRPr/>
            </a:pPr>
            <a:r>
              <a:rPr lang="es-MX" sz="22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Transparencia </a:t>
            </a:r>
          </a:p>
        </p:txBody>
      </p:sp>
      <p:sp>
        <p:nvSpPr>
          <p:cNvPr id="53" name="CuadroTexto 52">
            <a:extLst>
              <a:ext uri="{FF2B5EF4-FFF2-40B4-BE49-F238E27FC236}">
                <a16:creationId xmlns:a16="http://schemas.microsoft.com/office/drawing/2014/main" id="{7C41A99E-4FD8-47AC-AF58-B40DEB7F89A5}"/>
              </a:ext>
            </a:extLst>
          </p:cNvPr>
          <p:cNvSpPr txBox="1"/>
          <p:nvPr/>
        </p:nvSpPr>
        <p:spPr>
          <a:xfrm>
            <a:off x="8022199" y="3928409"/>
            <a:ext cx="2755754" cy="646112"/>
          </a:xfrm>
          <a:prstGeom prst="roundRect">
            <a:avLst/>
          </a:prstGeom>
          <a:solidFill>
            <a:schemeClr val="accent2">
              <a:alpha val="40000"/>
            </a:schemeClr>
          </a:solidFill>
        </p:spPr>
        <p:txBody>
          <a:bodyPr anchor="ctr"/>
          <a:lstStyle/>
          <a:p>
            <a:pPr algn="ctr">
              <a:defRPr/>
            </a:pPr>
            <a:r>
              <a:rPr lang="es-MX" sz="22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Participación ciudadana </a:t>
            </a:r>
          </a:p>
        </p:txBody>
      </p:sp>
      <p:sp>
        <p:nvSpPr>
          <p:cNvPr id="54" name="CuadroTexto 53">
            <a:extLst>
              <a:ext uri="{FF2B5EF4-FFF2-40B4-BE49-F238E27FC236}">
                <a16:creationId xmlns:a16="http://schemas.microsoft.com/office/drawing/2014/main" id="{EA6F3AD0-884B-4203-9AB4-F1BDD2E08A78}"/>
              </a:ext>
            </a:extLst>
          </p:cNvPr>
          <p:cNvSpPr txBox="1"/>
          <p:nvPr/>
        </p:nvSpPr>
        <p:spPr>
          <a:xfrm>
            <a:off x="2357331" y="5180658"/>
            <a:ext cx="2755754" cy="646112"/>
          </a:xfrm>
          <a:prstGeom prst="roundRect">
            <a:avLst/>
          </a:prstGeom>
          <a:solidFill>
            <a:srgbClr val="002060">
              <a:alpha val="20000"/>
            </a:srgbClr>
          </a:solidFill>
        </p:spPr>
        <p:txBody>
          <a:bodyPr anchor="ctr"/>
          <a:lstStyle/>
          <a:p>
            <a:pPr algn="ctr">
              <a:defRPr/>
            </a:pPr>
            <a:r>
              <a:rPr lang="es-MX" sz="22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Colaboración  </a:t>
            </a:r>
          </a:p>
        </p:txBody>
      </p:sp>
    </p:spTree>
    <p:extLst>
      <p:ext uri="{BB962C8B-B14F-4D97-AF65-F5344CB8AC3E}">
        <p14:creationId xmlns:p14="http://schemas.microsoft.com/office/powerpoint/2010/main" val="3691613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7 Grupo">
            <a:extLst>
              <a:ext uri="{FF2B5EF4-FFF2-40B4-BE49-F238E27FC236}">
                <a16:creationId xmlns:a16="http://schemas.microsoft.com/office/drawing/2014/main" id="{4CC3194A-8ABD-478C-B73B-83D4B59C1540}"/>
              </a:ext>
            </a:extLst>
          </p:cNvPr>
          <p:cNvGrpSpPr>
            <a:grpSpLocks/>
          </p:cNvGrpSpPr>
          <p:nvPr/>
        </p:nvGrpSpPr>
        <p:grpSpPr bwMode="auto">
          <a:xfrm>
            <a:off x="1633538" y="141288"/>
            <a:ext cx="8929687" cy="1169987"/>
            <a:chOff x="107503" y="97721"/>
            <a:chExt cx="8928993" cy="1171039"/>
          </a:xfrm>
        </p:grpSpPr>
        <p:pic>
          <p:nvPicPr>
            <p:cNvPr id="26" name="6 Imagen">
              <a:extLst>
                <a:ext uri="{FF2B5EF4-FFF2-40B4-BE49-F238E27FC236}">
                  <a16:creationId xmlns:a16="http://schemas.microsoft.com/office/drawing/2014/main" id="{F024D17E-9938-4056-B022-29B5DBEAC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12 Grupo">
              <a:extLst>
                <a:ext uri="{FF2B5EF4-FFF2-40B4-BE49-F238E27FC236}">
                  <a16:creationId xmlns:a16="http://schemas.microsoft.com/office/drawing/2014/main" id="{0B267333-D52D-43B1-AF79-57C348291E61}"/>
                </a:ext>
              </a:extLst>
            </p:cNvPr>
            <p:cNvGrpSpPr>
              <a:grpSpLocks/>
            </p:cNvGrpSpPr>
            <p:nvPr/>
          </p:nvGrpSpPr>
          <p:grpSpPr bwMode="auto">
            <a:xfrm>
              <a:off x="107503" y="97721"/>
              <a:ext cx="8928993" cy="1171039"/>
              <a:chOff x="107503" y="44624"/>
              <a:chExt cx="8972347" cy="1045270"/>
            </a:xfrm>
          </p:grpSpPr>
          <p:pic>
            <p:nvPicPr>
              <p:cNvPr id="28" name="10 Imagen">
                <a:extLst>
                  <a:ext uri="{FF2B5EF4-FFF2-40B4-BE49-F238E27FC236}">
                    <a16:creationId xmlns:a16="http://schemas.microsoft.com/office/drawing/2014/main" id="{C48FE047-EF36-4FF9-B218-CB4C1977B3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10 Rectángulo">
                <a:extLst>
                  <a:ext uri="{FF2B5EF4-FFF2-40B4-BE49-F238E27FC236}">
                    <a16:creationId xmlns:a16="http://schemas.microsoft.com/office/drawing/2014/main" id="{6B2381DB-7AE3-4E0C-A1AB-F4791CF3630D}"/>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30" name="11 Imagen">
                <a:extLst>
                  <a:ext uri="{FF2B5EF4-FFF2-40B4-BE49-F238E27FC236}">
                    <a16:creationId xmlns:a16="http://schemas.microsoft.com/office/drawing/2014/main" id="{D2E2178C-E529-4E78-B1AF-0C1A06D79E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1" name="Imagen 6">
            <a:extLst>
              <a:ext uri="{FF2B5EF4-FFF2-40B4-BE49-F238E27FC236}">
                <a16:creationId xmlns:a16="http://schemas.microsoft.com/office/drawing/2014/main" id="{B86B015B-3BEF-465A-AD2B-25D3F6955E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CuadroTexto 31">
            <a:extLst>
              <a:ext uri="{FF2B5EF4-FFF2-40B4-BE49-F238E27FC236}">
                <a16:creationId xmlns:a16="http://schemas.microsoft.com/office/drawing/2014/main" id="{392FA34C-9E6A-4B61-A503-6F851BFA8C56}"/>
              </a:ext>
            </a:extLst>
          </p:cNvPr>
          <p:cNvSpPr txBox="1">
            <a:spLocks noChangeArrowheads="1"/>
          </p:cNvSpPr>
          <p:nvPr/>
        </p:nvSpPr>
        <p:spPr bwMode="auto">
          <a:xfrm>
            <a:off x="999743" y="1226312"/>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Ejes fundamentales</a:t>
            </a:r>
          </a:p>
        </p:txBody>
      </p:sp>
      <p:sp>
        <p:nvSpPr>
          <p:cNvPr id="34" name="CuadroTexto 33">
            <a:extLst>
              <a:ext uri="{FF2B5EF4-FFF2-40B4-BE49-F238E27FC236}">
                <a16:creationId xmlns:a16="http://schemas.microsoft.com/office/drawing/2014/main" id="{61B5A483-7FD6-4DDA-8226-701C2396B467}"/>
              </a:ext>
            </a:extLst>
          </p:cNvPr>
          <p:cNvSpPr txBox="1"/>
          <p:nvPr/>
        </p:nvSpPr>
        <p:spPr>
          <a:xfrm>
            <a:off x="974725" y="1563942"/>
            <a:ext cx="10266363" cy="1093787"/>
          </a:xfrm>
          <a:prstGeom prst="rect">
            <a:avLst/>
          </a:prstGeom>
          <a:noFill/>
        </p:spPr>
        <p:txBody>
          <a:bodyPr anchor="ctr"/>
          <a:lstStyle/>
          <a:p>
            <a:pPr algn="ctr">
              <a:defRPr/>
            </a:pPr>
            <a:r>
              <a:rPr lang="es-MX" sz="2000" dirty="0">
                <a:latin typeface="Tahoma" panose="020B0604030504040204" pitchFamily="34" charset="0"/>
                <a:ea typeface="Tahoma" panose="020B0604030504040204" pitchFamily="34" charset="0"/>
                <a:cs typeface="Tahoma" panose="020B0604030504040204" pitchFamily="34" charset="0"/>
              </a:rPr>
              <a:t>Además de estos ejes, es importante considerar los siguientes elementos: </a:t>
            </a:r>
          </a:p>
        </p:txBody>
      </p:sp>
      <p:grpSp>
        <p:nvGrpSpPr>
          <p:cNvPr id="8" name="Grupo 7">
            <a:extLst>
              <a:ext uri="{FF2B5EF4-FFF2-40B4-BE49-F238E27FC236}">
                <a16:creationId xmlns:a16="http://schemas.microsoft.com/office/drawing/2014/main" id="{AE8D2F45-108E-4A28-8612-FC8A0B13A106}"/>
              </a:ext>
            </a:extLst>
          </p:cNvPr>
          <p:cNvGrpSpPr/>
          <p:nvPr/>
        </p:nvGrpSpPr>
        <p:grpSpPr>
          <a:xfrm>
            <a:off x="904987" y="4153491"/>
            <a:ext cx="10329750" cy="2210733"/>
            <a:chOff x="1209787" y="4104723"/>
            <a:chExt cx="9915413" cy="2210733"/>
          </a:xfrm>
        </p:grpSpPr>
        <p:grpSp>
          <p:nvGrpSpPr>
            <p:cNvPr id="5" name="Grupo 4">
              <a:extLst>
                <a:ext uri="{FF2B5EF4-FFF2-40B4-BE49-F238E27FC236}">
                  <a16:creationId xmlns:a16="http://schemas.microsoft.com/office/drawing/2014/main" id="{BCEF87EA-2158-4DE3-8500-8CCB9C6CCD69}"/>
                </a:ext>
              </a:extLst>
            </p:cNvPr>
            <p:cNvGrpSpPr/>
            <p:nvPr/>
          </p:nvGrpSpPr>
          <p:grpSpPr>
            <a:xfrm>
              <a:off x="1773746" y="4455699"/>
              <a:ext cx="9351454" cy="1859757"/>
              <a:chOff x="1773746" y="4138707"/>
              <a:chExt cx="9351454" cy="1859757"/>
            </a:xfrm>
          </p:grpSpPr>
          <p:sp>
            <p:nvSpPr>
              <p:cNvPr id="36" name="Rectángulo: esquinas redondeadas 35">
                <a:extLst>
                  <a:ext uri="{FF2B5EF4-FFF2-40B4-BE49-F238E27FC236}">
                    <a16:creationId xmlns:a16="http://schemas.microsoft.com/office/drawing/2014/main" id="{A3009934-6756-42EC-B139-A59ABC2A9226}"/>
                  </a:ext>
                </a:extLst>
              </p:cNvPr>
              <p:cNvSpPr/>
              <p:nvPr/>
            </p:nvSpPr>
            <p:spPr>
              <a:xfrm>
                <a:off x="1773746" y="4138707"/>
                <a:ext cx="9351454" cy="185975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35" name="Rectángulo: esquinas redondeadas 34">
                <a:extLst>
                  <a:ext uri="{FF2B5EF4-FFF2-40B4-BE49-F238E27FC236}">
                    <a16:creationId xmlns:a16="http://schemas.microsoft.com/office/drawing/2014/main" id="{DBBC7B74-04C2-4570-87FE-A6F29F42FAB8}"/>
                  </a:ext>
                </a:extLst>
              </p:cNvPr>
              <p:cNvSpPr/>
              <p:nvPr/>
            </p:nvSpPr>
            <p:spPr>
              <a:xfrm>
                <a:off x="1950271" y="4263772"/>
                <a:ext cx="8998405" cy="1609627"/>
              </a:xfrm>
              <a:prstGeom prst="roundRect">
                <a:avLst/>
              </a:prstGeom>
              <a:solidFill>
                <a:schemeClr val="bg1"/>
              </a:solidFill>
            </p:spPr>
            <p:txBody>
              <a:bodyPr anchor="ctr"/>
              <a:lstStyle/>
              <a:p>
                <a:pPr algn="just">
                  <a:defRPr/>
                </a:pPr>
                <a:r>
                  <a:rPr lang="es-MX" b="1" dirty="0">
                    <a:latin typeface="Tahoma" panose="020B0604030504040204" pitchFamily="34" charset="0"/>
                    <a:ea typeface="Tahoma" panose="020B0604030504040204" pitchFamily="34" charset="0"/>
                    <a:cs typeface="Tahoma" panose="020B0604030504040204" pitchFamily="34" charset="0"/>
                  </a:rPr>
                  <a:t>Innovación social: </a:t>
                </a:r>
                <a:r>
                  <a:rPr lang="es-MX" dirty="0">
                    <a:latin typeface="Tahoma" panose="020B0604030504040204" pitchFamily="34" charset="0"/>
                    <a:ea typeface="Tahoma" panose="020B0604030504040204" pitchFamily="34" charset="0"/>
                    <a:cs typeface="Tahoma" panose="020B0604030504040204" pitchFamily="34" charset="0"/>
                  </a:rPr>
                  <a:t>Atender y solucionar los problemas públicos a través de instrumentos, herramientas y tecnologías distintas a las tradicionalmente utilizadas. Algunos elementos de innovación se pueden encontrar en la mejora continua de la gestión, la sostenibilidad y la participación de los ciudadanos.</a:t>
                </a:r>
                <a:endParaRPr lang="es-MX" b="1" dirty="0">
                  <a:latin typeface="Tahoma" panose="020B0604030504040204" pitchFamily="34" charset="0"/>
                  <a:ea typeface="Tahoma" panose="020B0604030504040204" pitchFamily="34" charset="0"/>
                  <a:cs typeface="Tahoma" panose="020B0604030504040204" pitchFamily="34" charset="0"/>
                </a:endParaRPr>
              </a:p>
            </p:txBody>
          </p:sp>
        </p:grpSp>
        <p:pic>
          <p:nvPicPr>
            <p:cNvPr id="51202" name="Picture 2" descr="Business roles icons Free Vector">
              <a:extLst>
                <a:ext uri="{FF2B5EF4-FFF2-40B4-BE49-F238E27FC236}">
                  <a16:creationId xmlns:a16="http://schemas.microsoft.com/office/drawing/2014/main" id="{B28958D5-C49F-48DF-9147-CD30F66E261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0179" b="51626"/>
            <a:stretch/>
          </p:blipFill>
          <p:spPr bwMode="auto">
            <a:xfrm>
              <a:off x="1209787" y="4104723"/>
              <a:ext cx="978488" cy="950078"/>
            </a:xfrm>
            <a:prstGeom prst="ellipse">
              <a:avLst/>
            </a:prstGeom>
            <a:noFill/>
            <a:extLst>
              <a:ext uri="{909E8E84-426E-40DD-AFC4-6F175D3DCCD1}">
                <a14:hiddenFill xmlns:a14="http://schemas.microsoft.com/office/drawing/2010/main">
                  <a:solidFill>
                    <a:srgbClr val="FFFFFF"/>
                  </a:solidFill>
                </a14:hiddenFill>
              </a:ext>
            </a:extLst>
          </p:spPr>
        </p:pic>
      </p:grpSp>
      <p:grpSp>
        <p:nvGrpSpPr>
          <p:cNvPr id="7" name="Grupo 6">
            <a:extLst>
              <a:ext uri="{FF2B5EF4-FFF2-40B4-BE49-F238E27FC236}">
                <a16:creationId xmlns:a16="http://schemas.microsoft.com/office/drawing/2014/main" id="{AEAE014B-F9F7-467F-ADEC-2ED8387B18A4}"/>
              </a:ext>
            </a:extLst>
          </p:cNvPr>
          <p:cNvGrpSpPr/>
          <p:nvPr/>
        </p:nvGrpSpPr>
        <p:grpSpPr>
          <a:xfrm>
            <a:off x="904987" y="2144379"/>
            <a:ext cx="10336101" cy="1940877"/>
            <a:chOff x="1209787" y="2095611"/>
            <a:chExt cx="9921509" cy="1940877"/>
          </a:xfrm>
        </p:grpSpPr>
        <p:grpSp>
          <p:nvGrpSpPr>
            <p:cNvPr id="6" name="Grupo 5">
              <a:extLst>
                <a:ext uri="{FF2B5EF4-FFF2-40B4-BE49-F238E27FC236}">
                  <a16:creationId xmlns:a16="http://schemas.microsoft.com/office/drawing/2014/main" id="{EEC1293A-2D07-4BF0-8974-089B26656739}"/>
                </a:ext>
              </a:extLst>
            </p:cNvPr>
            <p:cNvGrpSpPr/>
            <p:nvPr/>
          </p:nvGrpSpPr>
          <p:grpSpPr>
            <a:xfrm>
              <a:off x="1779842" y="2511075"/>
              <a:ext cx="9351454" cy="1525413"/>
              <a:chOff x="1633538" y="2511075"/>
              <a:chExt cx="9351454" cy="1525413"/>
            </a:xfrm>
          </p:grpSpPr>
          <p:sp>
            <p:nvSpPr>
              <p:cNvPr id="4" name="Rectángulo: esquinas redondeadas 3">
                <a:extLst>
                  <a:ext uri="{FF2B5EF4-FFF2-40B4-BE49-F238E27FC236}">
                    <a16:creationId xmlns:a16="http://schemas.microsoft.com/office/drawing/2014/main" id="{F9686065-CD1E-4DE7-9BCA-76C98C0AC0F3}"/>
                  </a:ext>
                </a:extLst>
              </p:cNvPr>
              <p:cNvSpPr/>
              <p:nvPr/>
            </p:nvSpPr>
            <p:spPr>
              <a:xfrm>
                <a:off x="1633538" y="2511075"/>
                <a:ext cx="9351454" cy="15254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a:ln w="0"/>
                  <a:solidFill>
                    <a:schemeClr val="tx1"/>
                  </a:solidFill>
                  <a:effectLst>
                    <a:outerShdw blurRad="38100" dist="19050" dir="2700000" algn="tl" rotWithShape="0">
                      <a:schemeClr val="dk1">
                        <a:alpha val="40000"/>
                      </a:schemeClr>
                    </a:outerShdw>
                  </a:effectLst>
                </a:endParaRPr>
              </a:p>
            </p:txBody>
          </p:sp>
          <p:sp>
            <p:nvSpPr>
              <p:cNvPr id="56" name="Rectángulo: esquinas redondeadas 55">
                <a:extLst>
                  <a:ext uri="{FF2B5EF4-FFF2-40B4-BE49-F238E27FC236}">
                    <a16:creationId xmlns:a16="http://schemas.microsoft.com/office/drawing/2014/main" id="{CC0B2150-6091-4024-AA5B-B9B2F928DB9C}"/>
                  </a:ext>
                </a:extLst>
              </p:cNvPr>
              <p:cNvSpPr/>
              <p:nvPr/>
            </p:nvSpPr>
            <p:spPr>
              <a:xfrm>
                <a:off x="1781467" y="2640449"/>
                <a:ext cx="8998405" cy="1266665"/>
              </a:xfrm>
              <a:prstGeom prst="roundRect">
                <a:avLst/>
              </a:prstGeom>
              <a:solidFill>
                <a:schemeClr val="bg1"/>
              </a:solidFill>
            </p:spPr>
            <p:txBody>
              <a:bodyPr anchor="ctr"/>
              <a:lstStyle/>
              <a:p>
                <a:pPr algn="just">
                  <a:defRPr/>
                </a:pPr>
                <a:r>
                  <a:rPr lang="es-MX" b="1" dirty="0">
                    <a:latin typeface="Tahoma" panose="020B0604030504040204" pitchFamily="34" charset="0"/>
                    <a:ea typeface="Tahoma" panose="020B0604030504040204" pitchFamily="34" charset="0"/>
                    <a:cs typeface="Tahoma" panose="020B0604030504040204" pitchFamily="34" charset="0"/>
                  </a:rPr>
                  <a:t>Rendición de cuentas: </a:t>
                </a:r>
                <a:r>
                  <a:rPr lang="es-MX" dirty="0">
                    <a:latin typeface="Tahoma" panose="020B0604030504040204" pitchFamily="34" charset="0"/>
                    <a:ea typeface="Tahoma" panose="020B0604030504040204" pitchFamily="34" charset="0"/>
                    <a:cs typeface="Tahoma" panose="020B0604030504040204" pitchFamily="34" charset="0"/>
                  </a:rPr>
                  <a:t>Aquellos procesos y actividades de control, seguimiento y vigilancia que permiten a los ciudadanos monitorear, evaluar y exigir cuentas a sus autoridades y funcionarios de gobierno.</a:t>
                </a:r>
                <a:endParaRPr lang="es-MX" b="1" dirty="0">
                  <a:latin typeface="Tahoma" panose="020B0604030504040204" pitchFamily="34" charset="0"/>
                  <a:ea typeface="Tahoma" panose="020B0604030504040204" pitchFamily="34" charset="0"/>
                  <a:cs typeface="Tahoma" panose="020B0604030504040204" pitchFamily="34" charset="0"/>
                </a:endParaRPr>
              </a:p>
            </p:txBody>
          </p:sp>
        </p:grpSp>
        <p:pic>
          <p:nvPicPr>
            <p:cNvPr id="33" name="Picture 2" descr="Business roles icons Free Vector">
              <a:extLst>
                <a:ext uri="{FF2B5EF4-FFF2-40B4-BE49-F238E27FC236}">
                  <a16:creationId xmlns:a16="http://schemas.microsoft.com/office/drawing/2014/main" id="{447D6972-EF1A-4BD2-8B91-02AE36ACC18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 r="50179" b="50000"/>
            <a:stretch/>
          </p:blipFill>
          <p:spPr bwMode="auto">
            <a:xfrm>
              <a:off x="1209787" y="2095611"/>
              <a:ext cx="978488" cy="982011"/>
            </a:xfrm>
            <a:prstGeom prst="ellipse">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19179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7 Grupo">
            <a:extLst>
              <a:ext uri="{FF2B5EF4-FFF2-40B4-BE49-F238E27FC236}">
                <a16:creationId xmlns:a16="http://schemas.microsoft.com/office/drawing/2014/main" id="{CC6F46CD-A90D-4030-B750-7E8E4792144E}"/>
              </a:ext>
            </a:extLst>
          </p:cNvPr>
          <p:cNvGrpSpPr>
            <a:grpSpLocks/>
          </p:cNvGrpSpPr>
          <p:nvPr/>
        </p:nvGrpSpPr>
        <p:grpSpPr bwMode="auto">
          <a:xfrm>
            <a:off x="1633538" y="141288"/>
            <a:ext cx="8929687" cy="1169987"/>
            <a:chOff x="107503" y="97721"/>
            <a:chExt cx="8928993" cy="1171039"/>
          </a:xfrm>
        </p:grpSpPr>
        <p:pic>
          <p:nvPicPr>
            <p:cNvPr id="32" name="6 Imagen">
              <a:extLst>
                <a:ext uri="{FF2B5EF4-FFF2-40B4-BE49-F238E27FC236}">
                  <a16:creationId xmlns:a16="http://schemas.microsoft.com/office/drawing/2014/main" id="{A737FC60-7CD1-4BF3-A824-7322F3C0E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4" name="12 Grupo">
              <a:extLst>
                <a:ext uri="{FF2B5EF4-FFF2-40B4-BE49-F238E27FC236}">
                  <a16:creationId xmlns:a16="http://schemas.microsoft.com/office/drawing/2014/main" id="{EEF817EB-EF90-47D3-B33A-EE346FB99FAB}"/>
                </a:ext>
              </a:extLst>
            </p:cNvPr>
            <p:cNvGrpSpPr>
              <a:grpSpLocks/>
            </p:cNvGrpSpPr>
            <p:nvPr/>
          </p:nvGrpSpPr>
          <p:grpSpPr bwMode="auto">
            <a:xfrm>
              <a:off x="107503" y="97721"/>
              <a:ext cx="8928993" cy="1171039"/>
              <a:chOff x="107503" y="44624"/>
              <a:chExt cx="8972347" cy="1045270"/>
            </a:xfrm>
          </p:grpSpPr>
          <p:pic>
            <p:nvPicPr>
              <p:cNvPr id="37" name="10 Imagen">
                <a:extLst>
                  <a:ext uri="{FF2B5EF4-FFF2-40B4-BE49-F238E27FC236}">
                    <a16:creationId xmlns:a16="http://schemas.microsoft.com/office/drawing/2014/main" id="{6D6E9392-DF64-4A24-8386-92A768469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10 Rectángulo">
                <a:extLst>
                  <a:ext uri="{FF2B5EF4-FFF2-40B4-BE49-F238E27FC236}">
                    <a16:creationId xmlns:a16="http://schemas.microsoft.com/office/drawing/2014/main" id="{9FF3AE1F-241B-495A-B3FD-4394AA54339B}"/>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39" name="11 Imagen">
                <a:extLst>
                  <a:ext uri="{FF2B5EF4-FFF2-40B4-BE49-F238E27FC236}">
                    <a16:creationId xmlns:a16="http://schemas.microsoft.com/office/drawing/2014/main" id="{4A71E8BC-8487-48EC-B3B1-35CEA5D48C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0" name="Imagen 6">
            <a:extLst>
              <a:ext uri="{FF2B5EF4-FFF2-40B4-BE49-F238E27FC236}">
                <a16:creationId xmlns:a16="http://schemas.microsoft.com/office/drawing/2014/main" id="{06AD347A-B4B8-4AAC-96ED-C66BB52BC65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7" name="Grupo 15">
            <a:extLst>
              <a:ext uri="{FF2B5EF4-FFF2-40B4-BE49-F238E27FC236}">
                <a16:creationId xmlns:a16="http://schemas.microsoft.com/office/drawing/2014/main" id="{5702F9F4-C877-4F75-ACE9-9468FBBECC79}"/>
              </a:ext>
            </a:extLst>
          </p:cNvPr>
          <p:cNvGrpSpPr>
            <a:grpSpLocks/>
          </p:cNvGrpSpPr>
          <p:nvPr/>
        </p:nvGrpSpPr>
        <p:grpSpPr bwMode="auto">
          <a:xfrm>
            <a:off x="831850" y="1642872"/>
            <a:ext cx="2066925" cy="1739900"/>
            <a:chOff x="523330" y="1538079"/>
            <a:chExt cx="2068184" cy="1739900"/>
          </a:xfrm>
        </p:grpSpPr>
        <p:pic>
          <p:nvPicPr>
            <p:cNvPr id="12" name="Picture 2" descr="Collection of colorful speech bubbles in flat design Free Vector">
              <a:extLst>
                <a:ext uri="{FF2B5EF4-FFF2-40B4-BE49-F238E27FC236}">
                  <a16:creationId xmlns:a16="http://schemas.microsoft.com/office/drawing/2014/main" id="{2728938A-5DA9-4E4F-8EB1-2F341B1AE37A}"/>
                </a:ext>
              </a:extLst>
            </p:cNvPr>
            <p:cNvPicPr>
              <a:picLocks noChangeAspect="1" noChangeArrowheads="1"/>
            </p:cNvPicPr>
            <p:nvPr/>
          </p:nvPicPr>
          <p:blipFill rotWithShape="1">
            <a:blip r:embed="rId5">
              <a:clrChange>
                <a:clrFrom>
                  <a:srgbClr val="FEFEFE"/>
                </a:clrFrom>
                <a:clrTo>
                  <a:srgbClr val="FEFEFE">
                    <a:alpha val="0"/>
                  </a:srgbClr>
                </a:clrTo>
              </a:clrChange>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36794" t="3780" r="36369" b="73643"/>
            <a:stretch/>
          </p:blipFill>
          <p:spPr bwMode="auto">
            <a:xfrm>
              <a:off x="523330" y="1538079"/>
              <a:ext cx="2068184" cy="1739900"/>
            </a:xfrm>
            <a:prstGeom prst="rect">
              <a:avLst/>
            </a:prstGeom>
            <a:noFill/>
            <a:extLst>
              <a:ext uri="{909E8E84-426E-40DD-AFC4-6F175D3DCCD1}">
                <a14:hiddenFill xmlns:a14="http://schemas.microsoft.com/office/drawing/2010/main">
                  <a:solidFill>
                    <a:srgbClr val="FFFFFF"/>
                  </a:solidFill>
                </a14:hiddenFill>
              </a:ext>
            </a:extLst>
          </p:spPr>
        </p:pic>
        <p:grpSp>
          <p:nvGrpSpPr>
            <p:cNvPr id="26650" name="Grupo 14">
              <a:extLst>
                <a:ext uri="{FF2B5EF4-FFF2-40B4-BE49-F238E27FC236}">
                  <a16:creationId xmlns:a16="http://schemas.microsoft.com/office/drawing/2014/main" id="{EE902CF4-D410-4065-B2B6-B9D39B07BA91}"/>
                </a:ext>
              </a:extLst>
            </p:cNvPr>
            <p:cNvGrpSpPr>
              <a:grpSpLocks/>
            </p:cNvGrpSpPr>
            <p:nvPr/>
          </p:nvGrpSpPr>
          <p:grpSpPr bwMode="auto">
            <a:xfrm>
              <a:off x="1068472" y="2011663"/>
              <a:ext cx="977900" cy="792732"/>
              <a:chOff x="5638800" y="2971800"/>
              <a:chExt cx="977900" cy="792732"/>
            </a:xfrm>
          </p:grpSpPr>
          <p:pic>
            <p:nvPicPr>
              <p:cNvPr id="26651" name="Gráfico 13" descr="Carpeta abierta">
                <a:extLst>
                  <a:ext uri="{FF2B5EF4-FFF2-40B4-BE49-F238E27FC236}">
                    <a16:creationId xmlns:a16="http://schemas.microsoft.com/office/drawing/2014/main" id="{A240F982-8A35-4703-8712-21AC35B1DFA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2971800"/>
                <a:ext cx="792732" cy="792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2" name="Gráfico 4" descr="Lupa">
                <a:extLst>
                  <a:ext uri="{FF2B5EF4-FFF2-40B4-BE49-F238E27FC236}">
                    <a16:creationId xmlns:a16="http://schemas.microsoft.com/office/drawing/2014/main" id="{F3CDD811-6971-40CC-A5A6-6907A1DAC044}"/>
                  </a:ext>
                </a:extLst>
              </p:cNvPr>
              <p:cNvPicPr>
                <a:picLocks noChangeAspect="1" noChangeArrowheads="1"/>
              </p:cNvPicPr>
              <p:nvPr/>
            </p:nvPicPr>
            <p:blipFill>
              <a:blip r:embed="rId8">
                <a:grayscl/>
                <a:biLevel thresh="50000"/>
                <a:extLst>
                  <a:ext uri="{28A0092B-C50C-407E-A947-70E740481C1C}">
                    <a14:useLocalDpi xmlns:a14="http://schemas.microsoft.com/office/drawing/2010/main" val="0"/>
                  </a:ext>
                </a:extLst>
              </a:blip>
              <a:srcRect/>
              <a:stretch>
                <a:fillRect/>
              </a:stretch>
            </p:blipFill>
            <p:spPr bwMode="auto">
              <a:xfrm>
                <a:off x="5853832" y="3029102"/>
                <a:ext cx="762868" cy="693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7" name="CuadroTexto 16">
            <a:extLst>
              <a:ext uri="{FF2B5EF4-FFF2-40B4-BE49-F238E27FC236}">
                <a16:creationId xmlns:a16="http://schemas.microsoft.com/office/drawing/2014/main" id="{A3C56689-EBBC-4095-8CAB-35D58ABFCBD3}"/>
              </a:ext>
            </a:extLst>
          </p:cNvPr>
          <p:cNvSpPr txBox="1"/>
          <p:nvPr/>
        </p:nvSpPr>
        <p:spPr>
          <a:xfrm>
            <a:off x="590550" y="3622104"/>
            <a:ext cx="2133600" cy="527050"/>
          </a:xfrm>
          <a:prstGeom prst="rect">
            <a:avLst/>
          </a:prstGeom>
          <a:noFill/>
        </p:spPr>
        <p:txBody>
          <a:bodyPr anchor="ctr"/>
          <a:lstStyle/>
          <a:p>
            <a:pPr algn="ctr">
              <a:defRPr/>
            </a:pP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Transparencia proactiva</a:t>
            </a:r>
          </a:p>
        </p:txBody>
      </p:sp>
      <p:sp>
        <p:nvSpPr>
          <p:cNvPr id="23" name="CuadroTexto 22">
            <a:extLst>
              <a:ext uri="{FF2B5EF4-FFF2-40B4-BE49-F238E27FC236}">
                <a16:creationId xmlns:a16="http://schemas.microsoft.com/office/drawing/2014/main" id="{980846C0-702E-4C10-8761-D50E6464DE60}"/>
              </a:ext>
            </a:extLst>
          </p:cNvPr>
          <p:cNvSpPr txBox="1"/>
          <p:nvPr/>
        </p:nvSpPr>
        <p:spPr>
          <a:xfrm>
            <a:off x="3489325" y="3622104"/>
            <a:ext cx="2300288" cy="527050"/>
          </a:xfrm>
          <a:prstGeom prst="rect">
            <a:avLst/>
          </a:prstGeom>
          <a:noFill/>
        </p:spPr>
        <p:txBody>
          <a:bodyPr anchor="ctr"/>
          <a:lstStyle/>
          <a:p>
            <a:pPr algn="ctr">
              <a:defRPr/>
            </a:pP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Participación</a:t>
            </a:r>
          </a:p>
        </p:txBody>
      </p:sp>
      <p:grpSp>
        <p:nvGrpSpPr>
          <p:cNvPr id="26632" name="Grupo 25">
            <a:extLst>
              <a:ext uri="{FF2B5EF4-FFF2-40B4-BE49-F238E27FC236}">
                <a16:creationId xmlns:a16="http://schemas.microsoft.com/office/drawing/2014/main" id="{E5A92B16-AB58-4576-B434-0D113D22DE27}"/>
              </a:ext>
            </a:extLst>
          </p:cNvPr>
          <p:cNvGrpSpPr>
            <a:grpSpLocks/>
          </p:cNvGrpSpPr>
          <p:nvPr/>
        </p:nvGrpSpPr>
        <p:grpSpPr bwMode="auto">
          <a:xfrm>
            <a:off x="3686175" y="1642872"/>
            <a:ext cx="2068513" cy="1739900"/>
            <a:chOff x="4032370" y="1689100"/>
            <a:chExt cx="2068184" cy="1739900"/>
          </a:xfrm>
        </p:grpSpPr>
        <p:pic>
          <p:nvPicPr>
            <p:cNvPr id="19" name="Picture 2" descr="Collection of colorful speech bubbles in flat design Free Vector">
              <a:extLst>
                <a:ext uri="{FF2B5EF4-FFF2-40B4-BE49-F238E27FC236}">
                  <a16:creationId xmlns:a16="http://schemas.microsoft.com/office/drawing/2014/main" id="{975591E7-78E2-49C0-8640-E2DC8638063B}"/>
                </a:ext>
              </a:extLst>
            </p:cNvPr>
            <p:cNvPicPr>
              <a:picLocks noChangeAspect="1" noChangeArrowheads="1"/>
            </p:cNvPicPr>
            <p:nvPr/>
          </p:nvPicPr>
          <p:blipFill rotWithShape="1">
            <a:blip r:embed="rId5">
              <a:clrChange>
                <a:clrFrom>
                  <a:srgbClr val="FEFEFE"/>
                </a:clrFrom>
                <a:clrTo>
                  <a:srgbClr val="FEFEFE">
                    <a:alpha val="0"/>
                  </a:srgbClr>
                </a:clrTo>
              </a:clrChange>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36794" t="3780" r="36369" b="73643"/>
            <a:stretch/>
          </p:blipFill>
          <p:spPr bwMode="auto">
            <a:xfrm>
              <a:off x="4032370" y="1689100"/>
              <a:ext cx="206818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26648" name="Gráfico 24" descr="Mano levantada">
              <a:extLst>
                <a:ext uri="{FF2B5EF4-FFF2-40B4-BE49-F238E27FC236}">
                  <a16:creationId xmlns:a16="http://schemas.microsoft.com/office/drawing/2014/main" id="{2BAA8C07-9AD9-4E27-B00D-C4B1AA426E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8462" y="210185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CuadroTexto 27">
            <a:extLst>
              <a:ext uri="{FF2B5EF4-FFF2-40B4-BE49-F238E27FC236}">
                <a16:creationId xmlns:a16="http://schemas.microsoft.com/office/drawing/2014/main" id="{9D8D648E-DC5C-4649-A863-4964E0EC8E90}"/>
              </a:ext>
            </a:extLst>
          </p:cNvPr>
          <p:cNvSpPr txBox="1"/>
          <p:nvPr/>
        </p:nvSpPr>
        <p:spPr>
          <a:xfrm>
            <a:off x="6559550" y="3599879"/>
            <a:ext cx="2173288" cy="571500"/>
          </a:xfrm>
          <a:prstGeom prst="rect">
            <a:avLst/>
          </a:prstGeom>
          <a:noFill/>
        </p:spPr>
        <p:txBody>
          <a:bodyPr anchor="ctr"/>
          <a:lstStyle/>
          <a:p>
            <a:pPr algn="ctr">
              <a:defRPr/>
            </a:pP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Colaboración</a:t>
            </a:r>
          </a:p>
        </p:txBody>
      </p:sp>
      <p:sp>
        <p:nvSpPr>
          <p:cNvPr id="29" name="CuadroTexto 28">
            <a:extLst>
              <a:ext uri="{FF2B5EF4-FFF2-40B4-BE49-F238E27FC236}">
                <a16:creationId xmlns:a16="http://schemas.microsoft.com/office/drawing/2014/main" id="{E141152D-AEAA-4029-BC64-0636BB1FE391}"/>
              </a:ext>
            </a:extLst>
          </p:cNvPr>
          <p:cNvSpPr txBox="1"/>
          <p:nvPr/>
        </p:nvSpPr>
        <p:spPr>
          <a:xfrm>
            <a:off x="6223000" y="3554413"/>
            <a:ext cx="2846388" cy="3303587"/>
          </a:xfrm>
          <a:prstGeom prst="rect">
            <a:avLst/>
          </a:prstGeom>
          <a:noFill/>
        </p:spPr>
        <p:txBody>
          <a:bodyPr anchor="ctr"/>
          <a:lstStyle/>
          <a:p>
            <a:pPr algn="ctr">
              <a:defRPr/>
            </a:pPr>
            <a:r>
              <a:rPr lang="es-MX" sz="1400" b="1" dirty="0">
                <a:latin typeface="Tahoma" panose="020B0604030504040204" pitchFamily="34" charset="0"/>
                <a:ea typeface="Tahoma" panose="020B0604030504040204" pitchFamily="34" charset="0"/>
                <a:cs typeface="Tahoma" panose="020B0604030504040204" pitchFamily="34" charset="0"/>
              </a:rPr>
              <a:t>Preferir</a:t>
            </a:r>
            <a:r>
              <a:rPr lang="es-MX" sz="1400" dirty="0">
                <a:latin typeface="Tahoma" panose="020B0604030504040204" pitchFamily="34" charset="0"/>
                <a:ea typeface="Tahoma" panose="020B0604030504040204" pitchFamily="34" charset="0"/>
                <a:cs typeface="Tahoma" panose="020B0604030504040204" pitchFamily="34" charset="0"/>
              </a:rPr>
              <a:t> los </a:t>
            </a:r>
            <a:r>
              <a:rPr lang="es-MX" sz="1400" b="1" dirty="0">
                <a:latin typeface="Tahoma" panose="020B0604030504040204" pitchFamily="34" charset="0"/>
                <a:ea typeface="Tahoma" panose="020B0604030504040204" pitchFamily="34" charset="0"/>
                <a:cs typeface="Tahoma" panose="020B0604030504040204" pitchFamily="34" charset="0"/>
              </a:rPr>
              <a:t>procesos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acciones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de</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gobierno</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políticas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públicas </a:t>
            </a:r>
            <a:r>
              <a:rPr lang="es-MX" sz="1400" dirty="0">
                <a:latin typeface="Tahoma" panose="020B0604030504040204" pitchFamily="34" charset="0"/>
                <a:ea typeface="Tahoma" panose="020B0604030504040204" pitchFamily="34" charset="0"/>
                <a:cs typeface="Tahoma" panose="020B0604030504040204" pitchFamily="34" charset="0"/>
              </a:rPr>
              <a:t>que </a:t>
            </a:r>
            <a:r>
              <a:rPr lang="es-MX" sz="1400" b="1" dirty="0">
                <a:latin typeface="Tahoma" panose="020B0604030504040204" pitchFamily="34" charset="0"/>
                <a:ea typeface="Tahoma" panose="020B0604030504040204" pitchFamily="34" charset="0"/>
                <a:cs typeface="Tahoma" panose="020B0604030504040204" pitchFamily="34" charset="0"/>
              </a:rPr>
              <a:t>fomenten</a:t>
            </a:r>
            <a:r>
              <a:rPr lang="es-MX" sz="1400" dirty="0">
                <a:latin typeface="Tahoma" panose="020B0604030504040204" pitchFamily="34" charset="0"/>
                <a:ea typeface="Tahoma" panose="020B0604030504040204" pitchFamily="34" charset="0"/>
                <a:cs typeface="Tahoma" panose="020B0604030504040204" pitchFamily="34" charset="0"/>
              </a:rPr>
              <a:t> la </a:t>
            </a:r>
            <a:r>
              <a:rPr lang="es-MX" sz="1400" b="1" dirty="0">
                <a:latin typeface="Tahoma" panose="020B0604030504040204" pitchFamily="34" charset="0"/>
                <a:ea typeface="Tahoma" panose="020B0604030504040204" pitchFamily="34" charset="0"/>
                <a:cs typeface="Tahoma" panose="020B0604030504040204" pitchFamily="34" charset="0"/>
              </a:rPr>
              <a:t>corresponsabilidad</a:t>
            </a:r>
            <a:r>
              <a:rPr lang="es-MX" sz="1400" dirty="0">
                <a:latin typeface="Tahoma" panose="020B0604030504040204" pitchFamily="34" charset="0"/>
                <a:ea typeface="Tahoma" panose="020B0604030504040204" pitchFamily="34" charset="0"/>
                <a:cs typeface="Tahoma" panose="020B0604030504040204" pitchFamily="34" charset="0"/>
              </a:rPr>
              <a:t> con la </a:t>
            </a:r>
            <a:r>
              <a:rPr lang="es-MX" sz="1400" b="1" dirty="0">
                <a:latin typeface="Tahoma" panose="020B0604030504040204" pitchFamily="34" charset="0"/>
                <a:ea typeface="Tahoma" panose="020B0604030504040204" pitchFamily="34" charset="0"/>
                <a:cs typeface="Tahoma" panose="020B0604030504040204" pitchFamily="34" charset="0"/>
              </a:rPr>
              <a:t>población</a:t>
            </a:r>
            <a:r>
              <a:rPr lang="es-MX" sz="1400" dirty="0">
                <a:latin typeface="Tahoma" panose="020B0604030504040204" pitchFamily="34" charset="0"/>
                <a:ea typeface="Tahoma" panose="020B0604030504040204" pitchFamily="34" charset="0"/>
                <a:cs typeface="Tahoma" panose="020B0604030504040204" pitchFamily="34" charset="0"/>
              </a:rPr>
              <a:t>.</a:t>
            </a:r>
          </a:p>
        </p:txBody>
      </p:sp>
      <p:grpSp>
        <p:nvGrpSpPr>
          <p:cNvPr id="26635" name="Grupo 26">
            <a:extLst>
              <a:ext uri="{FF2B5EF4-FFF2-40B4-BE49-F238E27FC236}">
                <a16:creationId xmlns:a16="http://schemas.microsoft.com/office/drawing/2014/main" id="{B175667D-848A-458E-B74F-FD87E94E6E61}"/>
              </a:ext>
            </a:extLst>
          </p:cNvPr>
          <p:cNvGrpSpPr>
            <a:grpSpLocks/>
          </p:cNvGrpSpPr>
          <p:nvPr/>
        </p:nvGrpSpPr>
        <p:grpSpPr bwMode="auto">
          <a:xfrm>
            <a:off x="6588125" y="1642872"/>
            <a:ext cx="2068513" cy="1739900"/>
            <a:chOff x="7541410" y="1664390"/>
            <a:chExt cx="2068184" cy="1739900"/>
          </a:xfrm>
        </p:grpSpPr>
        <p:pic>
          <p:nvPicPr>
            <p:cNvPr id="20" name="Picture 2" descr="Collection of colorful speech bubbles in flat design Free Vector">
              <a:extLst>
                <a:ext uri="{FF2B5EF4-FFF2-40B4-BE49-F238E27FC236}">
                  <a16:creationId xmlns:a16="http://schemas.microsoft.com/office/drawing/2014/main" id="{4CE52E3C-2B7D-4383-811B-5FFF852225C0}"/>
                </a:ext>
              </a:extLst>
            </p:cNvPr>
            <p:cNvPicPr>
              <a:picLocks noChangeAspect="1" noChangeArrowheads="1"/>
            </p:cNvPicPr>
            <p:nvPr/>
          </p:nvPicPr>
          <p:blipFill rotWithShape="1">
            <a:blip r:embed="rId5">
              <a:clrChange>
                <a:clrFrom>
                  <a:srgbClr val="FEFEFE"/>
                </a:clrFrom>
                <a:clrTo>
                  <a:srgbClr val="FEFEFE">
                    <a:alpha val="0"/>
                  </a:srgbClr>
                </a:clrTo>
              </a:clrChange>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36794" t="3780" r="36369" b="73643"/>
            <a:stretch/>
          </p:blipFill>
          <p:spPr bwMode="auto">
            <a:xfrm>
              <a:off x="7541410" y="1664390"/>
              <a:ext cx="206818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Leadership Business Concept. Leader People Icon Typography Premium Vector">
              <a:extLst>
                <a:ext uri="{FF2B5EF4-FFF2-40B4-BE49-F238E27FC236}">
                  <a16:creationId xmlns:a16="http://schemas.microsoft.com/office/drawing/2014/main" id="{5CFDF554-B47D-4FDF-A65E-2E422646C935}"/>
                </a:ext>
              </a:extLst>
            </p:cNvPr>
            <p:cNvPicPr>
              <a:picLocks noChangeAspect="1" noChangeArrowheads="1"/>
            </p:cNvPicPr>
            <p:nvPr/>
          </p:nvPicPr>
          <p:blipFill rotWithShape="1">
            <a:blip r:embed="rId10">
              <a:clrChange>
                <a:clrFrom>
                  <a:srgbClr val="EB4D34"/>
                </a:clrFrom>
                <a:clrTo>
                  <a:srgbClr val="EB4D34">
                    <a:alpha val="0"/>
                  </a:srgbClr>
                </a:clrTo>
              </a:clrChange>
              <a:duotone>
                <a:prstClr val="black"/>
                <a:schemeClr val="bg1">
                  <a:tint val="45000"/>
                  <a:satMod val="400000"/>
                </a:schemeClr>
              </a:duotone>
              <a:extLst>
                <a:ext uri="{28A0092B-C50C-407E-A947-70E740481C1C}">
                  <a14:useLocalDpi xmlns:a14="http://schemas.microsoft.com/office/drawing/2010/main" val="0"/>
                </a:ext>
              </a:extLst>
            </a:blip>
            <a:srcRect l="39668" t="73833" r="38217" b="6393"/>
            <a:stretch/>
          </p:blipFill>
          <p:spPr bwMode="auto">
            <a:xfrm>
              <a:off x="8058778" y="2212474"/>
              <a:ext cx="849245" cy="759326"/>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CuadroTexto 34">
            <a:extLst>
              <a:ext uri="{FF2B5EF4-FFF2-40B4-BE49-F238E27FC236}">
                <a16:creationId xmlns:a16="http://schemas.microsoft.com/office/drawing/2014/main" id="{B17C70DB-69CE-4C8D-A741-1CBC0985F4A4}"/>
              </a:ext>
            </a:extLst>
          </p:cNvPr>
          <p:cNvSpPr txBox="1"/>
          <p:nvPr/>
        </p:nvSpPr>
        <p:spPr>
          <a:xfrm>
            <a:off x="9502775" y="3599879"/>
            <a:ext cx="2147888" cy="571500"/>
          </a:xfrm>
          <a:prstGeom prst="rect">
            <a:avLst/>
          </a:prstGeom>
          <a:noFill/>
        </p:spPr>
        <p:txBody>
          <a:bodyPr anchor="ctr"/>
          <a:lstStyle/>
          <a:p>
            <a:pPr algn="ctr">
              <a:defRPr/>
            </a:pP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Máxima</a:t>
            </a:r>
          </a:p>
          <a:p>
            <a:pPr algn="ctr">
              <a:defRPr/>
            </a:pP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Publicidad</a:t>
            </a:r>
          </a:p>
        </p:txBody>
      </p:sp>
      <p:sp>
        <p:nvSpPr>
          <p:cNvPr id="36" name="CuadroTexto 35">
            <a:extLst>
              <a:ext uri="{FF2B5EF4-FFF2-40B4-BE49-F238E27FC236}">
                <a16:creationId xmlns:a16="http://schemas.microsoft.com/office/drawing/2014/main" id="{824BC260-C45E-4DA9-8243-DCEA6AB0E69A}"/>
              </a:ext>
            </a:extLst>
          </p:cNvPr>
          <p:cNvSpPr txBox="1"/>
          <p:nvPr/>
        </p:nvSpPr>
        <p:spPr>
          <a:xfrm>
            <a:off x="9151938" y="3554413"/>
            <a:ext cx="2849562" cy="3303587"/>
          </a:xfrm>
          <a:prstGeom prst="rect">
            <a:avLst/>
          </a:prstGeom>
          <a:noFill/>
        </p:spPr>
        <p:txBody>
          <a:bodyPr anchor="ctr"/>
          <a:lstStyle/>
          <a:p>
            <a:pPr algn="ctr">
              <a:defRPr/>
            </a:pPr>
            <a:r>
              <a:rPr lang="es-MX" sz="1400" b="1" dirty="0">
                <a:latin typeface="Tahoma" panose="020B0604030504040204" pitchFamily="34" charset="0"/>
                <a:ea typeface="Tahoma" panose="020B0604030504040204" pitchFamily="34" charset="0"/>
                <a:cs typeface="Tahoma" panose="020B0604030504040204" pitchFamily="34" charset="0"/>
              </a:rPr>
              <a:t>Toda</a:t>
            </a:r>
            <a:r>
              <a:rPr lang="es-MX" sz="1400" dirty="0">
                <a:latin typeface="Tahoma" panose="020B0604030504040204" pitchFamily="34" charset="0"/>
                <a:ea typeface="Tahoma" panose="020B0604030504040204" pitchFamily="34" charset="0"/>
                <a:cs typeface="Tahoma" panose="020B0604030504040204" pitchFamily="34" charset="0"/>
              </a:rPr>
              <a:t> la </a:t>
            </a:r>
            <a:r>
              <a:rPr lang="es-MX" sz="1400" b="1" dirty="0">
                <a:latin typeface="Tahoma" panose="020B0604030504040204" pitchFamily="34" charset="0"/>
                <a:ea typeface="Tahoma" panose="020B0604030504040204" pitchFamily="34" charset="0"/>
                <a:cs typeface="Tahoma" panose="020B0604030504040204" pitchFamily="34" charset="0"/>
              </a:rPr>
              <a:t>información</a:t>
            </a:r>
            <a:r>
              <a:rPr lang="es-MX" sz="1400" dirty="0">
                <a:latin typeface="Tahoma" panose="020B0604030504040204" pitchFamily="34" charset="0"/>
                <a:ea typeface="Tahoma" panose="020B0604030504040204" pitchFamily="34" charset="0"/>
                <a:cs typeface="Tahoma" panose="020B0604030504040204" pitchFamily="34" charset="0"/>
              </a:rPr>
              <a:t> en </a:t>
            </a:r>
            <a:r>
              <a:rPr lang="es-MX" sz="1400" b="1" dirty="0">
                <a:latin typeface="Tahoma" panose="020B0604030504040204" pitchFamily="34" charset="0"/>
                <a:ea typeface="Tahoma" panose="020B0604030504040204" pitchFamily="34" charset="0"/>
                <a:cs typeface="Tahoma" panose="020B0604030504040204" pitchFamily="34" charset="0"/>
              </a:rPr>
              <a:t>posesión</a:t>
            </a:r>
            <a:r>
              <a:rPr lang="es-MX" sz="1400" dirty="0">
                <a:latin typeface="Tahoma" panose="020B0604030504040204" pitchFamily="34" charset="0"/>
                <a:ea typeface="Tahoma" panose="020B0604030504040204" pitchFamily="34" charset="0"/>
                <a:cs typeface="Tahoma" panose="020B0604030504040204" pitchFamily="34" charset="0"/>
              </a:rPr>
              <a:t> del </a:t>
            </a:r>
            <a:r>
              <a:rPr lang="es-MX" sz="1400" b="1" dirty="0">
                <a:latin typeface="Tahoma" panose="020B0604030504040204" pitchFamily="34" charset="0"/>
                <a:ea typeface="Tahoma" panose="020B0604030504040204" pitchFamily="34" charset="0"/>
                <a:cs typeface="Tahoma" panose="020B0604030504040204" pitchFamily="34" charset="0"/>
              </a:rPr>
              <a:t>Gobierno</a:t>
            </a:r>
            <a:r>
              <a:rPr lang="es-MX" sz="1400" dirty="0">
                <a:latin typeface="Tahoma" panose="020B0604030504040204" pitchFamily="34" charset="0"/>
                <a:ea typeface="Tahoma" panose="020B0604030504040204" pitchFamily="34" charset="0"/>
                <a:cs typeface="Tahoma" panose="020B0604030504040204" pitchFamily="34" charset="0"/>
              </a:rPr>
              <a:t> será </a:t>
            </a:r>
            <a:r>
              <a:rPr lang="es-MX" sz="1400" b="1" dirty="0">
                <a:latin typeface="Tahoma" panose="020B0604030504040204" pitchFamily="34" charset="0"/>
                <a:ea typeface="Tahoma" panose="020B0604030504040204" pitchFamily="34" charset="0"/>
                <a:cs typeface="Tahoma" panose="020B0604030504040204" pitchFamily="34" charset="0"/>
              </a:rPr>
              <a:t>pública</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completa</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oportuna y accesible </a:t>
            </a:r>
            <a:r>
              <a:rPr lang="es-MX" sz="1400" dirty="0">
                <a:latin typeface="Tahoma" panose="020B0604030504040204" pitchFamily="34" charset="0"/>
                <a:ea typeface="Tahoma" panose="020B0604030504040204" pitchFamily="34" charset="0"/>
                <a:cs typeface="Tahoma" panose="020B0604030504040204" pitchFamily="34" charset="0"/>
              </a:rPr>
              <a:t>a la </a:t>
            </a:r>
            <a:r>
              <a:rPr lang="es-MX" sz="1400" b="1" dirty="0">
                <a:latin typeface="Tahoma" panose="020B0604030504040204" pitchFamily="34" charset="0"/>
                <a:ea typeface="Tahoma" panose="020B0604030504040204" pitchFamily="34" charset="0"/>
                <a:cs typeface="Tahoma" panose="020B0604030504040204" pitchFamily="34" charset="0"/>
              </a:rPr>
              <a:t>población</a:t>
            </a:r>
            <a:r>
              <a:rPr lang="es-MX" sz="1400" dirty="0">
                <a:latin typeface="Tahoma" panose="020B0604030504040204" pitchFamily="34" charset="0"/>
                <a:ea typeface="Tahoma" panose="020B0604030504040204" pitchFamily="34" charset="0"/>
                <a:cs typeface="Tahoma" panose="020B0604030504040204" pitchFamily="34" charset="0"/>
              </a:rPr>
              <a:t>.</a:t>
            </a:r>
          </a:p>
        </p:txBody>
      </p:sp>
      <p:grpSp>
        <p:nvGrpSpPr>
          <p:cNvPr id="26638" name="Grupo 2048">
            <a:extLst>
              <a:ext uri="{FF2B5EF4-FFF2-40B4-BE49-F238E27FC236}">
                <a16:creationId xmlns:a16="http://schemas.microsoft.com/office/drawing/2014/main" id="{6F40719F-66FE-4FFC-A838-FE7B70AECC34}"/>
              </a:ext>
            </a:extLst>
          </p:cNvPr>
          <p:cNvGrpSpPr>
            <a:grpSpLocks/>
          </p:cNvGrpSpPr>
          <p:nvPr/>
        </p:nvGrpSpPr>
        <p:grpSpPr bwMode="auto">
          <a:xfrm>
            <a:off x="9459913" y="1642872"/>
            <a:ext cx="2068512" cy="1739900"/>
            <a:chOff x="9345426" y="1689100"/>
            <a:chExt cx="2068184" cy="1739900"/>
          </a:xfrm>
        </p:grpSpPr>
        <p:pic>
          <p:nvPicPr>
            <p:cNvPr id="21" name="Picture 2" descr="Collection of colorful speech bubbles in flat design Free Vector">
              <a:extLst>
                <a:ext uri="{FF2B5EF4-FFF2-40B4-BE49-F238E27FC236}">
                  <a16:creationId xmlns:a16="http://schemas.microsoft.com/office/drawing/2014/main" id="{8838B7C6-F737-4834-9665-8CB6EC53CEFB}"/>
                </a:ext>
              </a:extLst>
            </p:cNvPr>
            <p:cNvPicPr>
              <a:picLocks noChangeAspect="1" noChangeArrowheads="1"/>
            </p:cNvPicPr>
            <p:nvPr/>
          </p:nvPicPr>
          <p:blipFill rotWithShape="1">
            <a:blip r:embed="rId5">
              <a:clrChange>
                <a:clrFrom>
                  <a:srgbClr val="FEFEFE"/>
                </a:clrFrom>
                <a:clrTo>
                  <a:srgbClr val="FEFEFE">
                    <a:alpha val="0"/>
                  </a:srgbClr>
                </a:clrTo>
              </a:clrChange>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36794" t="3780" r="36369" b="73643"/>
            <a:stretch/>
          </p:blipFill>
          <p:spPr bwMode="auto">
            <a:xfrm>
              <a:off x="9345426" y="1689100"/>
              <a:ext cx="206818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26644" name="Gráfico 2047" descr="Megáfono">
              <a:extLst>
                <a:ext uri="{FF2B5EF4-FFF2-40B4-BE49-F238E27FC236}">
                  <a16:creationId xmlns:a16="http://schemas.microsoft.com/office/drawing/2014/main" id="{B6003855-D37A-4207-B36D-4DCF34B0DBC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829800" y="2101765"/>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057" name="Conector recto 2056">
            <a:extLst>
              <a:ext uri="{FF2B5EF4-FFF2-40B4-BE49-F238E27FC236}">
                <a16:creationId xmlns:a16="http://schemas.microsoft.com/office/drawing/2014/main" id="{6BA99A67-8D7C-4C89-AA4F-ED6ED1C2CC71}"/>
              </a:ext>
            </a:extLst>
          </p:cNvPr>
          <p:cNvCxnSpPr>
            <a:cxnSpLocks/>
          </p:cNvCxnSpPr>
          <p:nvPr/>
        </p:nvCxnSpPr>
        <p:spPr>
          <a:xfrm flipV="1">
            <a:off x="3138488" y="3708400"/>
            <a:ext cx="0" cy="27178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0" name="Conector recto 49">
            <a:extLst>
              <a:ext uri="{FF2B5EF4-FFF2-40B4-BE49-F238E27FC236}">
                <a16:creationId xmlns:a16="http://schemas.microsoft.com/office/drawing/2014/main" id="{94E2E78A-F49B-4C96-A024-D3E4C6CDBE44}"/>
              </a:ext>
            </a:extLst>
          </p:cNvPr>
          <p:cNvCxnSpPr>
            <a:cxnSpLocks/>
          </p:cNvCxnSpPr>
          <p:nvPr/>
        </p:nvCxnSpPr>
        <p:spPr>
          <a:xfrm flipV="1">
            <a:off x="6148388" y="3708400"/>
            <a:ext cx="0" cy="27178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1" name="Conector recto 50">
            <a:extLst>
              <a:ext uri="{FF2B5EF4-FFF2-40B4-BE49-F238E27FC236}">
                <a16:creationId xmlns:a16="http://schemas.microsoft.com/office/drawing/2014/main" id="{504D75FD-E153-4AB8-B180-C35F101249C2}"/>
              </a:ext>
            </a:extLst>
          </p:cNvPr>
          <p:cNvCxnSpPr>
            <a:cxnSpLocks/>
          </p:cNvCxnSpPr>
          <p:nvPr/>
        </p:nvCxnSpPr>
        <p:spPr>
          <a:xfrm flipV="1">
            <a:off x="9132888" y="3708400"/>
            <a:ext cx="0" cy="27178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Rectángulo 29">
            <a:extLst>
              <a:ext uri="{FF2B5EF4-FFF2-40B4-BE49-F238E27FC236}">
                <a16:creationId xmlns:a16="http://schemas.microsoft.com/office/drawing/2014/main" id="{D44CFD78-D69F-46C4-A7D0-C56FD6FC0164}"/>
              </a:ext>
            </a:extLst>
          </p:cNvPr>
          <p:cNvSpPr/>
          <p:nvPr/>
        </p:nvSpPr>
        <p:spPr>
          <a:xfrm>
            <a:off x="10342563" y="6486525"/>
            <a:ext cx="1706562" cy="307975"/>
          </a:xfrm>
          <a:prstGeom prst="rect">
            <a:avLst/>
          </a:prstGeom>
          <a:solidFill>
            <a:schemeClr val="tx2">
              <a:lumMod val="50000"/>
            </a:schemeClr>
          </a:solidFill>
        </p:spPr>
        <p:txBody>
          <a:bodyPr>
            <a:spAutoFit/>
          </a:bodyPr>
          <a:lstStyle/>
          <a:p>
            <a:pPr algn="ctr">
              <a:defRPr/>
            </a:pPr>
            <a:r>
              <a:rPr lang="es-MX" sz="1400" b="1" dirty="0">
                <a:solidFill>
                  <a:schemeClr val="bg1"/>
                </a:solidFill>
                <a:latin typeface="Tahoma" panose="020B0604030504040204" pitchFamily="34" charset="0"/>
                <a:ea typeface="Tahoma" panose="020B0604030504040204" pitchFamily="34" charset="0"/>
                <a:cs typeface="Tahoma" panose="020B0604030504040204" pitchFamily="34" charset="0"/>
              </a:rPr>
              <a:t>Artículo 5 </a:t>
            </a:r>
            <a:endParaRPr lang="es-MX"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1" name="CuadroTexto 40">
            <a:extLst>
              <a:ext uri="{FF2B5EF4-FFF2-40B4-BE49-F238E27FC236}">
                <a16:creationId xmlns:a16="http://schemas.microsoft.com/office/drawing/2014/main" id="{B7731B58-0CBE-4F36-AA6B-0C4F69B0560B}"/>
              </a:ext>
            </a:extLst>
          </p:cNvPr>
          <p:cNvSpPr txBox="1">
            <a:spLocks noChangeArrowheads="1"/>
          </p:cNvSpPr>
          <p:nvPr/>
        </p:nvSpPr>
        <p:spPr bwMode="auto">
          <a:xfrm>
            <a:off x="999743" y="1226312"/>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Principios </a:t>
            </a:r>
          </a:p>
        </p:txBody>
      </p:sp>
      <p:sp>
        <p:nvSpPr>
          <p:cNvPr id="42" name="CuadroTexto 41">
            <a:extLst>
              <a:ext uri="{FF2B5EF4-FFF2-40B4-BE49-F238E27FC236}">
                <a16:creationId xmlns:a16="http://schemas.microsoft.com/office/drawing/2014/main" id="{F1976FA5-F2FB-4D91-AEAB-559E5926F0FE}"/>
              </a:ext>
            </a:extLst>
          </p:cNvPr>
          <p:cNvSpPr txBox="1"/>
          <p:nvPr/>
        </p:nvSpPr>
        <p:spPr>
          <a:xfrm>
            <a:off x="215900" y="3554413"/>
            <a:ext cx="2882900" cy="3303587"/>
          </a:xfrm>
          <a:prstGeom prst="rect">
            <a:avLst/>
          </a:prstGeom>
          <a:noFill/>
        </p:spPr>
        <p:txBody>
          <a:bodyPr anchor="ctr"/>
          <a:lstStyle/>
          <a:p>
            <a:pPr algn="ctr">
              <a:defRPr/>
            </a:pPr>
            <a:r>
              <a:rPr lang="es-MX" sz="1400" b="1" dirty="0">
                <a:latin typeface="Tahoma" panose="020B0604030504040204" pitchFamily="34" charset="0"/>
                <a:ea typeface="Tahoma" panose="020B0604030504040204" pitchFamily="34" charset="0"/>
                <a:cs typeface="Tahoma" panose="020B0604030504040204" pitchFamily="34" charset="0"/>
              </a:rPr>
              <a:t>Garantizar</a:t>
            </a:r>
            <a:r>
              <a:rPr lang="es-MX" sz="1400" dirty="0">
                <a:latin typeface="Tahoma" panose="020B0604030504040204" pitchFamily="34" charset="0"/>
                <a:ea typeface="Tahoma" panose="020B0604030504040204" pitchFamily="34" charset="0"/>
                <a:cs typeface="Tahoma" panose="020B0604030504040204" pitchFamily="34" charset="0"/>
              </a:rPr>
              <a:t> que las </a:t>
            </a:r>
            <a:r>
              <a:rPr lang="es-MX" sz="1400" b="1" dirty="0">
                <a:latin typeface="Tahoma" panose="020B0604030504040204" pitchFamily="34" charset="0"/>
                <a:ea typeface="Tahoma" panose="020B0604030504040204" pitchFamily="34" charset="0"/>
                <a:cs typeface="Tahoma" panose="020B0604030504040204" pitchFamily="34" charset="0"/>
              </a:rPr>
              <a:t>acciones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procesos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decisiones</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responsables</a:t>
            </a:r>
            <a:r>
              <a:rPr lang="es-MX" sz="1400" dirty="0">
                <a:latin typeface="Tahoma" panose="020B0604030504040204" pitchFamily="34" charset="0"/>
                <a:ea typeface="Tahoma" panose="020B0604030504040204" pitchFamily="34" charset="0"/>
                <a:cs typeface="Tahoma" panose="020B0604030504040204" pitchFamily="34" charset="0"/>
              </a:rPr>
              <a:t> de las decisiones de gobierno sean </a:t>
            </a:r>
            <a:r>
              <a:rPr lang="es-MX" sz="1400" b="1" dirty="0">
                <a:latin typeface="Tahoma" panose="020B0604030504040204" pitchFamily="34" charset="0"/>
                <a:ea typeface="Tahoma" panose="020B0604030504040204" pitchFamily="34" charset="0"/>
                <a:cs typeface="Tahoma" panose="020B0604030504040204" pitchFamily="34" charset="0"/>
              </a:rPr>
              <a:t>información</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pública</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disponible</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accesible</a:t>
            </a:r>
            <a:r>
              <a:rPr lang="es-MX" sz="1400" dirty="0">
                <a:latin typeface="Tahoma" panose="020B0604030504040204" pitchFamily="34" charset="0"/>
                <a:ea typeface="Tahoma" panose="020B0604030504040204" pitchFamily="34" charset="0"/>
                <a:cs typeface="Tahoma" panose="020B0604030504040204" pitchFamily="34" charset="0"/>
              </a:rPr>
              <a:t> y en </a:t>
            </a:r>
            <a:r>
              <a:rPr lang="es-MX" sz="1400" b="1" dirty="0">
                <a:latin typeface="Tahoma" panose="020B0604030504040204" pitchFamily="34" charset="0"/>
                <a:ea typeface="Tahoma" panose="020B0604030504040204" pitchFamily="34" charset="0"/>
                <a:cs typeface="Tahoma" panose="020B0604030504040204" pitchFamily="34" charset="0"/>
              </a:rPr>
              <a:t>formatos</a:t>
            </a:r>
            <a:r>
              <a:rPr lang="es-MX" sz="1400" dirty="0">
                <a:latin typeface="Tahoma" panose="020B0604030504040204" pitchFamily="34" charset="0"/>
                <a:ea typeface="Tahoma" panose="020B0604030504040204" pitchFamily="34" charset="0"/>
                <a:cs typeface="Tahoma" panose="020B0604030504040204" pitchFamily="34" charset="0"/>
              </a:rPr>
              <a:t> que </a:t>
            </a:r>
            <a:r>
              <a:rPr lang="es-MX" sz="1400" b="1" dirty="0">
                <a:latin typeface="Tahoma" panose="020B0604030504040204" pitchFamily="34" charset="0"/>
                <a:ea typeface="Tahoma" panose="020B0604030504040204" pitchFamily="34" charset="0"/>
                <a:cs typeface="Tahoma" panose="020B0604030504040204" pitchFamily="34" charset="0"/>
              </a:rPr>
              <a:t>permitan</a:t>
            </a:r>
            <a:r>
              <a:rPr lang="es-MX" sz="1400" dirty="0">
                <a:latin typeface="Tahoma" panose="020B0604030504040204" pitchFamily="34" charset="0"/>
                <a:ea typeface="Tahoma" panose="020B0604030504040204" pitchFamily="34" charset="0"/>
                <a:cs typeface="Tahoma" panose="020B0604030504040204" pitchFamily="34" charset="0"/>
              </a:rPr>
              <a:t> su </a:t>
            </a:r>
            <a:r>
              <a:rPr lang="es-MX" sz="1400" b="1" dirty="0">
                <a:latin typeface="Tahoma" panose="020B0604030504040204" pitchFamily="34" charset="0"/>
                <a:ea typeface="Tahoma" panose="020B0604030504040204" pitchFamily="34" charset="0"/>
                <a:cs typeface="Tahoma" panose="020B0604030504040204" pitchFamily="34" charset="0"/>
              </a:rPr>
              <a:t>uso</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reutilización</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redistribución</a:t>
            </a:r>
            <a:r>
              <a:rPr lang="es-MX" sz="1400" dirty="0">
                <a:latin typeface="Tahoma" panose="020B0604030504040204" pitchFamily="34" charset="0"/>
                <a:ea typeface="Tahoma" panose="020B0604030504040204" pitchFamily="34" charset="0"/>
                <a:cs typeface="Tahoma" panose="020B0604030504040204" pitchFamily="34" charset="0"/>
              </a:rPr>
              <a:t>.</a:t>
            </a:r>
          </a:p>
        </p:txBody>
      </p:sp>
      <p:sp>
        <p:nvSpPr>
          <p:cNvPr id="43" name="CuadroTexto 42">
            <a:extLst>
              <a:ext uri="{FF2B5EF4-FFF2-40B4-BE49-F238E27FC236}">
                <a16:creationId xmlns:a16="http://schemas.microsoft.com/office/drawing/2014/main" id="{CC9EEE03-1563-4290-89CD-C790B88F3E9B}"/>
              </a:ext>
            </a:extLst>
          </p:cNvPr>
          <p:cNvSpPr txBox="1"/>
          <p:nvPr/>
        </p:nvSpPr>
        <p:spPr>
          <a:xfrm>
            <a:off x="3216275" y="3554413"/>
            <a:ext cx="2846388" cy="3303587"/>
          </a:xfrm>
          <a:prstGeom prst="rect">
            <a:avLst/>
          </a:prstGeom>
          <a:noFill/>
        </p:spPr>
        <p:txBody>
          <a:bodyPr anchor="ctr"/>
          <a:lstStyle/>
          <a:p>
            <a:pPr algn="ctr">
              <a:defRPr/>
            </a:pPr>
            <a:r>
              <a:rPr lang="es-MX" sz="1400" b="1" dirty="0">
                <a:latin typeface="Tahoma" panose="020B0604030504040204" pitchFamily="34" charset="0"/>
                <a:ea typeface="Tahoma" panose="020B0604030504040204" pitchFamily="34" charset="0"/>
                <a:cs typeface="Tahoma" panose="020B0604030504040204" pitchFamily="34" charset="0"/>
              </a:rPr>
              <a:t>Promover</a:t>
            </a:r>
            <a:r>
              <a:rPr lang="es-MX" sz="1400" dirty="0">
                <a:latin typeface="Tahoma" panose="020B0604030504040204" pitchFamily="34" charset="0"/>
                <a:ea typeface="Tahoma" panose="020B0604030504040204" pitchFamily="34" charset="0"/>
                <a:cs typeface="Tahoma" panose="020B0604030504040204" pitchFamily="34" charset="0"/>
              </a:rPr>
              <a:t> el </a:t>
            </a:r>
            <a:r>
              <a:rPr lang="es-MX" sz="1400" b="1" dirty="0">
                <a:latin typeface="Tahoma" panose="020B0604030504040204" pitchFamily="34" charset="0"/>
                <a:ea typeface="Tahoma" panose="020B0604030504040204" pitchFamily="34" charset="0"/>
                <a:cs typeface="Tahoma" panose="020B0604030504040204" pitchFamily="34" charset="0"/>
              </a:rPr>
              <a:t>involucramiento</a:t>
            </a:r>
            <a:r>
              <a:rPr lang="es-MX" sz="1400" dirty="0">
                <a:latin typeface="Tahoma" panose="020B0604030504040204" pitchFamily="34" charset="0"/>
                <a:ea typeface="Tahoma" panose="020B0604030504040204" pitchFamily="34" charset="0"/>
                <a:cs typeface="Tahoma" panose="020B0604030504040204" pitchFamily="34" charset="0"/>
              </a:rPr>
              <a:t> y de la </a:t>
            </a:r>
            <a:r>
              <a:rPr lang="es-MX" sz="1400" b="1" dirty="0">
                <a:latin typeface="Tahoma" panose="020B0604030504040204" pitchFamily="34" charset="0"/>
                <a:ea typeface="Tahoma" panose="020B0604030504040204" pitchFamily="34" charset="0"/>
                <a:cs typeface="Tahoma" panose="020B0604030504040204" pitchFamily="34" charset="0"/>
              </a:rPr>
              <a:t>sociedad</a:t>
            </a:r>
            <a:r>
              <a:rPr lang="es-MX" sz="1400" dirty="0">
                <a:latin typeface="Tahoma" panose="020B0604030504040204" pitchFamily="34" charset="0"/>
                <a:ea typeface="Tahoma" panose="020B0604030504040204" pitchFamily="34" charset="0"/>
                <a:cs typeface="Tahoma" panose="020B0604030504040204" pitchFamily="34" charset="0"/>
              </a:rPr>
              <a:t> en las </a:t>
            </a:r>
            <a:r>
              <a:rPr lang="es-MX" sz="1400" b="1" dirty="0">
                <a:latin typeface="Tahoma" panose="020B0604030504040204" pitchFamily="34" charset="0"/>
                <a:ea typeface="Tahoma" panose="020B0604030504040204" pitchFamily="34" charset="0"/>
                <a:cs typeface="Tahoma" panose="020B0604030504040204" pitchFamily="34" charset="0"/>
              </a:rPr>
              <a:t>decisiones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procesos</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acciones</a:t>
            </a:r>
            <a:r>
              <a:rPr lang="es-MX" sz="1400" dirty="0">
                <a:latin typeface="Tahoma" panose="020B0604030504040204" pitchFamily="34" charset="0"/>
                <a:ea typeface="Tahoma" panose="020B0604030504040204" pitchFamily="34" charset="0"/>
                <a:cs typeface="Tahoma" panose="020B0604030504040204" pitchFamily="34" charset="0"/>
              </a:rPr>
              <a:t> de </a:t>
            </a:r>
            <a:r>
              <a:rPr lang="es-MX" sz="1400" b="1" dirty="0">
                <a:latin typeface="Tahoma" panose="020B0604030504040204" pitchFamily="34" charset="0"/>
                <a:ea typeface="Tahoma" panose="020B0604030504040204" pitchFamily="34" charset="0"/>
                <a:cs typeface="Tahoma" panose="020B0604030504040204" pitchFamily="34" charset="0"/>
              </a:rPr>
              <a:t>gobierno</a:t>
            </a:r>
            <a:r>
              <a:rPr lang="es-MX" sz="1400" dirty="0">
                <a:latin typeface="Tahoma" panose="020B0604030504040204" pitchFamily="34" charset="0"/>
                <a:ea typeface="Tahoma" panose="020B0604030504040204" pitchFamily="34" charset="0"/>
                <a:cs typeface="Tahoma" panose="020B0604030504040204" pitchFamily="34" charset="0"/>
              </a:rPr>
              <a:t>, así como en el </a:t>
            </a:r>
            <a:r>
              <a:rPr lang="es-MX" sz="1400" b="1" dirty="0">
                <a:latin typeface="Tahoma" panose="020B0604030504040204" pitchFamily="34" charset="0"/>
                <a:ea typeface="Tahoma" panose="020B0604030504040204" pitchFamily="34" charset="0"/>
                <a:cs typeface="Tahoma" panose="020B0604030504040204" pitchFamily="34" charset="0"/>
              </a:rPr>
              <a:t>diseño</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formulación</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ejecución</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evaluación</a:t>
            </a:r>
            <a:r>
              <a:rPr lang="es-MX" sz="1400" dirty="0">
                <a:latin typeface="Tahoma" panose="020B0604030504040204" pitchFamily="34" charset="0"/>
                <a:ea typeface="Tahoma" panose="020B0604030504040204" pitchFamily="34" charset="0"/>
                <a:cs typeface="Tahoma" panose="020B0604030504040204" pitchFamily="34" charset="0"/>
              </a:rPr>
              <a:t> de </a:t>
            </a:r>
            <a:r>
              <a:rPr lang="es-MX" sz="1400" b="1" dirty="0">
                <a:latin typeface="Tahoma" panose="020B0604030504040204" pitchFamily="34" charset="0"/>
                <a:ea typeface="Tahoma" panose="020B0604030504040204" pitchFamily="34" charset="0"/>
                <a:cs typeface="Tahoma" panose="020B0604030504040204" pitchFamily="34" charset="0"/>
              </a:rPr>
              <a:t>políticas</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programas</a:t>
            </a:r>
            <a:r>
              <a:rPr lang="es-MX" sz="1400" dirty="0">
                <a:latin typeface="Tahoma" panose="020B0604030504040204" pitchFamily="34" charset="0"/>
                <a:ea typeface="Tahoma" panose="020B0604030504040204" pitchFamily="34" charset="0"/>
                <a:cs typeface="Tahoma" panose="020B0604030504040204" pitchFamily="34" charset="0"/>
              </a:rPr>
              <a:t> de </a:t>
            </a:r>
            <a:r>
              <a:rPr lang="es-MX" sz="1400" b="1" dirty="0">
                <a:latin typeface="Tahoma" panose="020B0604030504040204" pitchFamily="34" charset="0"/>
                <a:ea typeface="Tahoma" panose="020B0604030504040204" pitchFamily="34" charset="0"/>
                <a:cs typeface="Tahoma" panose="020B0604030504040204" pitchFamily="34" charset="0"/>
              </a:rPr>
              <a:t>gobierno</a:t>
            </a:r>
            <a:r>
              <a:rPr lang="es-MX" sz="1400" dirty="0">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876131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7 Grupo">
            <a:extLst>
              <a:ext uri="{FF2B5EF4-FFF2-40B4-BE49-F238E27FC236}">
                <a16:creationId xmlns:a16="http://schemas.microsoft.com/office/drawing/2014/main" id="{1C47B7F4-AED2-4F1F-A5EF-E1E6B48C0C99}"/>
              </a:ext>
            </a:extLst>
          </p:cNvPr>
          <p:cNvGrpSpPr>
            <a:grpSpLocks/>
          </p:cNvGrpSpPr>
          <p:nvPr/>
        </p:nvGrpSpPr>
        <p:grpSpPr bwMode="auto">
          <a:xfrm>
            <a:off x="1633538" y="141288"/>
            <a:ext cx="8929687" cy="1169987"/>
            <a:chOff x="107503" y="97721"/>
            <a:chExt cx="8928993" cy="1171039"/>
          </a:xfrm>
        </p:grpSpPr>
        <p:pic>
          <p:nvPicPr>
            <p:cNvPr id="32" name="6 Imagen">
              <a:extLst>
                <a:ext uri="{FF2B5EF4-FFF2-40B4-BE49-F238E27FC236}">
                  <a16:creationId xmlns:a16="http://schemas.microsoft.com/office/drawing/2014/main" id="{834DB59D-07DE-4BDB-9B36-BCF0934494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12 Grupo">
              <a:extLst>
                <a:ext uri="{FF2B5EF4-FFF2-40B4-BE49-F238E27FC236}">
                  <a16:creationId xmlns:a16="http://schemas.microsoft.com/office/drawing/2014/main" id="{9DB7D1A1-F5C9-4CA0-A8B5-F36794A4469F}"/>
                </a:ext>
              </a:extLst>
            </p:cNvPr>
            <p:cNvGrpSpPr>
              <a:grpSpLocks/>
            </p:cNvGrpSpPr>
            <p:nvPr/>
          </p:nvGrpSpPr>
          <p:grpSpPr bwMode="auto">
            <a:xfrm>
              <a:off x="107503" y="97721"/>
              <a:ext cx="8928993" cy="1171039"/>
              <a:chOff x="107503" y="44624"/>
              <a:chExt cx="8972347" cy="1045270"/>
            </a:xfrm>
          </p:grpSpPr>
          <p:pic>
            <p:nvPicPr>
              <p:cNvPr id="34" name="10 Imagen">
                <a:extLst>
                  <a:ext uri="{FF2B5EF4-FFF2-40B4-BE49-F238E27FC236}">
                    <a16:creationId xmlns:a16="http://schemas.microsoft.com/office/drawing/2014/main" id="{99EC9ABB-B52D-442E-94D9-801310C131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10 Rectángulo">
                <a:extLst>
                  <a:ext uri="{FF2B5EF4-FFF2-40B4-BE49-F238E27FC236}">
                    <a16:creationId xmlns:a16="http://schemas.microsoft.com/office/drawing/2014/main" id="{5C133D2E-B118-4CCA-97E5-108C7FA9D4BE}"/>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37" name="11 Imagen">
                <a:extLst>
                  <a:ext uri="{FF2B5EF4-FFF2-40B4-BE49-F238E27FC236}">
                    <a16:creationId xmlns:a16="http://schemas.microsoft.com/office/drawing/2014/main" id="{E2E7D86A-54B3-4FBC-B2EE-DC64E95366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8" name="Imagen 6">
            <a:extLst>
              <a:ext uri="{FF2B5EF4-FFF2-40B4-BE49-F238E27FC236}">
                <a16:creationId xmlns:a16="http://schemas.microsoft.com/office/drawing/2014/main" id="{C67D74BC-AADD-4193-8989-6EADEF2FBA0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A3C56689-EBBC-4095-8CAB-35D58ABFCBD3}"/>
              </a:ext>
            </a:extLst>
          </p:cNvPr>
          <p:cNvSpPr txBox="1"/>
          <p:nvPr/>
        </p:nvSpPr>
        <p:spPr>
          <a:xfrm>
            <a:off x="581025" y="3531426"/>
            <a:ext cx="2160588" cy="647700"/>
          </a:xfrm>
          <a:prstGeom prst="rect">
            <a:avLst/>
          </a:prstGeom>
          <a:noFill/>
        </p:spPr>
        <p:txBody>
          <a:bodyPr anchor="ctr"/>
          <a:lstStyle/>
          <a:p>
            <a:pPr algn="ctr">
              <a:defRPr/>
            </a:pP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Usabilidad</a:t>
            </a:r>
          </a:p>
        </p:txBody>
      </p:sp>
      <p:sp>
        <p:nvSpPr>
          <p:cNvPr id="18" name="CuadroTexto 17">
            <a:extLst>
              <a:ext uri="{FF2B5EF4-FFF2-40B4-BE49-F238E27FC236}">
                <a16:creationId xmlns:a16="http://schemas.microsoft.com/office/drawing/2014/main" id="{58198030-A55F-4016-8090-6B52BAA01D26}"/>
              </a:ext>
            </a:extLst>
          </p:cNvPr>
          <p:cNvSpPr txBox="1"/>
          <p:nvPr/>
        </p:nvSpPr>
        <p:spPr>
          <a:xfrm>
            <a:off x="225425" y="3857625"/>
            <a:ext cx="2871788" cy="3000375"/>
          </a:xfrm>
          <a:prstGeom prst="rect">
            <a:avLst/>
          </a:prstGeom>
          <a:noFill/>
        </p:spPr>
        <p:txBody>
          <a:bodyPr anchor="ctr"/>
          <a:lstStyle/>
          <a:p>
            <a:pPr algn="ctr">
              <a:defRPr/>
            </a:pPr>
            <a:r>
              <a:rPr lang="es-MX" sz="1400" dirty="0">
                <a:latin typeface="Tahoma" panose="020B0604030504040204" pitchFamily="34" charset="0"/>
                <a:ea typeface="Tahoma" panose="020B0604030504040204" pitchFamily="34" charset="0"/>
                <a:cs typeface="Tahoma" panose="020B0604030504040204" pitchFamily="34" charset="0"/>
              </a:rPr>
              <a:t>Se </a:t>
            </a:r>
            <a:r>
              <a:rPr lang="es-MX" sz="1400" b="1" dirty="0">
                <a:latin typeface="Tahoma" panose="020B0604030504040204" pitchFamily="34" charset="0"/>
                <a:ea typeface="Tahoma" panose="020B0604030504040204" pitchFamily="34" charset="0"/>
                <a:cs typeface="Tahoma" panose="020B0604030504040204" pitchFamily="34" charset="0"/>
              </a:rPr>
              <a:t>buscará</a:t>
            </a:r>
            <a:r>
              <a:rPr lang="es-MX" sz="1400" dirty="0">
                <a:latin typeface="Tahoma" panose="020B0604030504040204" pitchFamily="34" charset="0"/>
                <a:ea typeface="Tahoma" panose="020B0604030504040204" pitchFamily="34" charset="0"/>
                <a:cs typeface="Tahoma" panose="020B0604030504040204" pitchFamily="34" charset="0"/>
              </a:rPr>
              <a:t> que las </a:t>
            </a:r>
            <a:r>
              <a:rPr lang="es-MX" sz="1400" b="1" dirty="0">
                <a:latin typeface="Tahoma" panose="020B0604030504040204" pitchFamily="34" charset="0"/>
                <a:ea typeface="Tahoma" panose="020B0604030504040204" pitchFamily="34" charset="0"/>
                <a:cs typeface="Tahoma" panose="020B0604030504040204" pitchFamily="34" charset="0"/>
              </a:rPr>
              <a:t>herramientas</a:t>
            </a:r>
            <a:r>
              <a:rPr lang="es-MX" sz="1400" dirty="0">
                <a:latin typeface="Tahoma" panose="020B0604030504040204" pitchFamily="34" charset="0"/>
                <a:ea typeface="Tahoma" panose="020B0604030504040204" pitchFamily="34" charset="0"/>
                <a:cs typeface="Tahoma" panose="020B0604030504040204" pitchFamily="34" charset="0"/>
              </a:rPr>
              <a:t> o </a:t>
            </a:r>
            <a:r>
              <a:rPr lang="es-MX" sz="1400" b="1" dirty="0">
                <a:latin typeface="Tahoma" panose="020B0604030504040204" pitchFamily="34" charset="0"/>
                <a:ea typeface="Tahoma" panose="020B0604030504040204" pitchFamily="34" charset="0"/>
                <a:cs typeface="Tahoma" panose="020B0604030504040204" pitchFamily="34" charset="0"/>
              </a:rPr>
              <a:t>interfaces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de</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contacto</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ciudadano</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generado</a:t>
            </a:r>
            <a:r>
              <a:rPr lang="es-MX" sz="1400" dirty="0">
                <a:latin typeface="Tahoma" panose="020B0604030504040204" pitchFamily="34" charset="0"/>
                <a:ea typeface="Tahoma" panose="020B0604030504040204" pitchFamily="34" charset="0"/>
                <a:cs typeface="Tahoma" panose="020B0604030504040204" pitchFamily="34" charset="0"/>
              </a:rPr>
              <a:t> por el </a:t>
            </a:r>
            <a:r>
              <a:rPr lang="es-MX" sz="1400" b="1" dirty="0">
                <a:latin typeface="Tahoma" panose="020B0604030504040204" pitchFamily="34" charset="0"/>
                <a:ea typeface="Tahoma" panose="020B0604030504040204" pitchFamily="34" charset="0"/>
                <a:cs typeface="Tahoma" panose="020B0604030504040204" pitchFamily="34" charset="0"/>
              </a:rPr>
              <a:t>gobierno</a:t>
            </a:r>
            <a:r>
              <a:rPr lang="es-MX" sz="1400" dirty="0">
                <a:latin typeface="Tahoma" panose="020B0604030504040204" pitchFamily="34" charset="0"/>
                <a:ea typeface="Tahoma" panose="020B0604030504040204" pitchFamily="34" charset="0"/>
                <a:cs typeface="Tahoma" panose="020B0604030504040204" pitchFamily="34" charset="0"/>
              </a:rPr>
              <a:t>, sean </a:t>
            </a:r>
            <a:r>
              <a:rPr lang="es-MX" sz="1400" b="1" dirty="0">
                <a:latin typeface="Tahoma" panose="020B0604030504040204" pitchFamily="34" charset="0"/>
                <a:ea typeface="Tahoma" panose="020B0604030504040204" pitchFamily="34" charset="0"/>
                <a:cs typeface="Tahoma" panose="020B0604030504040204" pitchFamily="34" charset="0"/>
              </a:rPr>
              <a:t>digitales</a:t>
            </a:r>
            <a:r>
              <a:rPr lang="es-MX" sz="1400" dirty="0">
                <a:latin typeface="Tahoma" panose="020B0604030504040204" pitchFamily="34" charset="0"/>
                <a:ea typeface="Tahoma" panose="020B0604030504040204" pitchFamily="34" charset="0"/>
                <a:cs typeface="Tahoma" panose="020B0604030504040204" pitchFamily="34" charset="0"/>
              </a:rPr>
              <a:t> o </a:t>
            </a:r>
            <a:r>
              <a:rPr lang="es-MX" sz="1400" b="1" dirty="0">
                <a:latin typeface="Tahoma" panose="020B0604030504040204" pitchFamily="34" charset="0"/>
                <a:ea typeface="Tahoma" panose="020B0604030504040204" pitchFamily="34" charset="0"/>
                <a:cs typeface="Tahoma" panose="020B0604030504040204" pitchFamily="34" charset="0"/>
              </a:rPr>
              <a:t>presenciales</a:t>
            </a:r>
            <a:r>
              <a:rPr lang="es-MX" sz="1400" dirty="0">
                <a:latin typeface="Tahoma" panose="020B0604030504040204" pitchFamily="34" charset="0"/>
                <a:ea typeface="Tahoma" panose="020B0604030504040204" pitchFamily="34" charset="0"/>
                <a:cs typeface="Tahoma" panose="020B0604030504040204" pitchFamily="34" charset="0"/>
              </a:rPr>
              <a:t>, tengan un </a:t>
            </a:r>
            <a:r>
              <a:rPr lang="es-MX" sz="1400" b="1" dirty="0">
                <a:latin typeface="Tahoma" panose="020B0604030504040204" pitchFamily="34" charset="0"/>
                <a:ea typeface="Tahoma" panose="020B0604030504040204" pitchFamily="34" charset="0"/>
                <a:cs typeface="Tahoma" panose="020B0604030504040204" pitchFamily="34" charset="0"/>
              </a:rPr>
              <a:t>uso</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fácil</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sencillo</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claro</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adaptable</a:t>
            </a:r>
            <a:r>
              <a:rPr lang="es-MX" sz="1400" dirty="0">
                <a:latin typeface="Tahoma" panose="020B0604030504040204" pitchFamily="34" charset="0"/>
                <a:ea typeface="Tahoma" panose="020B0604030504040204" pitchFamily="34" charset="0"/>
                <a:cs typeface="Tahoma" panose="020B0604030504040204" pitchFamily="34" charset="0"/>
              </a:rPr>
              <a:t>.</a:t>
            </a:r>
          </a:p>
        </p:txBody>
      </p:sp>
      <p:grpSp>
        <p:nvGrpSpPr>
          <p:cNvPr id="27653" name="Grupo 2">
            <a:extLst>
              <a:ext uri="{FF2B5EF4-FFF2-40B4-BE49-F238E27FC236}">
                <a16:creationId xmlns:a16="http://schemas.microsoft.com/office/drawing/2014/main" id="{02894D5B-5278-43A9-A38C-CEA4C325710E}"/>
              </a:ext>
            </a:extLst>
          </p:cNvPr>
          <p:cNvGrpSpPr>
            <a:grpSpLocks/>
          </p:cNvGrpSpPr>
          <p:nvPr/>
        </p:nvGrpSpPr>
        <p:grpSpPr bwMode="auto">
          <a:xfrm>
            <a:off x="765175" y="1604709"/>
            <a:ext cx="2066925" cy="1739900"/>
            <a:chOff x="523330" y="1538079"/>
            <a:chExt cx="2068184" cy="1739900"/>
          </a:xfrm>
        </p:grpSpPr>
        <p:pic>
          <p:nvPicPr>
            <p:cNvPr id="12" name="Picture 2" descr="Collection of colorful speech bubbles in flat design Free Vector">
              <a:extLst>
                <a:ext uri="{FF2B5EF4-FFF2-40B4-BE49-F238E27FC236}">
                  <a16:creationId xmlns:a16="http://schemas.microsoft.com/office/drawing/2014/main" id="{2728938A-5DA9-4E4F-8EB1-2F341B1AE37A}"/>
                </a:ext>
              </a:extLst>
            </p:cNvPr>
            <p:cNvPicPr>
              <a:picLocks noChangeAspect="1" noChangeArrowheads="1"/>
            </p:cNvPicPr>
            <p:nvPr/>
          </p:nvPicPr>
          <p:blipFill rotWithShape="1">
            <a:blip r:embed="rId5">
              <a:clrChange>
                <a:clrFrom>
                  <a:srgbClr val="FEFEFE"/>
                </a:clrFrom>
                <a:clrTo>
                  <a:srgbClr val="FEFEFE">
                    <a:alpha val="0"/>
                  </a:srgbClr>
                </a:clrTo>
              </a:clrChange>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36794" t="3780" r="36369" b="73643"/>
            <a:stretch/>
          </p:blipFill>
          <p:spPr bwMode="auto">
            <a:xfrm>
              <a:off x="523330" y="1538079"/>
              <a:ext cx="206818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2" descr="Resultado de imagen para persona trabajando en computadora dibujo">
              <a:extLst>
                <a:ext uri="{FF2B5EF4-FFF2-40B4-BE49-F238E27FC236}">
                  <a16:creationId xmlns:a16="http://schemas.microsoft.com/office/drawing/2014/main" id="{D4075C50-9092-4912-ADFA-E5F62038EEA0}"/>
                </a:ext>
              </a:extLst>
            </p:cNvPr>
            <p:cNvPicPr>
              <a:picLocks noChangeAspect="1" noChangeArrowheads="1"/>
            </p:cNvPicPr>
            <p:nvPr/>
          </p:nvPicPr>
          <p:blipFill>
            <a:blip r:embed="rId7">
              <a:clrChange>
                <a:clrFrom>
                  <a:srgbClr val="FFFFFF"/>
                </a:clrFrom>
                <a:clrTo>
                  <a:srgbClr val="FFFFFF">
                    <a:alpha val="0"/>
                  </a:srgbClr>
                </a:clrTo>
              </a:clrChange>
              <a:duotone>
                <a:prstClr val="black"/>
                <a:schemeClr val="bg1">
                  <a:tint val="45000"/>
                  <a:satMod val="400000"/>
                </a:schemeClr>
              </a:duotone>
              <a:extLst>
                <a:ext uri="{28A0092B-C50C-407E-A947-70E740481C1C}">
                  <a14:useLocalDpi xmlns:a14="http://schemas.microsoft.com/office/drawing/2010/main" val="0"/>
                </a:ext>
              </a:extLst>
            </a:blip>
            <a:srcRect/>
            <a:stretch>
              <a:fillRect/>
            </a:stretch>
          </p:blipFill>
          <p:spPr bwMode="auto">
            <a:xfrm>
              <a:off x="985189" y="1911257"/>
              <a:ext cx="957912" cy="957912"/>
            </a:xfrm>
            <a:prstGeom prst="rect">
              <a:avLst/>
            </a:prstGeom>
            <a:noFill/>
            <a:extLst>
              <a:ext uri="{909E8E84-426E-40DD-AFC4-6F175D3DCCD1}">
                <a14:hiddenFill xmlns:a14="http://schemas.microsoft.com/office/drawing/2010/main">
                  <a:solidFill>
                    <a:srgbClr val="FFFFFF"/>
                  </a:solidFill>
                </a14:hiddenFill>
              </a:ext>
            </a:extLst>
          </p:spPr>
        </p:pic>
      </p:grpSp>
      <p:sp>
        <p:nvSpPr>
          <p:cNvPr id="23" name="CuadroTexto 22">
            <a:extLst>
              <a:ext uri="{FF2B5EF4-FFF2-40B4-BE49-F238E27FC236}">
                <a16:creationId xmlns:a16="http://schemas.microsoft.com/office/drawing/2014/main" id="{A4A71FFF-E3C0-4DB8-AC98-56F2C92CD835}"/>
              </a:ext>
            </a:extLst>
          </p:cNvPr>
          <p:cNvSpPr txBox="1"/>
          <p:nvPr/>
        </p:nvSpPr>
        <p:spPr>
          <a:xfrm>
            <a:off x="3344863" y="3590163"/>
            <a:ext cx="2557462" cy="528638"/>
          </a:xfrm>
          <a:prstGeom prst="rect">
            <a:avLst/>
          </a:prstGeom>
          <a:noFill/>
        </p:spPr>
        <p:txBody>
          <a:bodyPr anchor="ctr"/>
          <a:lstStyle/>
          <a:p>
            <a:pPr algn="ctr">
              <a:defRPr/>
            </a:pP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Innovación Cívica y Aprovechamiento de la Tecnología</a:t>
            </a:r>
          </a:p>
        </p:txBody>
      </p:sp>
      <p:sp>
        <p:nvSpPr>
          <p:cNvPr id="24" name="CuadroTexto 23">
            <a:extLst>
              <a:ext uri="{FF2B5EF4-FFF2-40B4-BE49-F238E27FC236}">
                <a16:creationId xmlns:a16="http://schemas.microsoft.com/office/drawing/2014/main" id="{DC7CDA07-BF56-444B-A423-149FC0BA79AA}"/>
              </a:ext>
            </a:extLst>
          </p:cNvPr>
          <p:cNvSpPr txBox="1"/>
          <p:nvPr/>
        </p:nvSpPr>
        <p:spPr>
          <a:xfrm>
            <a:off x="3187700" y="3857625"/>
            <a:ext cx="2879725" cy="3000375"/>
          </a:xfrm>
          <a:prstGeom prst="rect">
            <a:avLst/>
          </a:prstGeom>
          <a:noFill/>
        </p:spPr>
        <p:txBody>
          <a:bodyPr anchor="ctr"/>
          <a:lstStyle/>
          <a:p>
            <a:pPr algn="ctr">
              <a:defRPr/>
            </a:pPr>
            <a:r>
              <a:rPr lang="es-MX" sz="1400" dirty="0">
                <a:latin typeface="Tahoma" panose="020B0604030504040204" pitchFamily="34" charset="0"/>
                <a:ea typeface="Tahoma" panose="020B0604030504040204" pitchFamily="34" charset="0"/>
                <a:cs typeface="Tahoma" panose="020B0604030504040204" pitchFamily="34" charset="0"/>
              </a:rPr>
              <a:t>Se </a:t>
            </a:r>
            <a:r>
              <a:rPr lang="es-MX" sz="1400" b="1" dirty="0">
                <a:latin typeface="Tahoma" panose="020B0604030504040204" pitchFamily="34" charset="0"/>
                <a:ea typeface="Tahoma" panose="020B0604030504040204" pitchFamily="34" charset="0"/>
                <a:cs typeface="Tahoma" panose="020B0604030504040204" pitchFamily="34" charset="0"/>
              </a:rPr>
              <a:t>procurará</a:t>
            </a:r>
            <a:r>
              <a:rPr lang="es-MX" sz="1400" dirty="0">
                <a:latin typeface="Tahoma" panose="020B0604030504040204" pitchFamily="34" charset="0"/>
                <a:ea typeface="Tahoma" panose="020B0604030504040204" pitchFamily="34" charset="0"/>
                <a:cs typeface="Tahoma" panose="020B0604030504040204" pitchFamily="34" charset="0"/>
              </a:rPr>
              <a:t> la </a:t>
            </a:r>
            <a:r>
              <a:rPr lang="es-MX" sz="1400" b="1" dirty="0">
                <a:latin typeface="Tahoma" panose="020B0604030504040204" pitchFamily="34" charset="0"/>
                <a:ea typeface="Tahoma" panose="020B0604030504040204" pitchFamily="34" charset="0"/>
                <a:cs typeface="Tahoma" panose="020B0604030504040204" pitchFamily="34" charset="0"/>
              </a:rPr>
              <a:t>modernización</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eficiencia</a:t>
            </a:r>
            <a:r>
              <a:rPr lang="es-MX" sz="1400" dirty="0">
                <a:latin typeface="Tahoma" panose="020B0604030504040204" pitchFamily="34" charset="0"/>
                <a:ea typeface="Tahoma" panose="020B0604030504040204" pitchFamily="34" charset="0"/>
                <a:cs typeface="Tahoma" panose="020B0604030504040204" pitchFamily="34" charset="0"/>
              </a:rPr>
              <a:t> de los </a:t>
            </a:r>
            <a:r>
              <a:rPr lang="es-MX" sz="1400" b="1" dirty="0">
                <a:latin typeface="Tahoma" panose="020B0604030504040204" pitchFamily="34" charset="0"/>
                <a:ea typeface="Tahoma" panose="020B0604030504040204" pitchFamily="34" charset="0"/>
                <a:cs typeface="Tahoma" panose="020B0604030504040204" pitchFamily="34" charset="0"/>
              </a:rPr>
              <a:t>mecanismos</a:t>
            </a:r>
            <a:r>
              <a:rPr lang="es-MX" sz="1400" dirty="0">
                <a:latin typeface="Tahoma" panose="020B0604030504040204" pitchFamily="34" charset="0"/>
                <a:ea typeface="Tahoma" panose="020B0604030504040204" pitchFamily="34" charset="0"/>
                <a:cs typeface="Tahoma" panose="020B0604030504040204" pitchFamily="34" charset="0"/>
              </a:rPr>
              <a:t> de </a:t>
            </a:r>
            <a:r>
              <a:rPr lang="es-MX" sz="1400" b="1" dirty="0">
                <a:latin typeface="Tahoma" panose="020B0604030504040204" pitchFamily="34" charset="0"/>
                <a:ea typeface="Tahoma" panose="020B0604030504040204" pitchFamily="34" charset="0"/>
                <a:cs typeface="Tahoma" panose="020B0604030504040204" pitchFamily="34" charset="0"/>
              </a:rPr>
              <a:t>interacción</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participación</a:t>
            </a:r>
            <a:r>
              <a:rPr lang="es-MX" sz="1400" dirty="0">
                <a:latin typeface="Tahoma" panose="020B0604030504040204" pitchFamily="34" charset="0"/>
                <a:ea typeface="Tahoma" panose="020B0604030504040204" pitchFamily="34" charset="0"/>
                <a:cs typeface="Tahoma" panose="020B0604030504040204" pitchFamily="34" charset="0"/>
              </a:rPr>
              <a:t> entre </a:t>
            </a:r>
            <a:r>
              <a:rPr lang="es-MX" sz="1400" b="1" dirty="0">
                <a:latin typeface="Tahoma" panose="020B0604030504040204" pitchFamily="34" charset="0"/>
                <a:ea typeface="Tahoma" panose="020B0604030504040204" pitchFamily="34" charset="0"/>
                <a:cs typeface="Tahoma" panose="020B0604030504040204" pitchFamily="34" charset="0"/>
              </a:rPr>
              <a:t>gobierno</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población</a:t>
            </a:r>
            <a:r>
              <a:rPr lang="es-MX" sz="1400" dirty="0">
                <a:latin typeface="Tahoma" panose="020B0604030504040204" pitchFamily="34" charset="0"/>
                <a:ea typeface="Tahoma" panose="020B0604030504040204" pitchFamily="34" charset="0"/>
                <a:cs typeface="Tahoma" panose="020B0604030504040204" pitchFamily="34" charset="0"/>
              </a:rPr>
              <a:t> . </a:t>
            </a:r>
          </a:p>
        </p:txBody>
      </p:sp>
      <p:grpSp>
        <p:nvGrpSpPr>
          <p:cNvPr id="27656" name="Grupo 6">
            <a:extLst>
              <a:ext uri="{FF2B5EF4-FFF2-40B4-BE49-F238E27FC236}">
                <a16:creationId xmlns:a16="http://schemas.microsoft.com/office/drawing/2014/main" id="{0902EBA6-123A-494C-9B3F-75F46E52CC0C}"/>
              </a:ext>
            </a:extLst>
          </p:cNvPr>
          <p:cNvGrpSpPr>
            <a:grpSpLocks/>
          </p:cNvGrpSpPr>
          <p:nvPr/>
        </p:nvGrpSpPr>
        <p:grpSpPr bwMode="auto">
          <a:xfrm>
            <a:off x="3711575" y="1604709"/>
            <a:ext cx="2066925" cy="1739900"/>
            <a:chOff x="3202992" y="1457060"/>
            <a:chExt cx="2068184" cy="1739900"/>
          </a:xfrm>
        </p:grpSpPr>
        <p:pic>
          <p:nvPicPr>
            <p:cNvPr id="19" name="Picture 2" descr="Collection of colorful speech bubbles in flat design Free Vector">
              <a:extLst>
                <a:ext uri="{FF2B5EF4-FFF2-40B4-BE49-F238E27FC236}">
                  <a16:creationId xmlns:a16="http://schemas.microsoft.com/office/drawing/2014/main" id="{975591E7-78E2-49C0-8640-E2DC8638063B}"/>
                </a:ext>
              </a:extLst>
            </p:cNvPr>
            <p:cNvPicPr>
              <a:picLocks noChangeAspect="1" noChangeArrowheads="1"/>
            </p:cNvPicPr>
            <p:nvPr/>
          </p:nvPicPr>
          <p:blipFill rotWithShape="1">
            <a:blip r:embed="rId5">
              <a:clrChange>
                <a:clrFrom>
                  <a:srgbClr val="FEFEFE"/>
                </a:clrFrom>
                <a:clrTo>
                  <a:srgbClr val="FEFEFE">
                    <a:alpha val="0"/>
                  </a:srgbClr>
                </a:clrTo>
              </a:clrChange>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36794" t="3780" r="36369" b="73643"/>
            <a:stretch/>
          </p:blipFill>
          <p:spPr bwMode="auto">
            <a:xfrm>
              <a:off x="3202992" y="1457060"/>
              <a:ext cx="206818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27672" name="Gráfico 5" descr="Portátil">
              <a:extLst>
                <a:ext uri="{FF2B5EF4-FFF2-40B4-BE49-F238E27FC236}">
                  <a16:creationId xmlns:a16="http://schemas.microsoft.com/office/drawing/2014/main" id="{AC555FAE-9389-4DB1-ACEE-8D8DA53DF5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8660" y="184270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7657" name="Grupo 9">
            <a:extLst>
              <a:ext uri="{FF2B5EF4-FFF2-40B4-BE49-F238E27FC236}">
                <a16:creationId xmlns:a16="http://schemas.microsoft.com/office/drawing/2014/main" id="{AF580027-3897-4EE5-9AB5-7A4DD538C37C}"/>
              </a:ext>
            </a:extLst>
          </p:cNvPr>
          <p:cNvGrpSpPr>
            <a:grpSpLocks/>
          </p:cNvGrpSpPr>
          <p:nvPr/>
        </p:nvGrpSpPr>
        <p:grpSpPr bwMode="auto">
          <a:xfrm>
            <a:off x="6594475" y="1604709"/>
            <a:ext cx="2068513" cy="1739900"/>
            <a:chOff x="5654806" y="1689100"/>
            <a:chExt cx="2068184" cy="1739900"/>
          </a:xfrm>
        </p:grpSpPr>
        <p:pic>
          <p:nvPicPr>
            <p:cNvPr id="20" name="Picture 2" descr="Collection of colorful speech bubbles in flat design Free Vector">
              <a:extLst>
                <a:ext uri="{FF2B5EF4-FFF2-40B4-BE49-F238E27FC236}">
                  <a16:creationId xmlns:a16="http://schemas.microsoft.com/office/drawing/2014/main" id="{4CE52E3C-2B7D-4383-811B-5FFF852225C0}"/>
                </a:ext>
              </a:extLst>
            </p:cNvPr>
            <p:cNvPicPr>
              <a:picLocks noChangeAspect="1" noChangeArrowheads="1"/>
            </p:cNvPicPr>
            <p:nvPr/>
          </p:nvPicPr>
          <p:blipFill rotWithShape="1">
            <a:blip r:embed="rId5">
              <a:clrChange>
                <a:clrFrom>
                  <a:srgbClr val="FEFEFE"/>
                </a:clrFrom>
                <a:clrTo>
                  <a:srgbClr val="FEFEFE">
                    <a:alpha val="0"/>
                  </a:srgbClr>
                </a:clrTo>
              </a:clrChange>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36794" t="3780" r="36369" b="73643"/>
            <a:stretch/>
          </p:blipFill>
          <p:spPr bwMode="auto">
            <a:xfrm>
              <a:off x="5654806" y="1689100"/>
              <a:ext cx="2068184" cy="1739900"/>
            </a:xfrm>
            <a:prstGeom prst="rect">
              <a:avLst/>
            </a:prstGeom>
            <a:noFill/>
            <a:extLst>
              <a:ext uri="{909E8E84-426E-40DD-AFC4-6F175D3DCCD1}">
                <a14:hiddenFill xmlns:a14="http://schemas.microsoft.com/office/drawing/2010/main">
                  <a:solidFill>
                    <a:srgbClr val="FFFFFF"/>
                  </a:solidFill>
                </a14:hiddenFill>
              </a:ext>
            </a:extLst>
          </p:spPr>
        </p:pic>
        <p:pic>
          <p:nvPicPr>
            <p:cNvPr id="27670" name="Gráfico 8" descr="Grupo">
              <a:extLst>
                <a:ext uri="{FF2B5EF4-FFF2-40B4-BE49-F238E27FC236}">
                  <a16:creationId xmlns:a16="http://schemas.microsoft.com/office/drawing/2014/main" id="{B904CF68-73FE-438E-A834-1F45E1EC533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77396" y="2120900"/>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CuadroTexto 24">
            <a:extLst>
              <a:ext uri="{FF2B5EF4-FFF2-40B4-BE49-F238E27FC236}">
                <a16:creationId xmlns:a16="http://schemas.microsoft.com/office/drawing/2014/main" id="{AB4A3430-BA81-4E3B-A1E5-2E42DE522BB3}"/>
              </a:ext>
            </a:extLst>
          </p:cNvPr>
          <p:cNvSpPr txBox="1"/>
          <p:nvPr/>
        </p:nvSpPr>
        <p:spPr>
          <a:xfrm>
            <a:off x="6499225" y="3499676"/>
            <a:ext cx="2160588" cy="711200"/>
          </a:xfrm>
          <a:prstGeom prst="rect">
            <a:avLst/>
          </a:prstGeom>
          <a:noFill/>
        </p:spPr>
        <p:txBody>
          <a:bodyPr anchor="ctr"/>
          <a:lstStyle/>
          <a:p>
            <a:pPr algn="ctr">
              <a:defRPr/>
            </a:pP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Diseño centrado en el usuario</a:t>
            </a:r>
          </a:p>
        </p:txBody>
      </p:sp>
      <p:sp>
        <p:nvSpPr>
          <p:cNvPr id="26" name="CuadroTexto 25">
            <a:extLst>
              <a:ext uri="{FF2B5EF4-FFF2-40B4-BE49-F238E27FC236}">
                <a16:creationId xmlns:a16="http://schemas.microsoft.com/office/drawing/2014/main" id="{B1A65508-46B4-4A7D-BE31-D6514B06C0E1}"/>
              </a:ext>
            </a:extLst>
          </p:cNvPr>
          <p:cNvSpPr txBox="1"/>
          <p:nvPr/>
        </p:nvSpPr>
        <p:spPr>
          <a:xfrm>
            <a:off x="6143625" y="3857625"/>
            <a:ext cx="2871788" cy="3000375"/>
          </a:xfrm>
          <a:prstGeom prst="rect">
            <a:avLst/>
          </a:prstGeom>
          <a:noFill/>
        </p:spPr>
        <p:txBody>
          <a:bodyPr anchor="ctr"/>
          <a:lstStyle/>
          <a:p>
            <a:pPr algn="ctr">
              <a:defRPr/>
            </a:pPr>
            <a:r>
              <a:rPr lang="es-MX" sz="1400" dirty="0">
                <a:latin typeface="Tahoma" panose="020B0604030504040204" pitchFamily="34" charset="0"/>
                <a:ea typeface="Tahoma" panose="020B0604030504040204" pitchFamily="34" charset="0"/>
                <a:cs typeface="Tahoma" panose="020B0604030504040204" pitchFamily="34" charset="0"/>
              </a:rPr>
              <a:t>Las </a:t>
            </a:r>
            <a:r>
              <a:rPr lang="es-MX" sz="1400" b="1" dirty="0">
                <a:latin typeface="Tahoma" panose="020B0604030504040204" pitchFamily="34" charset="0"/>
                <a:ea typeface="Tahoma" panose="020B0604030504040204" pitchFamily="34" charset="0"/>
                <a:cs typeface="Tahoma" panose="020B0604030504040204" pitchFamily="34" charset="0"/>
              </a:rPr>
              <a:t>políticas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públicas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servicios</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programas</a:t>
            </a:r>
            <a:r>
              <a:rPr lang="es-MX" sz="1400" dirty="0">
                <a:latin typeface="Tahoma" panose="020B0604030504040204" pitchFamily="34" charset="0"/>
                <a:ea typeface="Tahoma" panose="020B0604030504040204" pitchFamily="34" charset="0"/>
                <a:cs typeface="Tahoma" panose="020B0604030504040204" pitchFamily="34" charset="0"/>
              </a:rPr>
              <a:t> de </a:t>
            </a:r>
            <a:r>
              <a:rPr lang="es-MX" sz="1400" b="1" dirty="0">
                <a:latin typeface="Tahoma" panose="020B0604030504040204" pitchFamily="34" charset="0"/>
                <a:ea typeface="Tahoma" panose="020B0604030504040204" pitchFamily="34" charset="0"/>
                <a:cs typeface="Tahoma" panose="020B0604030504040204" pitchFamily="34" charset="0"/>
              </a:rPr>
              <a:t>gobierno</a:t>
            </a:r>
            <a:r>
              <a:rPr lang="es-MX" sz="1400" dirty="0">
                <a:latin typeface="Tahoma" panose="020B0604030504040204" pitchFamily="34" charset="0"/>
                <a:ea typeface="Tahoma" panose="020B0604030504040204" pitchFamily="34" charset="0"/>
                <a:cs typeface="Tahoma" panose="020B0604030504040204" pitchFamily="34" charset="0"/>
              </a:rPr>
              <a:t> deben </a:t>
            </a:r>
            <a:r>
              <a:rPr lang="es-MX" sz="1400" b="1" dirty="0">
                <a:latin typeface="Tahoma" panose="020B0604030504040204" pitchFamily="34" charset="0"/>
                <a:ea typeface="Tahoma" panose="020B0604030504040204" pitchFamily="34" charset="0"/>
                <a:cs typeface="Tahoma" panose="020B0604030504040204" pitchFamily="34" charset="0"/>
              </a:rPr>
              <a:t>contemplar</a:t>
            </a:r>
            <a:r>
              <a:rPr lang="es-MX" sz="1400" dirty="0">
                <a:latin typeface="Tahoma" panose="020B0604030504040204" pitchFamily="34" charset="0"/>
                <a:ea typeface="Tahoma" panose="020B0604030504040204" pitchFamily="34" charset="0"/>
                <a:cs typeface="Tahoma" panose="020B0604030504040204" pitchFamily="34" charset="0"/>
              </a:rPr>
              <a:t> las </a:t>
            </a:r>
            <a:r>
              <a:rPr lang="es-MX" sz="1400" b="1" dirty="0">
                <a:latin typeface="Tahoma" panose="020B0604030504040204" pitchFamily="34" charset="0"/>
                <a:ea typeface="Tahoma" panose="020B0604030504040204" pitchFamily="34" charset="0"/>
                <a:cs typeface="Tahoma" panose="020B0604030504040204" pitchFamily="34" charset="0"/>
              </a:rPr>
              <a:t>necesidades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objetivos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comportamiento</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capacidades</a:t>
            </a:r>
            <a:r>
              <a:rPr lang="es-MX" sz="1400" dirty="0">
                <a:latin typeface="Tahoma" panose="020B0604030504040204" pitchFamily="34" charset="0"/>
                <a:ea typeface="Tahoma" panose="020B0604030504040204" pitchFamily="34" charset="0"/>
                <a:cs typeface="Tahoma" panose="020B0604030504040204" pitchFamily="34" charset="0"/>
              </a:rPr>
              <a:t> de la </a:t>
            </a:r>
            <a:r>
              <a:rPr lang="es-MX" sz="1400" b="1" dirty="0">
                <a:latin typeface="Tahoma" panose="020B0604030504040204" pitchFamily="34" charset="0"/>
                <a:ea typeface="Tahoma" panose="020B0604030504040204" pitchFamily="34" charset="0"/>
                <a:cs typeface="Tahoma" panose="020B0604030504040204" pitchFamily="34" charset="0"/>
              </a:rPr>
              <a:t>población</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objetivo</a:t>
            </a:r>
            <a:r>
              <a:rPr lang="es-MX" sz="1400" dirty="0">
                <a:latin typeface="Tahoma" panose="020B0604030504040204" pitchFamily="34" charset="0"/>
                <a:ea typeface="Tahoma" panose="020B0604030504040204" pitchFamily="34" charset="0"/>
                <a:cs typeface="Tahoma" panose="020B0604030504040204" pitchFamily="34" charset="0"/>
              </a:rPr>
              <a:t>.</a:t>
            </a:r>
          </a:p>
        </p:txBody>
      </p:sp>
      <p:sp>
        <p:nvSpPr>
          <p:cNvPr id="27" name="CuadroTexto 26">
            <a:extLst>
              <a:ext uri="{FF2B5EF4-FFF2-40B4-BE49-F238E27FC236}">
                <a16:creationId xmlns:a16="http://schemas.microsoft.com/office/drawing/2014/main" id="{3C17D762-CF95-40B7-99F2-50B31D0B1E04}"/>
              </a:ext>
            </a:extLst>
          </p:cNvPr>
          <p:cNvSpPr txBox="1"/>
          <p:nvPr/>
        </p:nvSpPr>
        <p:spPr>
          <a:xfrm>
            <a:off x="9475788" y="3499676"/>
            <a:ext cx="2490787" cy="711200"/>
          </a:xfrm>
          <a:prstGeom prst="rect">
            <a:avLst/>
          </a:prstGeom>
          <a:noFill/>
        </p:spPr>
        <p:txBody>
          <a:bodyPr anchor="ctr"/>
          <a:lstStyle/>
          <a:p>
            <a:pPr algn="ctr">
              <a:defRPr/>
            </a:pP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Retroalimentación </a:t>
            </a:r>
          </a:p>
        </p:txBody>
      </p:sp>
      <p:sp>
        <p:nvSpPr>
          <p:cNvPr id="28" name="CuadroTexto 27">
            <a:extLst>
              <a:ext uri="{FF2B5EF4-FFF2-40B4-BE49-F238E27FC236}">
                <a16:creationId xmlns:a16="http://schemas.microsoft.com/office/drawing/2014/main" id="{3BBC756B-3C0A-468E-A1DA-E0A51E1AAAB5}"/>
              </a:ext>
            </a:extLst>
          </p:cNvPr>
          <p:cNvSpPr txBox="1"/>
          <p:nvPr/>
        </p:nvSpPr>
        <p:spPr>
          <a:xfrm>
            <a:off x="9120188" y="3857625"/>
            <a:ext cx="2871787" cy="3000375"/>
          </a:xfrm>
          <a:prstGeom prst="rect">
            <a:avLst/>
          </a:prstGeom>
          <a:noFill/>
        </p:spPr>
        <p:txBody>
          <a:bodyPr anchor="ctr"/>
          <a:lstStyle/>
          <a:p>
            <a:pPr algn="ctr">
              <a:defRPr/>
            </a:pPr>
            <a:r>
              <a:rPr lang="es-MX" sz="1400" dirty="0">
                <a:latin typeface="Tahoma" panose="020B0604030504040204" pitchFamily="34" charset="0"/>
                <a:ea typeface="Tahoma" panose="020B0604030504040204" pitchFamily="34" charset="0"/>
                <a:cs typeface="Tahoma" panose="020B0604030504040204" pitchFamily="34" charset="0"/>
              </a:rPr>
              <a:t>Se </a:t>
            </a:r>
            <a:r>
              <a:rPr lang="es-MX" sz="1400" b="1" dirty="0">
                <a:latin typeface="Tahoma" panose="020B0604030504040204" pitchFamily="34" charset="0"/>
                <a:ea typeface="Tahoma" panose="020B0604030504040204" pitchFamily="34" charset="0"/>
                <a:cs typeface="Tahoma" panose="020B0604030504040204" pitchFamily="34" charset="0"/>
              </a:rPr>
              <a:t>promoverá</a:t>
            </a:r>
            <a:r>
              <a:rPr lang="es-MX" sz="1400" dirty="0">
                <a:latin typeface="Tahoma" panose="020B0604030504040204" pitchFamily="34" charset="0"/>
                <a:ea typeface="Tahoma" panose="020B0604030504040204" pitchFamily="34" charset="0"/>
                <a:cs typeface="Tahoma" panose="020B0604030504040204" pitchFamily="34" charset="0"/>
              </a:rPr>
              <a:t> el </a:t>
            </a:r>
            <a:r>
              <a:rPr lang="es-MX" sz="1400" b="1" dirty="0">
                <a:latin typeface="Tahoma" panose="020B0604030504040204" pitchFamily="34" charset="0"/>
                <a:ea typeface="Tahoma" panose="020B0604030504040204" pitchFamily="34" charset="0"/>
                <a:cs typeface="Tahoma" panose="020B0604030504040204" pitchFamily="34" charset="0"/>
              </a:rPr>
              <a:t>intercambio</a:t>
            </a:r>
            <a:r>
              <a:rPr lang="es-MX" sz="1400" dirty="0">
                <a:latin typeface="Tahoma" panose="020B0604030504040204" pitchFamily="34" charset="0"/>
                <a:ea typeface="Tahoma" panose="020B0604030504040204" pitchFamily="34" charset="0"/>
                <a:cs typeface="Tahoma" panose="020B0604030504040204" pitchFamily="34" charset="0"/>
              </a:rPr>
              <a:t> de </a:t>
            </a:r>
            <a:r>
              <a:rPr lang="es-MX" sz="1400" b="1" dirty="0">
                <a:latin typeface="Tahoma" panose="020B0604030504040204" pitchFamily="34" charset="0"/>
                <a:ea typeface="Tahoma" panose="020B0604030504040204" pitchFamily="34" charset="0"/>
                <a:cs typeface="Tahoma" panose="020B0604030504040204" pitchFamily="34" charset="0"/>
              </a:rPr>
              <a:t>información</a:t>
            </a:r>
            <a:r>
              <a:rPr lang="es-MX" sz="1400" dirty="0">
                <a:latin typeface="Tahoma" panose="020B0604030504040204" pitchFamily="34" charset="0"/>
                <a:ea typeface="Tahoma" panose="020B0604030504040204" pitchFamily="34" charset="0"/>
                <a:cs typeface="Tahoma" panose="020B0604030504040204" pitchFamily="34" charset="0"/>
              </a:rPr>
              <a:t> entre </a:t>
            </a:r>
            <a:r>
              <a:rPr lang="es-MX" sz="1400" b="1" dirty="0">
                <a:latin typeface="Tahoma" panose="020B0604030504040204" pitchFamily="34" charset="0"/>
                <a:ea typeface="Tahoma" panose="020B0604030504040204" pitchFamily="34" charset="0"/>
                <a:cs typeface="Tahoma" panose="020B0604030504040204" pitchFamily="34" charset="0"/>
              </a:rPr>
              <a:t>sociedad</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gobierno</a:t>
            </a:r>
            <a:r>
              <a:rPr lang="es-MX" sz="1400" dirty="0">
                <a:latin typeface="Tahoma" panose="020B0604030504040204" pitchFamily="34" charset="0"/>
                <a:ea typeface="Tahoma" panose="020B0604030504040204" pitchFamily="34" charset="0"/>
                <a:cs typeface="Tahoma" panose="020B0604030504040204" pitchFamily="34" charset="0"/>
              </a:rPr>
              <a:t> con el fin de </a:t>
            </a:r>
            <a:r>
              <a:rPr lang="es-MX" sz="1400" b="1" dirty="0">
                <a:latin typeface="Tahoma" panose="020B0604030504040204" pitchFamily="34" charset="0"/>
                <a:ea typeface="Tahoma" panose="020B0604030504040204" pitchFamily="34" charset="0"/>
                <a:cs typeface="Tahoma" panose="020B0604030504040204" pitchFamily="34" charset="0"/>
              </a:rPr>
              <a:t>mejorar</a:t>
            </a:r>
            <a:r>
              <a:rPr lang="es-MX" sz="1400" dirty="0">
                <a:latin typeface="Tahoma" panose="020B0604030504040204" pitchFamily="34" charset="0"/>
                <a:ea typeface="Tahoma" panose="020B0604030504040204" pitchFamily="34" charset="0"/>
                <a:cs typeface="Tahoma" panose="020B0604030504040204" pitchFamily="34" charset="0"/>
              </a:rPr>
              <a:t> e </a:t>
            </a:r>
            <a:r>
              <a:rPr lang="es-MX" sz="1400" b="1" dirty="0">
                <a:latin typeface="Tahoma" panose="020B0604030504040204" pitchFamily="34" charset="0"/>
                <a:ea typeface="Tahoma" panose="020B0604030504040204" pitchFamily="34" charset="0"/>
                <a:cs typeface="Tahoma" panose="020B0604030504040204" pitchFamily="34" charset="0"/>
              </a:rPr>
              <a:t>innovar</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acciones</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procedimientos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gubernamentales</a:t>
            </a:r>
            <a:r>
              <a:rPr lang="es-MX" sz="1400" dirty="0">
                <a:latin typeface="Tahoma" panose="020B0604030504040204" pitchFamily="34" charset="0"/>
                <a:ea typeface="Tahoma" panose="020B0604030504040204" pitchFamily="34" charset="0"/>
                <a:cs typeface="Tahoma" panose="020B0604030504040204" pitchFamily="34" charset="0"/>
              </a:rPr>
              <a:t>. </a:t>
            </a:r>
          </a:p>
        </p:txBody>
      </p:sp>
      <p:grpSp>
        <p:nvGrpSpPr>
          <p:cNvPr id="27662" name="Grupo 25604">
            <a:extLst>
              <a:ext uri="{FF2B5EF4-FFF2-40B4-BE49-F238E27FC236}">
                <a16:creationId xmlns:a16="http://schemas.microsoft.com/office/drawing/2014/main" id="{C611E292-2C52-41A4-B591-7FBC71627F8E}"/>
              </a:ext>
            </a:extLst>
          </p:cNvPr>
          <p:cNvGrpSpPr>
            <a:grpSpLocks/>
          </p:cNvGrpSpPr>
          <p:nvPr/>
        </p:nvGrpSpPr>
        <p:grpSpPr bwMode="auto">
          <a:xfrm>
            <a:off x="9548813" y="1604709"/>
            <a:ext cx="2066925" cy="1739900"/>
            <a:chOff x="9446571" y="1676400"/>
            <a:chExt cx="2068184" cy="1739900"/>
          </a:xfrm>
        </p:grpSpPr>
        <p:pic>
          <p:nvPicPr>
            <p:cNvPr id="21" name="Picture 2" descr="Collection of colorful speech bubbles in flat design Free Vector">
              <a:extLst>
                <a:ext uri="{FF2B5EF4-FFF2-40B4-BE49-F238E27FC236}">
                  <a16:creationId xmlns:a16="http://schemas.microsoft.com/office/drawing/2014/main" id="{8838B7C6-F737-4834-9665-8CB6EC53CEFB}"/>
                </a:ext>
              </a:extLst>
            </p:cNvPr>
            <p:cNvPicPr>
              <a:picLocks noChangeAspect="1" noChangeArrowheads="1"/>
            </p:cNvPicPr>
            <p:nvPr/>
          </p:nvPicPr>
          <p:blipFill rotWithShape="1">
            <a:blip r:embed="rId5">
              <a:clrChange>
                <a:clrFrom>
                  <a:srgbClr val="FEFEFE"/>
                </a:clrFrom>
                <a:clrTo>
                  <a:srgbClr val="FEFEFE">
                    <a:alpha val="0"/>
                  </a:srgbClr>
                </a:clrTo>
              </a:clrChange>
              <a:duotone>
                <a:schemeClr val="accent6">
                  <a:shade val="45000"/>
                  <a:satMod val="135000"/>
                </a:schemeClr>
                <a:prstClr val="white"/>
              </a:duotone>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rcRect l="36794" t="3780" r="36369" b="73643"/>
            <a:stretch/>
          </p:blipFill>
          <p:spPr bwMode="auto">
            <a:xfrm>
              <a:off x="9446571" y="1676400"/>
              <a:ext cx="2068184" cy="1739900"/>
            </a:xfrm>
            <a:prstGeom prst="rect">
              <a:avLst/>
            </a:prstGeom>
            <a:noFill/>
            <a:extLst>
              <a:ext uri="{909E8E84-426E-40DD-AFC4-6F175D3DCCD1}">
                <a14:hiddenFill xmlns:a14="http://schemas.microsoft.com/office/drawing/2010/main">
                  <a:solidFill>
                    <a:srgbClr val="FFFFFF"/>
                  </a:solidFill>
                </a14:hiddenFill>
              </a:ext>
            </a:extLst>
          </p:spPr>
        </p:pic>
        <p:grpSp>
          <p:nvGrpSpPr>
            <p:cNvPr id="25603" name="Grupo 25602">
              <a:extLst>
                <a:ext uri="{FF2B5EF4-FFF2-40B4-BE49-F238E27FC236}">
                  <a16:creationId xmlns:a16="http://schemas.microsoft.com/office/drawing/2014/main" id="{6E64574B-694E-428E-A513-D23F3F561429}"/>
                </a:ext>
              </a:extLst>
            </p:cNvPr>
            <p:cNvGrpSpPr/>
            <p:nvPr/>
          </p:nvGrpSpPr>
          <p:grpSpPr>
            <a:xfrm>
              <a:off x="9858139" y="2038536"/>
              <a:ext cx="1063861" cy="856033"/>
              <a:chOff x="5601038" y="2280858"/>
              <a:chExt cx="1366857" cy="1320088"/>
            </a:xfrm>
            <a:solidFill>
              <a:schemeClr val="bg1"/>
            </a:solidFill>
          </p:grpSpPr>
          <p:pic>
            <p:nvPicPr>
              <p:cNvPr id="29" name="Gráfico 28" descr="Usuario">
                <a:extLst>
                  <a:ext uri="{FF2B5EF4-FFF2-40B4-BE49-F238E27FC236}">
                    <a16:creationId xmlns:a16="http://schemas.microsoft.com/office/drawing/2014/main" id="{7C12DCFF-F11B-4B19-9AFB-F119558880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601038" y="2935113"/>
                <a:ext cx="665833" cy="665833"/>
              </a:xfrm>
              <a:prstGeom prst="rect">
                <a:avLst/>
              </a:prstGeom>
            </p:spPr>
          </p:pic>
          <p:pic>
            <p:nvPicPr>
              <p:cNvPr id="25601" name="Gráfico 25600" descr="Chat">
                <a:extLst>
                  <a:ext uri="{FF2B5EF4-FFF2-40B4-BE49-F238E27FC236}">
                    <a16:creationId xmlns:a16="http://schemas.microsoft.com/office/drawing/2014/main" id="{58574939-D52F-485D-8028-D6F164B956D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882654" y="2280858"/>
                <a:ext cx="914400" cy="914400"/>
              </a:xfrm>
              <a:prstGeom prst="rect">
                <a:avLst/>
              </a:prstGeom>
            </p:spPr>
          </p:pic>
          <p:pic>
            <p:nvPicPr>
              <p:cNvPr id="36" name="Gráfico 35" descr="Usuario">
                <a:extLst>
                  <a:ext uri="{FF2B5EF4-FFF2-40B4-BE49-F238E27FC236}">
                    <a16:creationId xmlns:a16="http://schemas.microsoft.com/office/drawing/2014/main" id="{6CF412A6-F15A-4FD5-9283-92BB077E1A1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02062" y="2935113"/>
                <a:ext cx="665833" cy="665833"/>
              </a:xfrm>
              <a:prstGeom prst="rect">
                <a:avLst/>
              </a:prstGeom>
            </p:spPr>
          </p:pic>
        </p:grpSp>
      </p:grpSp>
      <p:cxnSp>
        <p:nvCxnSpPr>
          <p:cNvPr id="39" name="Conector recto 38">
            <a:extLst>
              <a:ext uri="{FF2B5EF4-FFF2-40B4-BE49-F238E27FC236}">
                <a16:creationId xmlns:a16="http://schemas.microsoft.com/office/drawing/2014/main" id="{606AA75B-633B-445E-88B1-510F174AE8A8}"/>
              </a:ext>
            </a:extLst>
          </p:cNvPr>
          <p:cNvCxnSpPr>
            <a:cxnSpLocks/>
          </p:cNvCxnSpPr>
          <p:nvPr/>
        </p:nvCxnSpPr>
        <p:spPr>
          <a:xfrm flipV="1">
            <a:off x="3138488" y="3898900"/>
            <a:ext cx="0" cy="27178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Conector recto 39">
            <a:extLst>
              <a:ext uri="{FF2B5EF4-FFF2-40B4-BE49-F238E27FC236}">
                <a16:creationId xmlns:a16="http://schemas.microsoft.com/office/drawing/2014/main" id="{09FA7AB2-CAEA-4CCA-B900-AAB33A389562}"/>
              </a:ext>
            </a:extLst>
          </p:cNvPr>
          <p:cNvCxnSpPr>
            <a:cxnSpLocks/>
          </p:cNvCxnSpPr>
          <p:nvPr/>
        </p:nvCxnSpPr>
        <p:spPr>
          <a:xfrm flipV="1">
            <a:off x="6110288" y="3898900"/>
            <a:ext cx="0" cy="27178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Conector recto 40">
            <a:extLst>
              <a:ext uri="{FF2B5EF4-FFF2-40B4-BE49-F238E27FC236}">
                <a16:creationId xmlns:a16="http://schemas.microsoft.com/office/drawing/2014/main" id="{E16FADD3-B0D0-4BA4-A3B8-55DFAD4D8186}"/>
              </a:ext>
            </a:extLst>
          </p:cNvPr>
          <p:cNvCxnSpPr>
            <a:cxnSpLocks/>
          </p:cNvCxnSpPr>
          <p:nvPr/>
        </p:nvCxnSpPr>
        <p:spPr>
          <a:xfrm flipV="1">
            <a:off x="9082088" y="3898900"/>
            <a:ext cx="0" cy="27178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Rectángulo 29">
            <a:extLst>
              <a:ext uri="{FF2B5EF4-FFF2-40B4-BE49-F238E27FC236}">
                <a16:creationId xmlns:a16="http://schemas.microsoft.com/office/drawing/2014/main" id="{8C9FD45B-8770-4E4A-AE8F-D2FCB99C6485}"/>
              </a:ext>
            </a:extLst>
          </p:cNvPr>
          <p:cNvSpPr/>
          <p:nvPr/>
        </p:nvSpPr>
        <p:spPr>
          <a:xfrm>
            <a:off x="10342563" y="6486525"/>
            <a:ext cx="1706562" cy="307975"/>
          </a:xfrm>
          <a:prstGeom prst="rect">
            <a:avLst/>
          </a:prstGeom>
          <a:solidFill>
            <a:schemeClr val="tx2">
              <a:lumMod val="50000"/>
            </a:schemeClr>
          </a:solidFill>
        </p:spPr>
        <p:txBody>
          <a:bodyPr>
            <a:spAutoFit/>
          </a:bodyPr>
          <a:lstStyle/>
          <a:p>
            <a:pPr algn="ctr">
              <a:defRPr/>
            </a:pPr>
            <a:r>
              <a:rPr lang="es-MX" sz="1400" b="1" dirty="0">
                <a:solidFill>
                  <a:schemeClr val="bg1"/>
                </a:solidFill>
                <a:latin typeface="Tahoma" panose="020B0604030504040204" pitchFamily="34" charset="0"/>
                <a:ea typeface="Tahoma" panose="020B0604030504040204" pitchFamily="34" charset="0"/>
                <a:cs typeface="Tahoma" panose="020B0604030504040204" pitchFamily="34" charset="0"/>
              </a:rPr>
              <a:t>Artículo 5 </a:t>
            </a:r>
            <a:endParaRPr lang="es-MX"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2" name="CuadroTexto 41">
            <a:extLst>
              <a:ext uri="{FF2B5EF4-FFF2-40B4-BE49-F238E27FC236}">
                <a16:creationId xmlns:a16="http://schemas.microsoft.com/office/drawing/2014/main" id="{C4AC4C41-8C46-44A2-B36F-5E2A349B7AC6}"/>
              </a:ext>
            </a:extLst>
          </p:cNvPr>
          <p:cNvSpPr txBox="1">
            <a:spLocks noChangeArrowheads="1"/>
          </p:cNvSpPr>
          <p:nvPr/>
        </p:nvSpPr>
        <p:spPr bwMode="auto">
          <a:xfrm>
            <a:off x="999743" y="1226312"/>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Principios </a:t>
            </a:r>
          </a:p>
        </p:txBody>
      </p:sp>
    </p:spTree>
    <p:extLst>
      <p:ext uri="{BB962C8B-B14F-4D97-AF65-F5344CB8AC3E}">
        <p14:creationId xmlns:p14="http://schemas.microsoft.com/office/powerpoint/2010/main" val="360384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7 Grupo">
            <a:extLst>
              <a:ext uri="{FF2B5EF4-FFF2-40B4-BE49-F238E27FC236}">
                <a16:creationId xmlns:a16="http://schemas.microsoft.com/office/drawing/2014/main" id="{12F2768B-65CA-4802-871E-DC62C3B16DAA}"/>
              </a:ext>
            </a:extLst>
          </p:cNvPr>
          <p:cNvGrpSpPr>
            <a:grpSpLocks/>
          </p:cNvGrpSpPr>
          <p:nvPr/>
        </p:nvGrpSpPr>
        <p:grpSpPr bwMode="auto">
          <a:xfrm>
            <a:off x="1633538" y="141288"/>
            <a:ext cx="8929687" cy="1169987"/>
            <a:chOff x="107503" y="97721"/>
            <a:chExt cx="8928993" cy="1171039"/>
          </a:xfrm>
        </p:grpSpPr>
        <p:pic>
          <p:nvPicPr>
            <p:cNvPr id="32" name="6 Imagen">
              <a:extLst>
                <a:ext uri="{FF2B5EF4-FFF2-40B4-BE49-F238E27FC236}">
                  <a16:creationId xmlns:a16="http://schemas.microsoft.com/office/drawing/2014/main" id="{88685A54-E3C9-4D31-A505-519C2079A9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12 Grupo">
              <a:extLst>
                <a:ext uri="{FF2B5EF4-FFF2-40B4-BE49-F238E27FC236}">
                  <a16:creationId xmlns:a16="http://schemas.microsoft.com/office/drawing/2014/main" id="{5074587C-0926-4CDE-B806-2639D9C97E15}"/>
                </a:ext>
              </a:extLst>
            </p:cNvPr>
            <p:cNvGrpSpPr>
              <a:grpSpLocks/>
            </p:cNvGrpSpPr>
            <p:nvPr/>
          </p:nvGrpSpPr>
          <p:grpSpPr bwMode="auto">
            <a:xfrm>
              <a:off x="107503" y="97721"/>
              <a:ext cx="8928993" cy="1171039"/>
              <a:chOff x="107503" y="44624"/>
              <a:chExt cx="8972347" cy="1045270"/>
            </a:xfrm>
          </p:grpSpPr>
          <p:pic>
            <p:nvPicPr>
              <p:cNvPr id="36" name="10 Imagen">
                <a:extLst>
                  <a:ext uri="{FF2B5EF4-FFF2-40B4-BE49-F238E27FC236}">
                    <a16:creationId xmlns:a16="http://schemas.microsoft.com/office/drawing/2014/main" id="{00B76327-EE25-40A9-8B44-514C48C1B0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10 Rectángulo">
                <a:extLst>
                  <a:ext uri="{FF2B5EF4-FFF2-40B4-BE49-F238E27FC236}">
                    <a16:creationId xmlns:a16="http://schemas.microsoft.com/office/drawing/2014/main" id="{73BDFC06-B43D-47B2-8549-01AB14C9D537}"/>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38" name="11 Imagen">
                <a:extLst>
                  <a:ext uri="{FF2B5EF4-FFF2-40B4-BE49-F238E27FC236}">
                    <a16:creationId xmlns:a16="http://schemas.microsoft.com/office/drawing/2014/main" id="{AFC774DD-0A15-40D3-8741-AE0E5EFD9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9" name="Imagen 6">
            <a:extLst>
              <a:ext uri="{FF2B5EF4-FFF2-40B4-BE49-F238E27FC236}">
                <a16:creationId xmlns:a16="http://schemas.microsoft.com/office/drawing/2014/main" id="{802BD794-F1DC-4A69-B9CE-AED7EB0418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ángulo: esquinas redondeadas 12">
            <a:extLst>
              <a:ext uri="{FF2B5EF4-FFF2-40B4-BE49-F238E27FC236}">
                <a16:creationId xmlns:a16="http://schemas.microsoft.com/office/drawing/2014/main" id="{83F8645F-ACB6-436B-BED5-0CAADA79FAE7}"/>
              </a:ext>
            </a:extLst>
          </p:cNvPr>
          <p:cNvSpPr/>
          <p:nvPr/>
        </p:nvSpPr>
        <p:spPr bwMode="auto">
          <a:xfrm>
            <a:off x="2731739" y="1932813"/>
            <a:ext cx="2070100" cy="1651000"/>
          </a:xfrm>
          <a:prstGeom prst="roundRect">
            <a:avLst>
              <a:gd name="adj" fmla="val 5000"/>
            </a:avLst>
          </a:prstGeom>
          <a:solidFill>
            <a:schemeClr val="accent6">
              <a:lumMod val="20000"/>
              <a:lumOff val="8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algn="ctr">
              <a:defRPr/>
            </a:pPr>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Sujetos </a:t>
            </a:r>
          </a:p>
          <a:p>
            <a:pPr algn="ctr">
              <a:defRPr/>
            </a:pPr>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obligados</a:t>
            </a:r>
          </a:p>
        </p:txBody>
      </p:sp>
      <p:sp>
        <p:nvSpPr>
          <p:cNvPr id="16" name="Rectángulo: esquinas redondeadas 15">
            <a:extLst>
              <a:ext uri="{FF2B5EF4-FFF2-40B4-BE49-F238E27FC236}">
                <a16:creationId xmlns:a16="http://schemas.microsoft.com/office/drawing/2014/main" id="{271189C5-5F6A-447B-9A70-65A0CE5FC404}"/>
              </a:ext>
            </a:extLst>
          </p:cNvPr>
          <p:cNvSpPr/>
          <p:nvPr/>
        </p:nvSpPr>
        <p:spPr bwMode="auto">
          <a:xfrm>
            <a:off x="5061744" y="1970913"/>
            <a:ext cx="2071688" cy="1651000"/>
          </a:xfrm>
          <a:prstGeom prst="roundRect">
            <a:avLst>
              <a:gd name="adj" fmla="val 5000"/>
            </a:avLst>
          </a:prstGeom>
          <a:solidFill>
            <a:schemeClr val="accent4">
              <a:lumMod val="20000"/>
              <a:lumOff val="80000"/>
            </a:schemeClr>
          </a:solid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nchor="ctr"/>
          <a:lstStyle/>
          <a:p>
            <a:pPr algn="ctr">
              <a:defRPr/>
            </a:pPr>
            <a:r>
              <a:rPr lang="es-MX" b="1" dirty="0">
                <a:solidFill>
                  <a:schemeClr val="tx1"/>
                </a:solidFill>
                <a:latin typeface="Tahoma" panose="020B0604030504040204" pitchFamily="34" charset="0"/>
                <a:ea typeface="Tahoma" panose="020B0604030504040204" pitchFamily="34" charset="0"/>
                <a:cs typeface="Tahoma" panose="020B0604030504040204" pitchFamily="34" charset="0"/>
              </a:rPr>
              <a:t>Medios de comunicación, OSC, académicos y otros</a:t>
            </a:r>
          </a:p>
        </p:txBody>
      </p:sp>
      <p:sp>
        <p:nvSpPr>
          <p:cNvPr id="19" name="Rectángulo: esquinas redondeadas 18">
            <a:extLst>
              <a:ext uri="{FF2B5EF4-FFF2-40B4-BE49-F238E27FC236}">
                <a16:creationId xmlns:a16="http://schemas.microsoft.com/office/drawing/2014/main" id="{6D9DF900-8BD2-4262-87DB-9B85E09C6FB1}"/>
              </a:ext>
            </a:extLst>
          </p:cNvPr>
          <p:cNvSpPr/>
          <p:nvPr/>
        </p:nvSpPr>
        <p:spPr bwMode="auto">
          <a:xfrm>
            <a:off x="7392385" y="1978851"/>
            <a:ext cx="2071687" cy="1649412"/>
          </a:xfrm>
          <a:prstGeom prst="roundRect">
            <a:avLst>
              <a:gd name="adj" fmla="val 5000"/>
            </a:avLst>
          </a:prstGeom>
          <a:solidFill>
            <a:srgbClr val="BC046D">
              <a:alpha val="20000"/>
            </a:srgbClr>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nchor="ctr"/>
          <a:lstStyle/>
          <a:p>
            <a:pPr algn="ctr">
              <a:defRPr/>
            </a:pPr>
            <a:r>
              <a:rPr lang="es-MX" sz="2200" b="1" dirty="0">
                <a:solidFill>
                  <a:schemeClr val="tx1"/>
                </a:solidFill>
                <a:latin typeface="Tahoma" panose="020B0604030504040204" pitchFamily="34" charset="0"/>
                <a:ea typeface="Tahoma" panose="020B0604030504040204" pitchFamily="34" charset="0"/>
                <a:cs typeface="Tahoma" panose="020B0604030504040204" pitchFamily="34" charset="0"/>
              </a:rPr>
              <a:t>Ciudadanos</a:t>
            </a:r>
          </a:p>
        </p:txBody>
      </p:sp>
      <p:sp>
        <p:nvSpPr>
          <p:cNvPr id="22" name="Rectángulo: esquinas redondeadas 21">
            <a:extLst>
              <a:ext uri="{FF2B5EF4-FFF2-40B4-BE49-F238E27FC236}">
                <a16:creationId xmlns:a16="http://schemas.microsoft.com/office/drawing/2014/main" id="{6658EF91-DCFD-428D-B46A-AF0F3B9D09AF}"/>
              </a:ext>
            </a:extLst>
          </p:cNvPr>
          <p:cNvSpPr/>
          <p:nvPr/>
        </p:nvSpPr>
        <p:spPr bwMode="auto">
          <a:xfrm>
            <a:off x="9772429" y="1986788"/>
            <a:ext cx="2070100" cy="1649413"/>
          </a:xfrm>
          <a:prstGeom prst="roundRect">
            <a:avLst>
              <a:gd name="adj" fmla="val 5000"/>
            </a:avLst>
          </a:prstGeom>
          <a:solidFill>
            <a:schemeClr val="accent2">
              <a:lumMod val="20000"/>
              <a:lumOff val="80000"/>
            </a:schemeClr>
          </a:solidFill>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anchor="ctr"/>
          <a:lstStyle/>
          <a:p>
            <a:pPr algn="ctr">
              <a:defRPr/>
            </a:pPr>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Gobierno </a:t>
            </a:r>
          </a:p>
          <a:p>
            <a:pPr algn="ctr">
              <a:defRPr/>
            </a:pPr>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abierto </a:t>
            </a:r>
          </a:p>
        </p:txBody>
      </p:sp>
      <p:sp>
        <p:nvSpPr>
          <p:cNvPr id="34" name="Rectángulo: esquinas redondeadas 33">
            <a:extLst>
              <a:ext uri="{FF2B5EF4-FFF2-40B4-BE49-F238E27FC236}">
                <a16:creationId xmlns:a16="http://schemas.microsoft.com/office/drawing/2014/main" id="{3A16EEEF-DE7A-4EEE-80F9-C2AC7B0BC276}"/>
              </a:ext>
            </a:extLst>
          </p:cNvPr>
          <p:cNvSpPr/>
          <p:nvPr/>
        </p:nvSpPr>
        <p:spPr bwMode="auto">
          <a:xfrm>
            <a:off x="360077" y="1932813"/>
            <a:ext cx="2071687" cy="1651000"/>
          </a:xfrm>
          <a:prstGeom prst="roundRect">
            <a:avLst>
              <a:gd name="adj" fmla="val 5000"/>
            </a:avLst>
          </a:prstGeom>
          <a:solidFill>
            <a:schemeClr val="accent1">
              <a:lumMod val="20000"/>
              <a:lumOff val="80000"/>
            </a:schemeClr>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nchor="ctr"/>
          <a:lstStyle/>
          <a:p>
            <a:pPr algn="ctr">
              <a:defRPr/>
            </a:pPr>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Órganos </a:t>
            </a:r>
          </a:p>
          <a:p>
            <a:pPr algn="ctr">
              <a:defRPr/>
            </a:pPr>
            <a:r>
              <a:rPr lang="es-MX" sz="2400" b="1" dirty="0">
                <a:solidFill>
                  <a:schemeClr val="tx1"/>
                </a:solidFill>
                <a:latin typeface="Tahoma" panose="020B0604030504040204" pitchFamily="34" charset="0"/>
                <a:ea typeface="Tahoma" panose="020B0604030504040204" pitchFamily="34" charset="0"/>
                <a:cs typeface="Tahoma" panose="020B0604030504040204" pitchFamily="34" charset="0"/>
              </a:rPr>
              <a:t>garantes </a:t>
            </a:r>
          </a:p>
        </p:txBody>
      </p:sp>
      <p:sp>
        <p:nvSpPr>
          <p:cNvPr id="42" name="13 Más">
            <a:extLst>
              <a:ext uri="{FF2B5EF4-FFF2-40B4-BE49-F238E27FC236}">
                <a16:creationId xmlns:a16="http://schemas.microsoft.com/office/drawing/2014/main" id="{4D8DD2B4-1CDD-4E02-896A-BFEA4DFC3487}"/>
              </a:ext>
            </a:extLst>
          </p:cNvPr>
          <p:cNvSpPr/>
          <p:nvPr/>
        </p:nvSpPr>
        <p:spPr>
          <a:xfrm>
            <a:off x="2139950" y="2858770"/>
            <a:ext cx="800100" cy="760413"/>
          </a:xfrm>
          <a:prstGeom prst="mathPlus">
            <a:avLst/>
          </a:prstGeom>
          <a:solidFill>
            <a:srgbClr val="BC04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latin typeface="Tahoma" panose="020B0604030504040204" pitchFamily="34" charset="0"/>
              <a:ea typeface="Tahoma" panose="020B0604030504040204" pitchFamily="34" charset="0"/>
              <a:cs typeface="Tahoma" panose="020B0604030504040204" pitchFamily="34" charset="0"/>
            </a:endParaRPr>
          </a:p>
        </p:txBody>
      </p:sp>
      <p:sp>
        <p:nvSpPr>
          <p:cNvPr id="43" name="13 Más">
            <a:extLst>
              <a:ext uri="{FF2B5EF4-FFF2-40B4-BE49-F238E27FC236}">
                <a16:creationId xmlns:a16="http://schemas.microsoft.com/office/drawing/2014/main" id="{849A2A49-ECFB-4E56-97C9-680EE6208893}"/>
              </a:ext>
            </a:extLst>
          </p:cNvPr>
          <p:cNvSpPr/>
          <p:nvPr/>
        </p:nvSpPr>
        <p:spPr>
          <a:xfrm>
            <a:off x="4508500" y="2858770"/>
            <a:ext cx="800100" cy="760413"/>
          </a:xfrm>
          <a:prstGeom prst="mathPlus">
            <a:avLst/>
          </a:prstGeom>
          <a:solidFill>
            <a:srgbClr val="BC04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latin typeface="Tahoma" panose="020B0604030504040204" pitchFamily="34" charset="0"/>
              <a:ea typeface="Tahoma" panose="020B0604030504040204" pitchFamily="34" charset="0"/>
              <a:cs typeface="Tahoma" panose="020B0604030504040204" pitchFamily="34" charset="0"/>
            </a:endParaRPr>
          </a:p>
        </p:txBody>
      </p:sp>
      <p:sp>
        <p:nvSpPr>
          <p:cNvPr id="44" name="13 Más">
            <a:extLst>
              <a:ext uri="{FF2B5EF4-FFF2-40B4-BE49-F238E27FC236}">
                <a16:creationId xmlns:a16="http://schemas.microsoft.com/office/drawing/2014/main" id="{EA291937-D302-4805-A480-7C86F438644A}"/>
              </a:ext>
            </a:extLst>
          </p:cNvPr>
          <p:cNvSpPr/>
          <p:nvPr/>
        </p:nvSpPr>
        <p:spPr>
          <a:xfrm>
            <a:off x="6878638" y="2858770"/>
            <a:ext cx="800100" cy="760413"/>
          </a:xfrm>
          <a:prstGeom prst="mathPlus">
            <a:avLst/>
          </a:prstGeom>
          <a:solidFill>
            <a:srgbClr val="BC04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latin typeface="Tahoma" panose="020B0604030504040204" pitchFamily="34" charset="0"/>
              <a:ea typeface="Tahoma" panose="020B0604030504040204" pitchFamily="34" charset="0"/>
              <a:cs typeface="Tahoma" panose="020B0604030504040204" pitchFamily="34" charset="0"/>
            </a:endParaRPr>
          </a:p>
        </p:txBody>
      </p:sp>
      <p:sp>
        <p:nvSpPr>
          <p:cNvPr id="46" name="16 Igual que">
            <a:extLst>
              <a:ext uri="{FF2B5EF4-FFF2-40B4-BE49-F238E27FC236}">
                <a16:creationId xmlns:a16="http://schemas.microsoft.com/office/drawing/2014/main" id="{605AB3EF-607E-4D72-94BF-FB5B82B5D785}"/>
              </a:ext>
            </a:extLst>
          </p:cNvPr>
          <p:cNvSpPr/>
          <p:nvPr/>
        </p:nvSpPr>
        <p:spPr>
          <a:xfrm>
            <a:off x="9248775" y="2931001"/>
            <a:ext cx="777875" cy="615950"/>
          </a:xfrm>
          <a:prstGeom prst="mathEqual">
            <a:avLst/>
          </a:prstGeom>
          <a:solidFill>
            <a:srgbClr val="BC046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47" name="20 CuadroTexto">
            <a:extLst>
              <a:ext uri="{FF2B5EF4-FFF2-40B4-BE49-F238E27FC236}">
                <a16:creationId xmlns:a16="http://schemas.microsoft.com/office/drawing/2014/main" id="{B4AA133C-1D45-484B-B72A-F3C6039DE182}"/>
              </a:ext>
            </a:extLst>
          </p:cNvPr>
          <p:cNvSpPr txBox="1">
            <a:spLocks noChangeArrowheads="1"/>
          </p:cNvSpPr>
          <p:nvPr/>
        </p:nvSpPr>
        <p:spPr bwMode="auto">
          <a:xfrm>
            <a:off x="325215" y="3785363"/>
            <a:ext cx="2141411" cy="266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MX" altLang="es-MX" sz="1600" b="1" dirty="0">
                <a:latin typeface="Tahoma" panose="020B0604030504040204" pitchFamily="34" charset="0"/>
                <a:ea typeface="Tahoma" panose="020B0604030504040204" pitchFamily="34" charset="0"/>
                <a:cs typeface="Tahoma" panose="020B0604030504040204" pitchFamily="34" charset="0"/>
              </a:rPr>
              <a:t>Regulan</a:t>
            </a:r>
            <a:r>
              <a:rPr lang="es-MX" altLang="es-MX" sz="1600" dirty="0">
                <a:latin typeface="Tahoma" panose="020B0604030504040204" pitchFamily="34" charset="0"/>
                <a:ea typeface="Tahoma" panose="020B0604030504040204" pitchFamily="34" charset="0"/>
                <a:cs typeface="Tahoma" panose="020B0604030504040204" pitchFamily="34" charset="0"/>
              </a:rPr>
              <a:t> y </a:t>
            </a:r>
            <a:r>
              <a:rPr lang="es-MX" altLang="es-MX" sz="1600" b="1" dirty="0">
                <a:latin typeface="Tahoma" panose="020B0604030504040204" pitchFamily="34" charset="0"/>
                <a:ea typeface="Tahoma" panose="020B0604030504040204" pitchFamily="34" charset="0"/>
                <a:cs typeface="Tahoma" panose="020B0604030504040204" pitchFamily="34" charset="0"/>
              </a:rPr>
              <a:t>vinculan</a:t>
            </a:r>
            <a:r>
              <a:rPr lang="es-MX" altLang="es-MX" sz="1600" dirty="0">
                <a:latin typeface="Tahoma" panose="020B0604030504040204" pitchFamily="34" charset="0"/>
                <a:ea typeface="Tahoma" panose="020B0604030504040204" pitchFamily="34" charset="0"/>
                <a:cs typeface="Tahoma" panose="020B0604030504040204" pitchFamily="34" charset="0"/>
              </a:rPr>
              <a:t> instituciones para </a:t>
            </a:r>
            <a:r>
              <a:rPr lang="es-MX" altLang="es-MX" sz="1600" b="1" dirty="0">
                <a:latin typeface="Tahoma" panose="020B0604030504040204" pitchFamily="34" charset="0"/>
                <a:ea typeface="Tahoma" panose="020B0604030504040204" pitchFamily="34" charset="0"/>
                <a:cs typeface="Tahoma" panose="020B0604030504040204" pitchFamily="34" charset="0"/>
              </a:rPr>
              <a:t>garantizar</a:t>
            </a:r>
            <a:r>
              <a:rPr lang="es-MX" altLang="es-MX" sz="1600" dirty="0">
                <a:latin typeface="Tahoma" panose="020B0604030504040204" pitchFamily="34" charset="0"/>
                <a:ea typeface="Tahoma" panose="020B0604030504040204" pitchFamily="34" charset="0"/>
                <a:cs typeface="Tahoma" panose="020B0604030504040204" pitchFamily="34" charset="0"/>
              </a:rPr>
              <a:t> acceso a la información y </a:t>
            </a:r>
            <a:r>
              <a:rPr lang="es-MX" altLang="es-MX" sz="1600" b="1" dirty="0">
                <a:latin typeface="Tahoma" panose="020B0604030504040204" pitchFamily="34" charset="0"/>
                <a:ea typeface="Tahoma" panose="020B0604030504040204" pitchFamily="34" charset="0"/>
                <a:cs typeface="Tahoma" panose="020B0604030504040204" pitchFamily="34" charset="0"/>
              </a:rPr>
              <a:t>asegurar</a:t>
            </a:r>
            <a:r>
              <a:rPr lang="es-MX" altLang="es-MX" sz="1600" dirty="0">
                <a:latin typeface="Tahoma" panose="020B0604030504040204" pitchFamily="34" charset="0"/>
                <a:ea typeface="Tahoma" panose="020B0604030504040204" pitchFamily="34" charset="0"/>
                <a:cs typeface="Tahoma" panose="020B0604030504040204" pitchFamily="34" charset="0"/>
              </a:rPr>
              <a:t> la transparencia.</a:t>
            </a:r>
          </a:p>
        </p:txBody>
      </p:sp>
      <p:sp>
        <p:nvSpPr>
          <p:cNvPr id="48" name="22 CuadroTexto">
            <a:extLst>
              <a:ext uri="{FF2B5EF4-FFF2-40B4-BE49-F238E27FC236}">
                <a16:creationId xmlns:a16="http://schemas.microsoft.com/office/drawing/2014/main" id="{8D9D2A2B-1BB0-4643-80EA-2584F3A376D9}"/>
              </a:ext>
            </a:extLst>
          </p:cNvPr>
          <p:cNvSpPr txBox="1">
            <a:spLocks noChangeArrowheads="1"/>
          </p:cNvSpPr>
          <p:nvPr/>
        </p:nvSpPr>
        <p:spPr bwMode="auto">
          <a:xfrm>
            <a:off x="2689384" y="3785363"/>
            <a:ext cx="2154811" cy="266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MX" altLang="es-MX" sz="1600" b="1" dirty="0">
                <a:latin typeface="Tahoma" panose="020B0604030504040204" pitchFamily="34" charset="0"/>
                <a:ea typeface="Tahoma" panose="020B0604030504040204" pitchFamily="34" charset="0"/>
                <a:cs typeface="Tahoma" panose="020B0604030504040204" pitchFamily="34" charset="0"/>
              </a:rPr>
              <a:t>Proporcionan</a:t>
            </a:r>
            <a:r>
              <a:rPr lang="es-MX" altLang="es-MX" sz="1600" dirty="0">
                <a:latin typeface="Tahoma" panose="020B0604030504040204" pitchFamily="34" charset="0"/>
                <a:ea typeface="Tahoma" panose="020B0604030504040204" pitchFamily="34" charset="0"/>
                <a:cs typeface="Tahoma" panose="020B0604030504040204" pitchFamily="34" charset="0"/>
              </a:rPr>
              <a:t> </a:t>
            </a:r>
            <a:r>
              <a:rPr lang="es-MX" altLang="es-MX" sz="1600" b="1" dirty="0">
                <a:latin typeface="Tahoma" panose="020B0604030504040204" pitchFamily="34" charset="0"/>
                <a:ea typeface="Tahoma" panose="020B0604030504040204" pitchFamily="34" charset="0"/>
                <a:cs typeface="Tahoma" panose="020B0604030504040204" pitchFamily="34" charset="0"/>
              </a:rPr>
              <a:t>información</a:t>
            </a:r>
            <a:r>
              <a:rPr lang="es-MX" altLang="es-MX" sz="1600" dirty="0">
                <a:latin typeface="Tahoma" panose="020B0604030504040204" pitchFamily="34" charset="0"/>
                <a:ea typeface="Tahoma" panose="020B0604030504040204" pitchFamily="34" charset="0"/>
                <a:cs typeface="Tahoma" panose="020B0604030504040204" pitchFamily="34" charset="0"/>
              </a:rPr>
              <a:t> accesible y oportuna y abren espacios para la </a:t>
            </a:r>
            <a:r>
              <a:rPr lang="es-MX" altLang="es-MX" sz="1600" dirty="0" err="1">
                <a:latin typeface="Tahoma" panose="020B0604030504040204" pitchFamily="34" charset="0"/>
                <a:ea typeface="Tahoma" panose="020B0604030504040204" pitchFamily="34" charset="0"/>
                <a:cs typeface="Tahoma" panose="020B0604030504040204" pitchFamily="34" charset="0"/>
              </a:rPr>
              <a:t>co</a:t>
            </a:r>
            <a:r>
              <a:rPr lang="es-MX" altLang="es-MX" sz="1600" dirty="0">
                <a:latin typeface="Tahoma" panose="020B0604030504040204" pitchFamily="34" charset="0"/>
                <a:ea typeface="Tahoma" panose="020B0604030504040204" pitchFamily="34" charset="0"/>
                <a:cs typeface="Tahoma" panose="020B0604030504040204" pitchFamily="34" charset="0"/>
              </a:rPr>
              <a:t>-creación. </a:t>
            </a:r>
          </a:p>
        </p:txBody>
      </p:sp>
      <p:sp>
        <p:nvSpPr>
          <p:cNvPr id="49" name="23 CuadroTexto">
            <a:extLst>
              <a:ext uri="{FF2B5EF4-FFF2-40B4-BE49-F238E27FC236}">
                <a16:creationId xmlns:a16="http://schemas.microsoft.com/office/drawing/2014/main" id="{2A62A8F3-3DD1-494E-895D-0E9847B7F06B}"/>
              </a:ext>
            </a:extLst>
          </p:cNvPr>
          <p:cNvSpPr txBox="1">
            <a:spLocks noChangeArrowheads="1"/>
          </p:cNvSpPr>
          <p:nvPr/>
        </p:nvSpPr>
        <p:spPr bwMode="auto">
          <a:xfrm>
            <a:off x="5036758" y="3785363"/>
            <a:ext cx="2121661" cy="2665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MX" altLang="es-MX" sz="1600" dirty="0">
                <a:latin typeface="Tahoma" panose="020B0604030504040204" pitchFamily="34" charset="0"/>
                <a:ea typeface="Tahoma" panose="020B0604030504040204" pitchFamily="34" charset="0"/>
                <a:cs typeface="Tahoma" panose="020B0604030504040204" pitchFamily="34" charset="0"/>
              </a:rPr>
              <a:t>Hacen la </a:t>
            </a:r>
            <a:r>
              <a:rPr lang="es-MX" altLang="es-MX" sz="1600" b="1" dirty="0">
                <a:latin typeface="Tahoma" panose="020B0604030504040204" pitchFamily="34" charset="0"/>
                <a:ea typeface="Tahoma" panose="020B0604030504040204" pitchFamily="34" charset="0"/>
                <a:cs typeface="Tahoma" panose="020B0604030504040204" pitchFamily="34" charset="0"/>
              </a:rPr>
              <a:t>información</a:t>
            </a:r>
            <a:r>
              <a:rPr lang="es-MX" altLang="es-MX" sz="1600" dirty="0">
                <a:latin typeface="Tahoma" panose="020B0604030504040204" pitchFamily="34" charset="0"/>
                <a:ea typeface="Tahoma" panose="020B0604030504040204" pitchFamily="34" charset="0"/>
                <a:cs typeface="Tahoma" panose="020B0604030504040204" pitchFamily="34" charset="0"/>
              </a:rPr>
              <a:t> </a:t>
            </a:r>
            <a:r>
              <a:rPr lang="es-MX" altLang="es-MX" sz="1600" b="1" dirty="0">
                <a:latin typeface="Tahoma" panose="020B0604030504040204" pitchFamily="34" charset="0"/>
                <a:ea typeface="Tahoma" panose="020B0604030504040204" pitchFamily="34" charset="0"/>
                <a:cs typeface="Tahoma" panose="020B0604030504040204" pitchFamily="34" charset="0"/>
              </a:rPr>
              <a:t>más</a:t>
            </a:r>
            <a:r>
              <a:rPr lang="es-MX" altLang="es-MX" sz="1600" dirty="0">
                <a:latin typeface="Tahoma" panose="020B0604030504040204" pitchFamily="34" charset="0"/>
                <a:ea typeface="Tahoma" panose="020B0604030504040204" pitchFamily="34" charset="0"/>
                <a:cs typeface="Tahoma" panose="020B0604030504040204" pitchFamily="34" charset="0"/>
              </a:rPr>
              <a:t> </a:t>
            </a:r>
            <a:r>
              <a:rPr lang="es-MX" altLang="es-MX" sz="1600" b="1" dirty="0">
                <a:latin typeface="Tahoma" panose="020B0604030504040204" pitchFamily="34" charset="0"/>
                <a:ea typeface="Tahoma" panose="020B0604030504040204" pitchFamily="34" charset="0"/>
                <a:cs typeface="Tahoma" panose="020B0604030504040204" pitchFamily="34" charset="0"/>
              </a:rPr>
              <a:t>comprensible</a:t>
            </a:r>
            <a:r>
              <a:rPr lang="es-MX" altLang="es-MX" sz="1600" dirty="0">
                <a:latin typeface="Tahoma" panose="020B0604030504040204" pitchFamily="34" charset="0"/>
                <a:ea typeface="Tahoma" panose="020B0604030504040204" pitchFamily="34" charset="0"/>
                <a:cs typeface="Tahoma" panose="020B0604030504040204" pitchFamily="34" charset="0"/>
              </a:rPr>
              <a:t> y la </a:t>
            </a:r>
            <a:r>
              <a:rPr lang="es-MX" altLang="es-MX" sz="1600" b="1" dirty="0">
                <a:latin typeface="Tahoma" panose="020B0604030504040204" pitchFamily="34" charset="0"/>
                <a:ea typeface="Tahoma" panose="020B0604030504040204" pitchFamily="34" charset="0"/>
                <a:cs typeface="Tahoma" panose="020B0604030504040204" pitchFamily="34" charset="0"/>
              </a:rPr>
              <a:t>difunden</a:t>
            </a:r>
            <a:r>
              <a:rPr lang="es-MX" altLang="es-MX" sz="1600" dirty="0">
                <a:latin typeface="Tahoma" panose="020B0604030504040204" pitchFamily="34" charset="0"/>
                <a:ea typeface="Tahoma" panose="020B0604030504040204" pitchFamily="34" charset="0"/>
                <a:cs typeface="Tahoma" panose="020B0604030504040204" pitchFamily="34" charset="0"/>
              </a:rPr>
              <a:t> ampliamente.</a:t>
            </a:r>
          </a:p>
        </p:txBody>
      </p:sp>
      <p:sp>
        <p:nvSpPr>
          <p:cNvPr id="50" name="24 CuadroTexto">
            <a:extLst>
              <a:ext uri="{FF2B5EF4-FFF2-40B4-BE49-F238E27FC236}">
                <a16:creationId xmlns:a16="http://schemas.microsoft.com/office/drawing/2014/main" id="{95D14BC0-CA52-4258-9B92-33030E033C26}"/>
              </a:ext>
            </a:extLst>
          </p:cNvPr>
          <p:cNvSpPr txBox="1">
            <a:spLocks noChangeArrowheads="1"/>
          </p:cNvSpPr>
          <p:nvPr/>
        </p:nvSpPr>
        <p:spPr bwMode="auto">
          <a:xfrm>
            <a:off x="7350824" y="3779229"/>
            <a:ext cx="2154809" cy="267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defRPr/>
            </a:pPr>
            <a:r>
              <a:rPr lang="es-MX" altLang="es-MX" sz="1600" b="1" dirty="0">
                <a:latin typeface="Tahoma" panose="020B0604030504040204" pitchFamily="34" charset="0"/>
                <a:ea typeface="Tahoma" panose="020B0604030504040204" pitchFamily="34" charset="0"/>
                <a:cs typeface="Tahoma" panose="020B0604030504040204" pitchFamily="34" charset="0"/>
              </a:rPr>
              <a:t>Usan</a:t>
            </a:r>
            <a:r>
              <a:rPr lang="es-MX" altLang="es-MX" sz="1600" dirty="0">
                <a:latin typeface="Tahoma" panose="020B0604030504040204" pitchFamily="34" charset="0"/>
                <a:ea typeface="Tahoma" panose="020B0604030504040204" pitchFamily="34" charset="0"/>
                <a:cs typeface="Tahoma" panose="020B0604030504040204" pitchFamily="34" charset="0"/>
              </a:rPr>
              <a:t> la información para </a:t>
            </a:r>
            <a:r>
              <a:rPr lang="es-MX" altLang="es-MX" sz="1600" b="1" dirty="0">
                <a:latin typeface="Tahoma" panose="020B0604030504040204" pitchFamily="34" charset="0"/>
                <a:ea typeface="Tahoma" panose="020B0604030504040204" pitchFamily="34" charset="0"/>
                <a:cs typeface="Tahoma" panose="020B0604030504040204" pitchFamily="34" charset="0"/>
              </a:rPr>
              <a:t>participar</a:t>
            </a:r>
            <a:r>
              <a:rPr lang="es-MX" altLang="es-MX" sz="1600" dirty="0">
                <a:latin typeface="Tahoma" panose="020B0604030504040204" pitchFamily="34" charset="0"/>
                <a:ea typeface="Tahoma" panose="020B0604030504040204" pitchFamily="34" charset="0"/>
                <a:cs typeface="Tahoma" panose="020B0604030504040204" pitchFamily="34" charset="0"/>
              </a:rPr>
              <a:t>, </a:t>
            </a:r>
            <a:r>
              <a:rPr lang="es-MX" altLang="es-MX" sz="1600" b="1" dirty="0">
                <a:latin typeface="Tahoma" panose="020B0604030504040204" pitchFamily="34" charset="0"/>
                <a:ea typeface="Tahoma" panose="020B0604030504040204" pitchFamily="34" charset="0"/>
                <a:cs typeface="Tahoma" panose="020B0604030504040204" pitchFamily="34" charset="0"/>
              </a:rPr>
              <a:t>evaluar</a:t>
            </a:r>
            <a:r>
              <a:rPr lang="es-MX" altLang="es-MX" sz="1600" dirty="0">
                <a:latin typeface="Tahoma" panose="020B0604030504040204" pitchFamily="34" charset="0"/>
                <a:ea typeface="Tahoma" panose="020B0604030504040204" pitchFamily="34" charset="0"/>
                <a:cs typeface="Tahoma" panose="020B0604030504040204" pitchFamily="34" charset="0"/>
              </a:rPr>
              <a:t> y </a:t>
            </a:r>
            <a:r>
              <a:rPr lang="es-MX" altLang="es-MX" sz="1600" b="1" dirty="0">
                <a:latin typeface="Tahoma" panose="020B0604030504040204" pitchFamily="34" charset="0"/>
                <a:ea typeface="Tahoma" panose="020B0604030504040204" pitchFamily="34" charset="0"/>
                <a:cs typeface="Tahoma" panose="020B0604030504040204" pitchFamily="34" charset="0"/>
              </a:rPr>
              <a:t>analizar</a:t>
            </a:r>
            <a:r>
              <a:rPr lang="es-MX" altLang="es-MX" sz="1600" dirty="0">
                <a:latin typeface="Tahoma" panose="020B0604030504040204" pitchFamily="34" charset="0"/>
                <a:ea typeface="Tahoma" panose="020B0604030504040204" pitchFamily="34" charset="0"/>
                <a:cs typeface="Tahoma" panose="020B0604030504040204" pitchFamily="34" charset="0"/>
              </a:rPr>
              <a:t> el desempeño del gobierno e </a:t>
            </a:r>
            <a:r>
              <a:rPr lang="es-MX" altLang="es-MX" sz="1600" b="1" dirty="0">
                <a:latin typeface="Tahoma" panose="020B0604030504040204" pitchFamily="34" charset="0"/>
                <a:ea typeface="Tahoma" panose="020B0604030504040204" pitchFamily="34" charset="0"/>
                <a:cs typeface="Tahoma" panose="020B0604030504040204" pitchFamily="34" charset="0"/>
              </a:rPr>
              <a:t>incidir</a:t>
            </a:r>
            <a:r>
              <a:rPr lang="es-MX" altLang="es-MX" sz="1600" dirty="0">
                <a:latin typeface="Tahoma" panose="020B0604030504040204" pitchFamily="34" charset="0"/>
                <a:ea typeface="Tahoma" panose="020B0604030504040204" pitchFamily="34" charset="0"/>
                <a:cs typeface="Tahoma" panose="020B0604030504040204" pitchFamily="34" charset="0"/>
              </a:rPr>
              <a:t> en las decisiones sobre temas públicos.</a:t>
            </a:r>
          </a:p>
        </p:txBody>
      </p:sp>
      <p:sp>
        <p:nvSpPr>
          <p:cNvPr id="51" name="25 CuadroTexto">
            <a:extLst>
              <a:ext uri="{FF2B5EF4-FFF2-40B4-BE49-F238E27FC236}">
                <a16:creationId xmlns:a16="http://schemas.microsoft.com/office/drawing/2014/main" id="{69BC650B-252B-4449-AF21-0A16389778DB}"/>
              </a:ext>
            </a:extLst>
          </p:cNvPr>
          <p:cNvSpPr txBox="1">
            <a:spLocks noChangeArrowheads="1"/>
          </p:cNvSpPr>
          <p:nvPr/>
        </p:nvSpPr>
        <p:spPr bwMode="auto">
          <a:xfrm>
            <a:off x="9722423" y="3779229"/>
            <a:ext cx="2170112" cy="2676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285750" indent="-285750" algn="just">
              <a:buFont typeface="Arial" panose="020B0604020202020204" pitchFamily="34" charset="0"/>
              <a:buChar char="•"/>
              <a:defRPr/>
            </a:pPr>
            <a:r>
              <a:rPr lang="es-MX" altLang="es-MX" sz="1500" b="1" dirty="0">
                <a:latin typeface="Tahoma" panose="020B0604030504040204" pitchFamily="34" charset="0"/>
                <a:ea typeface="Tahoma" panose="020B0604030504040204" pitchFamily="34" charset="0"/>
                <a:cs typeface="Tahoma" panose="020B0604030504040204" pitchFamily="34" charset="0"/>
              </a:rPr>
              <a:t>Mejora</a:t>
            </a:r>
            <a:r>
              <a:rPr lang="es-MX" altLang="es-MX" sz="1500" dirty="0">
                <a:latin typeface="Tahoma" panose="020B0604030504040204" pitchFamily="34" charset="0"/>
                <a:ea typeface="Tahoma" panose="020B0604030504040204" pitchFamily="34" charset="0"/>
                <a:cs typeface="Tahoma" panose="020B0604030504040204" pitchFamily="34" charset="0"/>
              </a:rPr>
              <a:t> calidad de servicios públicos.</a:t>
            </a:r>
          </a:p>
          <a:p>
            <a:pPr algn="just">
              <a:defRPr/>
            </a:pPr>
            <a:endParaRPr lang="es-MX" altLang="es-MX" sz="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defRPr/>
            </a:pPr>
            <a:r>
              <a:rPr lang="es-MX" altLang="es-MX" sz="1500" b="1" dirty="0">
                <a:latin typeface="Tahoma" panose="020B0604030504040204" pitchFamily="34" charset="0"/>
                <a:ea typeface="Tahoma" panose="020B0604030504040204" pitchFamily="34" charset="0"/>
                <a:cs typeface="Tahoma" panose="020B0604030504040204" pitchFamily="34" charset="0"/>
              </a:rPr>
              <a:t>Aumenta</a:t>
            </a:r>
            <a:r>
              <a:rPr lang="es-MX" altLang="es-MX" sz="1500" dirty="0">
                <a:latin typeface="Tahoma" panose="020B0604030504040204" pitchFamily="34" charset="0"/>
                <a:ea typeface="Tahoma" panose="020B0604030504040204" pitchFamily="34" charset="0"/>
                <a:cs typeface="Tahoma" panose="020B0604030504040204" pitchFamily="34" charset="0"/>
              </a:rPr>
              <a:t> el bienestar social.</a:t>
            </a:r>
          </a:p>
          <a:p>
            <a:pPr algn="just">
              <a:defRPr/>
            </a:pPr>
            <a:endParaRPr lang="es-MX" altLang="es-MX" sz="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defRPr/>
            </a:pPr>
            <a:r>
              <a:rPr lang="es-MX" altLang="es-MX" sz="1500" b="1" dirty="0">
                <a:latin typeface="Tahoma" panose="020B0604030504040204" pitchFamily="34" charset="0"/>
                <a:ea typeface="Tahoma" panose="020B0604030504040204" pitchFamily="34" charset="0"/>
                <a:cs typeface="Tahoma" panose="020B0604030504040204" pitchFamily="34" charset="0"/>
              </a:rPr>
              <a:t>Mejora</a:t>
            </a:r>
            <a:r>
              <a:rPr lang="es-MX" altLang="es-MX" sz="1500" dirty="0">
                <a:latin typeface="Tahoma" panose="020B0604030504040204" pitchFamily="34" charset="0"/>
                <a:ea typeface="Tahoma" panose="020B0604030504040204" pitchFamily="34" charset="0"/>
                <a:cs typeface="Tahoma" panose="020B0604030504040204" pitchFamily="34" charset="0"/>
              </a:rPr>
              <a:t> la calidad de la democracia.</a:t>
            </a:r>
          </a:p>
          <a:p>
            <a:pPr algn="just">
              <a:defRPr/>
            </a:pPr>
            <a:endParaRPr lang="es-MX" altLang="es-MX" sz="600" dirty="0">
              <a:latin typeface="Tahoma" panose="020B0604030504040204" pitchFamily="34" charset="0"/>
              <a:ea typeface="Tahoma" panose="020B0604030504040204" pitchFamily="34" charset="0"/>
              <a:cs typeface="Tahoma" panose="020B0604030504040204" pitchFamily="34" charset="0"/>
            </a:endParaRPr>
          </a:p>
          <a:p>
            <a:pPr marL="285750" indent="-285750" algn="just">
              <a:buFont typeface="Arial" panose="020B0604020202020204" pitchFamily="34" charset="0"/>
              <a:buChar char="•"/>
              <a:defRPr/>
            </a:pPr>
            <a:r>
              <a:rPr lang="es-MX" altLang="es-MX" sz="1500" b="1" dirty="0" err="1">
                <a:latin typeface="Tahoma" panose="020B0604030504040204" pitchFamily="34" charset="0"/>
                <a:ea typeface="Tahoma" panose="020B0604030504040204" pitchFamily="34" charset="0"/>
                <a:cs typeface="Tahoma" panose="020B0604030504040204" pitchFamily="34" charset="0"/>
              </a:rPr>
              <a:t>Reforza</a:t>
            </a:r>
            <a:r>
              <a:rPr lang="es-MX" altLang="es-MX" sz="1500" dirty="0">
                <a:latin typeface="Tahoma" panose="020B0604030504040204" pitchFamily="34" charset="0"/>
                <a:ea typeface="Tahoma" panose="020B0604030504040204" pitchFamily="34" charset="0"/>
                <a:cs typeface="Tahoma" panose="020B0604030504040204" pitchFamily="34" charset="0"/>
              </a:rPr>
              <a:t> la confianza en el gobierno.</a:t>
            </a:r>
          </a:p>
        </p:txBody>
      </p:sp>
      <p:cxnSp>
        <p:nvCxnSpPr>
          <p:cNvPr id="52" name="Conector recto 51">
            <a:extLst>
              <a:ext uri="{FF2B5EF4-FFF2-40B4-BE49-F238E27FC236}">
                <a16:creationId xmlns:a16="http://schemas.microsoft.com/office/drawing/2014/main" id="{1A68C405-82FA-4F40-9BEE-CC176C2B15BA}"/>
              </a:ext>
            </a:extLst>
          </p:cNvPr>
          <p:cNvCxnSpPr>
            <a:cxnSpLocks/>
          </p:cNvCxnSpPr>
          <p:nvPr/>
        </p:nvCxnSpPr>
        <p:spPr>
          <a:xfrm flipV="1">
            <a:off x="2614740" y="4181856"/>
            <a:ext cx="0" cy="2158620"/>
          </a:xfrm>
          <a:prstGeom prst="line">
            <a:avLst/>
          </a:prstGeom>
          <a:ln w="190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5" name="Conector recto 54">
            <a:extLst>
              <a:ext uri="{FF2B5EF4-FFF2-40B4-BE49-F238E27FC236}">
                <a16:creationId xmlns:a16="http://schemas.microsoft.com/office/drawing/2014/main" id="{3DD6F529-4D98-4561-8668-8E60022A8CE4}"/>
              </a:ext>
            </a:extLst>
          </p:cNvPr>
          <p:cNvCxnSpPr>
            <a:cxnSpLocks/>
          </p:cNvCxnSpPr>
          <p:nvPr/>
        </p:nvCxnSpPr>
        <p:spPr>
          <a:xfrm flipV="1">
            <a:off x="4948301" y="4181856"/>
            <a:ext cx="0" cy="2158620"/>
          </a:xfrm>
          <a:prstGeom prst="line">
            <a:avLst/>
          </a:prstGeom>
          <a:ln w="190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Conector recto 55">
            <a:extLst>
              <a:ext uri="{FF2B5EF4-FFF2-40B4-BE49-F238E27FC236}">
                <a16:creationId xmlns:a16="http://schemas.microsoft.com/office/drawing/2014/main" id="{CD81D636-95D3-4758-8311-DD816DCBF9A4}"/>
              </a:ext>
            </a:extLst>
          </p:cNvPr>
          <p:cNvCxnSpPr>
            <a:cxnSpLocks/>
          </p:cNvCxnSpPr>
          <p:nvPr/>
        </p:nvCxnSpPr>
        <p:spPr>
          <a:xfrm flipV="1">
            <a:off x="7296150" y="4181856"/>
            <a:ext cx="0" cy="2158620"/>
          </a:xfrm>
          <a:prstGeom prst="line">
            <a:avLst/>
          </a:prstGeom>
          <a:ln w="190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7" name="Conector recto 56">
            <a:extLst>
              <a:ext uri="{FF2B5EF4-FFF2-40B4-BE49-F238E27FC236}">
                <a16:creationId xmlns:a16="http://schemas.microsoft.com/office/drawing/2014/main" id="{B66884BC-7942-4A7C-B4E8-232CDF97A1BC}"/>
              </a:ext>
            </a:extLst>
          </p:cNvPr>
          <p:cNvCxnSpPr>
            <a:cxnSpLocks/>
          </p:cNvCxnSpPr>
          <p:nvPr/>
        </p:nvCxnSpPr>
        <p:spPr>
          <a:xfrm flipV="1">
            <a:off x="9570403" y="4181856"/>
            <a:ext cx="0" cy="2158620"/>
          </a:xfrm>
          <a:prstGeom prst="line">
            <a:avLst/>
          </a:prstGeom>
          <a:ln w="19050" cap="flat" cmpd="sng" algn="ctr">
            <a:solidFill>
              <a:schemeClr val="bg1">
                <a:lumMod val="65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1" name="CuadroTexto 40">
            <a:extLst>
              <a:ext uri="{FF2B5EF4-FFF2-40B4-BE49-F238E27FC236}">
                <a16:creationId xmlns:a16="http://schemas.microsoft.com/office/drawing/2014/main" id="{06DE04E2-C224-49D9-8581-7241210823C7}"/>
              </a:ext>
            </a:extLst>
          </p:cNvPr>
          <p:cNvSpPr txBox="1">
            <a:spLocks noChangeArrowheads="1"/>
          </p:cNvSpPr>
          <p:nvPr/>
        </p:nvSpPr>
        <p:spPr bwMode="auto">
          <a:xfrm>
            <a:off x="999743" y="1226312"/>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Actores del gobierno abierto</a:t>
            </a:r>
          </a:p>
        </p:txBody>
      </p:sp>
    </p:spTree>
    <p:extLst>
      <p:ext uri="{BB962C8B-B14F-4D97-AF65-F5344CB8AC3E}">
        <p14:creationId xmlns:p14="http://schemas.microsoft.com/office/powerpoint/2010/main" val="626734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18" name="7 Grupo">
            <a:extLst>
              <a:ext uri="{FF2B5EF4-FFF2-40B4-BE49-F238E27FC236}">
                <a16:creationId xmlns:a16="http://schemas.microsoft.com/office/drawing/2014/main" id="{4BEB8D0E-F636-4B4E-8205-FEA2E1086ED7}"/>
              </a:ext>
            </a:extLst>
          </p:cNvPr>
          <p:cNvGrpSpPr>
            <a:grpSpLocks/>
          </p:cNvGrpSpPr>
          <p:nvPr/>
        </p:nvGrpSpPr>
        <p:grpSpPr bwMode="auto">
          <a:xfrm>
            <a:off x="1633538" y="141288"/>
            <a:ext cx="8929687" cy="1169987"/>
            <a:chOff x="107503" y="97721"/>
            <a:chExt cx="8928993" cy="1171039"/>
          </a:xfrm>
        </p:grpSpPr>
        <p:pic>
          <p:nvPicPr>
            <p:cNvPr id="22" name="6 Imagen">
              <a:extLst>
                <a:ext uri="{FF2B5EF4-FFF2-40B4-BE49-F238E27FC236}">
                  <a16:creationId xmlns:a16="http://schemas.microsoft.com/office/drawing/2014/main" id="{3F431101-0142-404D-9E8C-FB48AE5172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 name="12 Grupo">
              <a:extLst>
                <a:ext uri="{FF2B5EF4-FFF2-40B4-BE49-F238E27FC236}">
                  <a16:creationId xmlns:a16="http://schemas.microsoft.com/office/drawing/2014/main" id="{4F009B6B-DE1D-46C7-BE19-CB27962A8986}"/>
                </a:ext>
              </a:extLst>
            </p:cNvPr>
            <p:cNvGrpSpPr>
              <a:grpSpLocks/>
            </p:cNvGrpSpPr>
            <p:nvPr/>
          </p:nvGrpSpPr>
          <p:grpSpPr bwMode="auto">
            <a:xfrm>
              <a:off x="107503" y="97721"/>
              <a:ext cx="8928993" cy="1171039"/>
              <a:chOff x="107503" y="44624"/>
              <a:chExt cx="8972347" cy="1045270"/>
            </a:xfrm>
          </p:grpSpPr>
          <p:pic>
            <p:nvPicPr>
              <p:cNvPr id="26" name="10 Imagen">
                <a:extLst>
                  <a:ext uri="{FF2B5EF4-FFF2-40B4-BE49-F238E27FC236}">
                    <a16:creationId xmlns:a16="http://schemas.microsoft.com/office/drawing/2014/main" id="{55C3B93A-FBAA-467E-8597-ED94DB6AF4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10 Rectángulo">
                <a:extLst>
                  <a:ext uri="{FF2B5EF4-FFF2-40B4-BE49-F238E27FC236}">
                    <a16:creationId xmlns:a16="http://schemas.microsoft.com/office/drawing/2014/main" id="{F1C4799C-FDB6-4E54-812C-E9003491F6AF}"/>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28" name="11 Imagen">
                <a:extLst>
                  <a:ext uri="{FF2B5EF4-FFF2-40B4-BE49-F238E27FC236}">
                    <a16:creationId xmlns:a16="http://schemas.microsoft.com/office/drawing/2014/main" id="{8A3FB80D-2016-43AA-9BDC-815E0BC535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9" name="Imagen 6">
            <a:extLst>
              <a:ext uri="{FF2B5EF4-FFF2-40B4-BE49-F238E27FC236}">
                <a16:creationId xmlns:a16="http://schemas.microsoft.com/office/drawing/2014/main" id="{B2902A27-4DC7-4E0D-8592-E9811C654AE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3" name="Grupo 26">
            <a:extLst>
              <a:ext uri="{FF2B5EF4-FFF2-40B4-BE49-F238E27FC236}">
                <a16:creationId xmlns:a16="http://schemas.microsoft.com/office/drawing/2014/main" id="{1C91A3B9-9CDD-4EDB-9E6E-FE3844D56F65}"/>
              </a:ext>
            </a:extLst>
          </p:cNvPr>
          <p:cNvGrpSpPr>
            <a:grpSpLocks/>
          </p:cNvGrpSpPr>
          <p:nvPr/>
        </p:nvGrpSpPr>
        <p:grpSpPr bwMode="auto">
          <a:xfrm>
            <a:off x="355092" y="2228850"/>
            <a:ext cx="3826764" cy="1473200"/>
            <a:chOff x="731520" y="2946400"/>
            <a:chExt cx="2252980" cy="1270000"/>
          </a:xfrm>
        </p:grpSpPr>
        <p:sp>
          <p:nvSpPr>
            <p:cNvPr id="24" name="Rectángulo: esquinas redondeadas 23">
              <a:extLst>
                <a:ext uri="{FF2B5EF4-FFF2-40B4-BE49-F238E27FC236}">
                  <a16:creationId xmlns:a16="http://schemas.microsoft.com/office/drawing/2014/main" id="{E492C010-7C3B-4EF9-92EB-C6E21E0F9109}"/>
                </a:ext>
              </a:extLst>
            </p:cNvPr>
            <p:cNvSpPr/>
            <p:nvPr/>
          </p:nvSpPr>
          <p:spPr>
            <a:xfrm>
              <a:off x="731520" y="2946400"/>
              <a:ext cx="2252980" cy="1029138"/>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Entabla</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una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conversación constante</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con los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ciudadanos</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con el fin de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oír</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lo que estos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dicen</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y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solicitan.</a:t>
              </a:r>
            </a:p>
          </p:txBody>
        </p:sp>
        <p:sp>
          <p:nvSpPr>
            <p:cNvPr id="25" name="Triángulo rectángulo 24">
              <a:extLst>
                <a:ext uri="{FF2B5EF4-FFF2-40B4-BE49-F238E27FC236}">
                  <a16:creationId xmlns:a16="http://schemas.microsoft.com/office/drawing/2014/main" id="{C6245BFF-8B5E-4373-87E9-AC3B55A23D0C}"/>
                </a:ext>
              </a:extLst>
            </p:cNvPr>
            <p:cNvSpPr/>
            <p:nvPr/>
          </p:nvSpPr>
          <p:spPr>
            <a:xfrm rot="5400000" flipV="1">
              <a:off x="2064106" y="3829697"/>
              <a:ext cx="240862" cy="532543"/>
            </a:xfrm>
            <a:prstGeom prst="rtTriangl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s-MX"/>
            </a:p>
          </p:txBody>
        </p:sp>
      </p:grpSp>
      <p:grpSp>
        <p:nvGrpSpPr>
          <p:cNvPr id="30" name="Grupo 29">
            <a:extLst>
              <a:ext uri="{FF2B5EF4-FFF2-40B4-BE49-F238E27FC236}">
                <a16:creationId xmlns:a16="http://schemas.microsoft.com/office/drawing/2014/main" id="{DF2107E1-295D-48D9-8D8C-91FAC9167672}"/>
              </a:ext>
            </a:extLst>
          </p:cNvPr>
          <p:cNvGrpSpPr/>
          <p:nvPr/>
        </p:nvGrpSpPr>
        <p:grpSpPr>
          <a:xfrm>
            <a:off x="4184786" y="3416302"/>
            <a:ext cx="3827153" cy="1473200"/>
            <a:chOff x="731520" y="2946400"/>
            <a:chExt cx="2252980" cy="1270000"/>
          </a:xfrm>
          <a:solidFill>
            <a:schemeClr val="accent2">
              <a:lumMod val="20000"/>
              <a:lumOff val="80000"/>
            </a:schemeClr>
          </a:solidFill>
        </p:grpSpPr>
        <p:sp>
          <p:nvSpPr>
            <p:cNvPr id="31" name="Rectángulo: esquinas redondeadas 30">
              <a:extLst>
                <a:ext uri="{FF2B5EF4-FFF2-40B4-BE49-F238E27FC236}">
                  <a16:creationId xmlns:a16="http://schemas.microsoft.com/office/drawing/2014/main" id="{B10B88C7-3659-4568-B2B3-24D5E9C0B56F}"/>
                </a:ext>
              </a:extLst>
            </p:cNvPr>
            <p:cNvSpPr/>
            <p:nvPr/>
          </p:nvSpPr>
          <p:spPr>
            <a:xfrm>
              <a:off x="731520" y="2946400"/>
              <a:ext cx="2252980" cy="10287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Toma</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decisiones</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basadas en las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necesidades</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y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preferencias</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de la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ciudadanía</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32" name="Triángulo rectángulo 31">
              <a:extLst>
                <a:ext uri="{FF2B5EF4-FFF2-40B4-BE49-F238E27FC236}">
                  <a16:creationId xmlns:a16="http://schemas.microsoft.com/office/drawing/2014/main" id="{8021F7B5-33B4-4BCB-A47E-D40C7145D23D}"/>
                </a:ext>
              </a:extLst>
            </p:cNvPr>
            <p:cNvSpPr/>
            <p:nvPr/>
          </p:nvSpPr>
          <p:spPr>
            <a:xfrm rot="5400000" flipV="1">
              <a:off x="2063752" y="3829049"/>
              <a:ext cx="241299" cy="53340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s-MX"/>
            </a:p>
          </p:txBody>
        </p:sp>
      </p:grpSp>
      <p:grpSp>
        <p:nvGrpSpPr>
          <p:cNvPr id="33" name="Grupo 32">
            <a:extLst>
              <a:ext uri="{FF2B5EF4-FFF2-40B4-BE49-F238E27FC236}">
                <a16:creationId xmlns:a16="http://schemas.microsoft.com/office/drawing/2014/main" id="{D6DD8DAD-7425-405D-81A5-F94FE41DB552}"/>
              </a:ext>
            </a:extLst>
          </p:cNvPr>
          <p:cNvGrpSpPr/>
          <p:nvPr/>
        </p:nvGrpSpPr>
        <p:grpSpPr>
          <a:xfrm>
            <a:off x="8027180" y="2229613"/>
            <a:ext cx="3827153" cy="1473200"/>
            <a:chOff x="731520" y="2946400"/>
            <a:chExt cx="2252980" cy="1270000"/>
          </a:xfrm>
          <a:solidFill>
            <a:srgbClr val="CCCCFF"/>
          </a:solidFill>
        </p:grpSpPr>
        <p:sp>
          <p:nvSpPr>
            <p:cNvPr id="34" name="Rectángulo: esquinas redondeadas 33">
              <a:extLst>
                <a:ext uri="{FF2B5EF4-FFF2-40B4-BE49-F238E27FC236}">
                  <a16:creationId xmlns:a16="http://schemas.microsoft.com/office/drawing/2014/main" id="{7C1BD97E-3B08-41FE-8450-F232409E11FF}"/>
                </a:ext>
              </a:extLst>
            </p:cNvPr>
            <p:cNvSpPr/>
            <p:nvPr/>
          </p:nvSpPr>
          <p:spPr>
            <a:xfrm>
              <a:off x="731520" y="2946400"/>
              <a:ext cx="2252980" cy="10287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Facilita</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la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colaboración</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de los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ciudadanos</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y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funcionarios</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en el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desarrollo</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de los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servicios</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que presta.</a:t>
              </a:r>
            </a:p>
          </p:txBody>
        </p:sp>
        <p:sp>
          <p:nvSpPr>
            <p:cNvPr id="35" name="Triángulo rectángulo 34">
              <a:extLst>
                <a:ext uri="{FF2B5EF4-FFF2-40B4-BE49-F238E27FC236}">
                  <a16:creationId xmlns:a16="http://schemas.microsoft.com/office/drawing/2014/main" id="{1DED4441-ECAE-4BD5-B9A8-147E30ADED36}"/>
                </a:ext>
              </a:extLst>
            </p:cNvPr>
            <p:cNvSpPr/>
            <p:nvPr/>
          </p:nvSpPr>
          <p:spPr>
            <a:xfrm rot="5400000" flipV="1">
              <a:off x="2063752" y="3829049"/>
              <a:ext cx="241299" cy="53340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s-MX"/>
            </a:p>
          </p:txBody>
        </p:sp>
      </p:grpSp>
      <p:grpSp>
        <p:nvGrpSpPr>
          <p:cNvPr id="36" name="Grupo 35">
            <a:extLst>
              <a:ext uri="{FF2B5EF4-FFF2-40B4-BE49-F238E27FC236}">
                <a16:creationId xmlns:a16="http://schemas.microsoft.com/office/drawing/2014/main" id="{7D9E169C-647A-429C-BB1C-198867CE0E6C}"/>
              </a:ext>
            </a:extLst>
          </p:cNvPr>
          <p:cNvGrpSpPr/>
          <p:nvPr/>
        </p:nvGrpSpPr>
        <p:grpSpPr>
          <a:xfrm>
            <a:off x="366775" y="4740656"/>
            <a:ext cx="3827153" cy="1473200"/>
            <a:chOff x="731520" y="2946400"/>
            <a:chExt cx="2252980" cy="1270000"/>
          </a:xfrm>
          <a:solidFill>
            <a:srgbClr val="FFFFCC"/>
          </a:solidFill>
        </p:grpSpPr>
        <p:sp>
          <p:nvSpPr>
            <p:cNvPr id="37" name="Rectángulo: esquinas redondeadas 36">
              <a:extLst>
                <a:ext uri="{FF2B5EF4-FFF2-40B4-BE49-F238E27FC236}">
                  <a16:creationId xmlns:a16="http://schemas.microsoft.com/office/drawing/2014/main" id="{49E09006-8E7D-4169-90A5-F23F06913F86}"/>
                </a:ext>
              </a:extLst>
            </p:cNvPr>
            <p:cNvSpPr/>
            <p:nvPr/>
          </p:nvSpPr>
          <p:spPr>
            <a:xfrm>
              <a:off x="731520" y="2946400"/>
              <a:ext cx="2252980" cy="10287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Comunica</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todo lo que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decide</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y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hace</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de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forma</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transparente</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38" name="Triángulo rectángulo 37">
              <a:extLst>
                <a:ext uri="{FF2B5EF4-FFF2-40B4-BE49-F238E27FC236}">
                  <a16:creationId xmlns:a16="http://schemas.microsoft.com/office/drawing/2014/main" id="{75FBF6AC-7857-4497-9899-D99C8C2963D3}"/>
                </a:ext>
              </a:extLst>
            </p:cNvPr>
            <p:cNvSpPr/>
            <p:nvPr/>
          </p:nvSpPr>
          <p:spPr>
            <a:xfrm rot="5400000" flipV="1">
              <a:off x="2063752" y="3829049"/>
              <a:ext cx="241299" cy="53340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s-MX"/>
            </a:p>
          </p:txBody>
        </p:sp>
      </p:grpSp>
      <p:grpSp>
        <p:nvGrpSpPr>
          <p:cNvPr id="19" name="Grupo 18">
            <a:extLst>
              <a:ext uri="{FF2B5EF4-FFF2-40B4-BE49-F238E27FC236}">
                <a16:creationId xmlns:a16="http://schemas.microsoft.com/office/drawing/2014/main" id="{4FA35630-BE4D-4AA8-8F34-70E4608F6212}"/>
              </a:ext>
            </a:extLst>
          </p:cNvPr>
          <p:cNvGrpSpPr/>
          <p:nvPr/>
        </p:nvGrpSpPr>
        <p:grpSpPr>
          <a:xfrm>
            <a:off x="8014988" y="4737103"/>
            <a:ext cx="3827153" cy="1473200"/>
            <a:chOff x="731520" y="2946400"/>
            <a:chExt cx="2252980" cy="1270000"/>
          </a:xfrm>
          <a:solidFill>
            <a:schemeClr val="bg1">
              <a:lumMod val="95000"/>
            </a:schemeClr>
          </a:solidFill>
        </p:grpSpPr>
        <p:sp>
          <p:nvSpPr>
            <p:cNvPr id="20" name="Rectángulo: esquinas redondeadas 19">
              <a:extLst>
                <a:ext uri="{FF2B5EF4-FFF2-40B4-BE49-F238E27FC236}">
                  <a16:creationId xmlns:a16="http://schemas.microsoft.com/office/drawing/2014/main" id="{E3AC51C3-AC6B-49F6-B43B-5FA177E587A4}"/>
                </a:ext>
              </a:extLst>
            </p:cNvPr>
            <p:cNvSpPr/>
            <p:nvPr/>
          </p:nvSpPr>
          <p:spPr>
            <a:xfrm>
              <a:off x="731520" y="2946400"/>
              <a:ext cx="2252980" cy="102870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Aprovecha </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las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tecnologías</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de la información </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para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favorecer</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e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incentivar</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la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participación</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MX" sz="1500" b="1" dirty="0">
                  <a:solidFill>
                    <a:schemeClr val="tx1"/>
                  </a:solidFill>
                  <a:latin typeface="Tahoma" panose="020B0604030504040204" pitchFamily="34" charset="0"/>
                  <a:ea typeface="Tahoma" panose="020B0604030504040204" pitchFamily="34" charset="0"/>
                  <a:cs typeface="Tahoma" panose="020B0604030504040204" pitchFamily="34" charset="0"/>
                </a:rPr>
                <a:t>colaborativa</a:t>
              </a:r>
              <a:r>
                <a:rPr lang="es-MX" sz="15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21" name="Triángulo rectángulo 20">
              <a:extLst>
                <a:ext uri="{FF2B5EF4-FFF2-40B4-BE49-F238E27FC236}">
                  <a16:creationId xmlns:a16="http://schemas.microsoft.com/office/drawing/2014/main" id="{AE795D77-83D6-4C2A-8FF3-90C24FD052FD}"/>
                </a:ext>
              </a:extLst>
            </p:cNvPr>
            <p:cNvSpPr/>
            <p:nvPr/>
          </p:nvSpPr>
          <p:spPr>
            <a:xfrm rot="5400000" flipV="1">
              <a:off x="2063752" y="3829049"/>
              <a:ext cx="241299" cy="53340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endParaRPr lang="es-MX"/>
            </a:p>
          </p:txBody>
        </p:sp>
      </p:grpSp>
      <p:sp>
        <p:nvSpPr>
          <p:cNvPr id="39" name="CuadroTexto 38">
            <a:extLst>
              <a:ext uri="{FF2B5EF4-FFF2-40B4-BE49-F238E27FC236}">
                <a16:creationId xmlns:a16="http://schemas.microsoft.com/office/drawing/2014/main" id="{7745ECF2-C695-4AB9-B083-831806ABDA88}"/>
              </a:ext>
            </a:extLst>
          </p:cNvPr>
          <p:cNvSpPr txBox="1">
            <a:spLocks noChangeArrowheads="1"/>
          </p:cNvSpPr>
          <p:nvPr/>
        </p:nvSpPr>
        <p:spPr bwMode="auto">
          <a:xfrm>
            <a:off x="999743" y="1226312"/>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Un gobierno abierto: </a:t>
            </a:r>
          </a:p>
        </p:txBody>
      </p:sp>
    </p:spTree>
    <p:extLst>
      <p:ext uri="{BB962C8B-B14F-4D97-AF65-F5344CB8AC3E}">
        <p14:creationId xmlns:p14="http://schemas.microsoft.com/office/powerpoint/2010/main" val="776923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9" name="7 Grupo">
            <a:extLst>
              <a:ext uri="{FF2B5EF4-FFF2-40B4-BE49-F238E27FC236}">
                <a16:creationId xmlns:a16="http://schemas.microsoft.com/office/drawing/2014/main" id="{97161B78-6877-4EF2-87AD-92A95FE65447}"/>
              </a:ext>
            </a:extLst>
          </p:cNvPr>
          <p:cNvGrpSpPr>
            <a:grpSpLocks/>
          </p:cNvGrpSpPr>
          <p:nvPr/>
        </p:nvGrpSpPr>
        <p:grpSpPr bwMode="auto">
          <a:xfrm>
            <a:off x="1633538" y="141288"/>
            <a:ext cx="8929687" cy="1169987"/>
            <a:chOff x="107503" y="97721"/>
            <a:chExt cx="8928993" cy="1171039"/>
          </a:xfrm>
        </p:grpSpPr>
        <p:pic>
          <p:nvPicPr>
            <p:cNvPr id="30" name="6 Imagen">
              <a:extLst>
                <a:ext uri="{FF2B5EF4-FFF2-40B4-BE49-F238E27FC236}">
                  <a16:creationId xmlns:a16="http://schemas.microsoft.com/office/drawing/2014/main" id="{08448435-F9B1-4F8C-B99A-14836B425D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1" name="12 Grupo">
              <a:extLst>
                <a:ext uri="{FF2B5EF4-FFF2-40B4-BE49-F238E27FC236}">
                  <a16:creationId xmlns:a16="http://schemas.microsoft.com/office/drawing/2014/main" id="{00BAA740-3B3C-4B02-9CE6-3074AA314583}"/>
                </a:ext>
              </a:extLst>
            </p:cNvPr>
            <p:cNvGrpSpPr>
              <a:grpSpLocks/>
            </p:cNvGrpSpPr>
            <p:nvPr/>
          </p:nvGrpSpPr>
          <p:grpSpPr bwMode="auto">
            <a:xfrm>
              <a:off x="107503" y="97721"/>
              <a:ext cx="8928993" cy="1171039"/>
              <a:chOff x="107503" y="44624"/>
              <a:chExt cx="8972347" cy="1045270"/>
            </a:xfrm>
          </p:grpSpPr>
          <p:pic>
            <p:nvPicPr>
              <p:cNvPr id="32" name="10 Imagen">
                <a:extLst>
                  <a:ext uri="{FF2B5EF4-FFF2-40B4-BE49-F238E27FC236}">
                    <a16:creationId xmlns:a16="http://schemas.microsoft.com/office/drawing/2014/main" id="{2DC0BCD5-C38D-4F28-8183-3E9652396A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10 Rectángulo">
                <a:extLst>
                  <a:ext uri="{FF2B5EF4-FFF2-40B4-BE49-F238E27FC236}">
                    <a16:creationId xmlns:a16="http://schemas.microsoft.com/office/drawing/2014/main" id="{9F07CC34-41B4-46B0-B606-62AF581337FB}"/>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36" name="11 Imagen">
                <a:extLst>
                  <a:ext uri="{FF2B5EF4-FFF2-40B4-BE49-F238E27FC236}">
                    <a16:creationId xmlns:a16="http://schemas.microsoft.com/office/drawing/2014/main" id="{DDC273AA-E78E-48B2-AC17-95E72EA0F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9" name="Imagen 6">
            <a:extLst>
              <a:ext uri="{FF2B5EF4-FFF2-40B4-BE49-F238E27FC236}">
                <a16:creationId xmlns:a16="http://schemas.microsoft.com/office/drawing/2014/main" id="{0D9A079D-68A6-4891-8368-6777D31B46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uadroTexto 6">
            <a:extLst>
              <a:ext uri="{FF2B5EF4-FFF2-40B4-BE49-F238E27FC236}">
                <a16:creationId xmlns:a16="http://schemas.microsoft.com/office/drawing/2014/main" id="{67CBCDDF-505F-4706-9765-D9183C85884C}"/>
              </a:ext>
            </a:extLst>
          </p:cNvPr>
          <p:cNvSpPr txBox="1"/>
          <p:nvPr/>
        </p:nvSpPr>
        <p:spPr>
          <a:xfrm>
            <a:off x="271502" y="2503488"/>
            <a:ext cx="3276600" cy="2727325"/>
          </a:xfrm>
          <a:prstGeom prst="rect">
            <a:avLst/>
          </a:prstGeom>
          <a:noFill/>
        </p:spPr>
        <p:txBody>
          <a:bodyPr anchor="ctr"/>
          <a:lstStyle/>
          <a:p>
            <a:pPr algn="just">
              <a:defRPr/>
            </a:pPr>
            <a:r>
              <a:rPr lang="es-MX" dirty="0">
                <a:solidFill>
                  <a:srgbClr val="0070C0"/>
                </a:solidFill>
                <a:latin typeface="Tahoma" panose="020B0604030504040204" pitchFamily="34" charset="0"/>
                <a:ea typeface="Tahoma" panose="020B0604030504040204" pitchFamily="34" charset="0"/>
                <a:cs typeface="Tahoma" panose="020B0604030504040204" pitchFamily="34" charset="0"/>
              </a:rPr>
              <a:t>Según la </a:t>
            </a:r>
            <a:r>
              <a:rPr lang="es-MX" b="1" dirty="0">
                <a:solidFill>
                  <a:srgbClr val="0070C0"/>
                </a:solidFill>
                <a:latin typeface="Tahoma" panose="020B0604030504040204" pitchFamily="34" charset="0"/>
                <a:ea typeface="Tahoma" panose="020B0604030504040204" pitchFamily="34" charset="0"/>
                <a:cs typeface="Tahoma" panose="020B0604030504040204" pitchFamily="34" charset="0"/>
              </a:rPr>
              <a:t>Organización para la Cooperación y el Desarrollo Económicos </a:t>
            </a:r>
            <a:r>
              <a:rPr lang="es-MX" dirty="0">
                <a:solidFill>
                  <a:srgbClr val="0070C0"/>
                </a:solidFill>
                <a:latin typeface="Tahoma" panose="020B0604030504040204" pitchFamily="34" charset="0"/>
                <a:ea typeface="Tahoma" panose="020B0604030504040204" pitchFamily="34" charset="0"/>
                <a:cs typeface="Tahoma" panose="020B0604030504040204" pitchFamily="34" charset="0"/>
              </a:rPr>
              <a:t>(OCDE), la </a:t>
            </a:r>
            <a:r>
              <a:rPr lang="es-MX" b="1" dirty="0">
                <a:solidFill>
                  <a:srgbClr val="0070C0"/>
                </a:solidFill>
                <a:latin typeface="Tahoma" panose="020B0604030504040204" pitchFamily="34" charset="0"/>
                <a:ea typeface="Tahoma" panose="020B0604030504040204" pitchFamily="34" charset="0"/>
                <a:cs typeface="Tahoma" panose="020B0604030504040204" pitchFamily="34" charset="0"/>
              </a:rPr>
              <a:t>implementación</a:t>
            </a:r>
            <a:r>
              <a:rPr lang="es-MX" dirty="0">
                <a:solidFill>
                  <a:srgbClr val="0070C0"/>
                </a:solidFill>
                <a:latin typeface="Tahoma" panose="020B0604030504040204" pitchFamily="34" charset="0"/>
                <a:ea typeface="Tahoma" panose="020B0604030504040204" pitchFamily="34" charset="0"/>
                <a:cs typeface="Tahoma" panose="020B0604030504040204" pitchFamily="34" charset="0"/>
              </a:rPr>
              <a:t> de las </a:t>
            </a:r>
            <a:r>
              <a:rPr lang="es-MX" b="1" dirty="0">
                <a:solidFill>
                  <a:srgbClr val="0070C0"/>
                </a:solidFill>
                <a:latin typeface="Tahoma" panose="020B0604030504040204" pitchFamily="34" charset="0"/>
                <a:ea typeface="Tahoma" panose="020B0604030504040204" pitchFamily="34" charset="0"/>
                <a:cs typeface="Tahoma" panose="020B0604030504040204" pitchFamily="34" charset="0"/>
              </a:rPr>
              <a:t>prácticas</a:t>
            </a:r>
            <a:r>
              <a:rPr lang="es-MX" dirty="0">
                <a:solidFill>
                  <a:srgbClr val="0070C0"/>
                </a:solidFill>
                <a:latin typeface="Tahoma" panose="020B0604030504040204" pitchFamily="34" charset="0"/>
                <a:ea typeface="Tahoma" panose="020B0604030504040204" pitchFamily="34" charset="0"/>
                <a:cs typeface="Tahoma" panose="020B0604030504040204" pitchFamily="34" charset="0"/>
              </a:rPr>
              <a:t> de </a:t>
            </a:r>
            <a:r>
              <a:rPr lang="es-MX" b="1" dirty="0">
                <a:solidFill>
                  <a:srgbClr val="0070C0"/>
                </a:solidFill>
                <a:latin typeface="Tahoma" panose="020B0604030504040204" pitchFamily="34" charset="0"/>
                <a:ea typeface="Tahoma" panose="020B0604030504040204" pitchFamily="34" charset="0"/>
                <a:cs typeface="Tahoma" panose="020B0604030504040204" pitchFamily="34" charset="0"/>
              </a:rPr>
              <a:t>Gobierno</a:t>
            </a:r>
            <a:r>
              <a:rPr lang="es-MX"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s-MX" b="1" dirty="0">
                <a:solidFill>
                  <a:srgbClr val="0070C0"/>
                </a:solidFill>
                <a:latin typeface="Tahoma" panose="020B0604030504040204" pitchFamily="34" charset="0"/>
                <a:ea typeface="Tahoma" panose="020B0604030504040204" pitchFamily="34" charset="0"/>
                <a:cs typeface="Tahoma" panose="020B0604030504040204" pitchFamily="34" charset="0"/>
              </a:rPr>
              <a:t>abierto</a:t>
            </a:r>
            <a:r>
              <a:rPr lang="es-MX" dirty="0">
                <a:solidFill>
                  <a:srgbClr val="0070C0"/>
                </a:solidFill>
                <a:latin typeface="Tahoma" panose="020B0604030504040204" pitchFamily="34" charset="0"/>
                <a:ea typeface="Tahoma" panose="020B0604030504040204" pitchFamily="34" charset="0"/>
                <a:cs typeface="Tahoma" panose="020B0604030504040204" pitchFamily="34" charset="0"/>
              </a:rPr>
              <a:t> trae consigo los siguientes </a:t>
            </a:r>
            <a:r>
              <a:rPr lang="es-MX" b="1" dirty="0">
                <a:solidFill>
                  <a:srgbClr val="0070C0"/>
                </a:solidFill>
                <a:latin typeface="Tahoma" panose="020B0604030504040204" pitchFamily="34" charset="0"/>
                <a:ea typeface="Tahoma" panose="020B0604030504040204" pitchFamily="34" charset="0"/>
                <a:cs typeface="Tahoma" panose="020B0604030504040204" pitchFamily="34" charset="0"/>
              </a:rPr>
              <a:t>beneficios</a:t>
            </a:r>
            <a:r>
              <a:rPr lang="es-MX"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s-MX" b="1" dirty="0">
                <a:solidFill>
                  <a:srgbClr val="0070C0"/>
                </a:solidFill>
                <a:latin typeface="Tahoma" panose="020B0604030504040204" pitchFamily="34" charset="0"/>
                <a:ea typeface="Tahoma" panose="020B0604030504040204" pitchFamily="34" charset="0"/>
                <a:cs typeface="Tahoma" panose="020B0604030504040204" pitchFamily="34" charset="0"/>
              </a:rPr>
              <a:t>potenciales</a:t>
            </a:r>
            <a:r>
              <a:rPr lang="es-MX" dirty="0">
                <a:solidFill>
                  <a:srgbClr val="0070C0"/>
                </a:solidFill>
                <a:latin typeface="Tahoma" panose="020B0604030504040204" pitchFamily="34" charset="0"/>
                <a:ea typeface="Tahoma" panose="020B0604030504040204" pitchFamily="34" charset="0"/>
                <a:cs typeface="Tahoma" panose="020B0604030504040204" pitchFamily="34" charset="0"/>
              </a:rPr>
              <a:t>:</a:t>
            </a:r>
          </a:p>
        </p:txBody>
      </p:sp>
      <p:sp>
        <p:nvSpPr>
          <p:cNvPr id="113" name="Rectangle">
            <a:extLst>
              <a:ext uri="{FF2B5EF4-FFF2-40B4-BE49-F238E27FC236}">
                <a16:creationId xmlns:a16="http://schemas.microsoft.com/office/drawing/2014/main" id="{0FB7161F-9C87-466F-9569-E601602DAB62}"/>
              </a:ext>
            </a:extLst>
          </p:cNvPr>
          <p:cNvSpPr/>
          <p:nvPr/>
        </p:nvSpPr>
        <p:spPr>
          <a:xfrm>
            <a:off x="3913226" y="5570538"/>
            <a:ext cx="5465726" cy="908050"/>
          </a:xfrm>
          <a:prstGeom prst="rect">
            <a:avLst/>
          </a:prstGeom>
          <a:solidFill>
            <a:srgbClr val="95A5A6">
              <a:alpha val="30000"/>
            </a:srgbClr>
          </a:solidFill>
          <a:ln w="12700">
            <a:miter lim="400000"/>
          </a:ln>
        </p:spPr>
        <p:txBody>
          <a:bodyPr tIns="38100" rIns="108000" bIns="38100" anchor="ctr"/>
          <a:lstStyle/>
          <a:p>
            <a:pPr algn="just" defTabSz="914354" eaLnBrk="1" fontAlgn="auto" hangingPunct="1">
              <a:spcBef>
                <a:spcPts val="0"/>
              </a:spcBef>
              <a:spcAft>
                <a:spcPts val="0"/>
              </a:spcAft>
              <a:defRPr/>
            </a:pPr>
            <a:r>
              <a:rPr lang="da-DK" sz="1600" b="1" kern="0" dirty="0">
                <a:latin typeface="Tahoma" panose="020B0604030504040204" pitchFamily="34" charset="0"/>
                <a:ea typeface="Tahoma" panose="020B0604030504040204" pitchFamily="34" charset="0"/>
                <a:cs typeface="Tahoma" panose="020B0604030504040204" pitchFamily="34" charset="0"/>
              </a:rPr>
              <a:t>Propicia</a:t>
            </a:r>
            <a:r>
              <a:rPr lang="da-DK" sz="1600" kern="0" dirty="0">
                <a:latin typeface="Tahoma" panose="020B0604030504040204" pitchFamily="34" charset="0"/>
                <a:ea typeface="Tahoma" panose="020B0604030504040204" pitchFamily="34" charset="0"/>
                <a:cs typeface="Tahoma" panose="020B0604030504040204" pitchFamily="34" charset="0"/>
              </a:rPr>
              <a:t> un entorno </a:t>
            </a:r>
            <a:r>
              <a:rPr lang="da-DK" sz="1600" b="1" kern="0" dirty="0">
                <a:latin typeface="Tahoma" panose="020B0604030504040204" pitchFamily="34" charset="0"/>
                <a:ea typeface="Tahoma" panose="020B0604030504040204" pitchFamily="34" charset="0"/>
                <a:cs typeface="Tahoma" panose="020B0604030504040204" pitchFamily="34" charset="0"/>
              </a:rPr>
              <a:t>favorable</a:t>
            </a:r>
            <a:r>
              <a:rPr lang="da-DK" sz="1600" kern="0" dirty="0">
                <a:latin typeface="Tahoma" panose="020B0604030504040204" pitchFamily="34" charset="0"/>
                <a:ea typeface="Tahoma" panose="020B0604030504040204" pitchFamily="34" charset="0"/>
                <a:cs typeface="Tahoma" panose="020B0604030504040204" pitchFamily="34" charset="0"/>
              </a:rPr>
              <a:t> para </a:t>
            </a:r>
          </a:p>
          <a:p>
            <a:pPr algn="just" defTabSz="914354" eaLnBrk="1" fontAlgn="auto" hangingPunct="1">
              <a:spcBef>
                <a:spcPts val="0"/>
              </a:spcBef>
              <a:spcAft>
                <a:spcPts val="0"/>
              </a:spcAft>
              <a:defRPr/>
            </a:pPr>
            <a:r>
              <a:rPr lang="da-DK" sz="1600" kern="0" dirty="0">
                <a:latin typeface="Tahoma" panose="020B0604030504040204" pitchFamily="34" charset="0"/>
                <a:ea typeface="Tahoma" panose="020B0604030504040204" pitchFamily="34" charset="0"/>
                <a:cs typeface="Tahoma" panose="020B0604030504040204" pitchFamily="34" charset="0"/>
              </a:rPr>
              <a:t>el </a:t>
            </a:r>
            <a:r>
              <a:rPr lang="da-DK" sz="1600" b="1" kern="0" dirty="0">
                <a:latin typeface="Tahoma" panose="020B0604030504040204" pitchFamily="34" charset="0"/>
                <a:ea typeface="Tahoma" panose="020B0604030504040204" pitchFamily="34" charset="0"/>
                <a:cs typeface="Tahoma" panose="020B0604030504040204" pitchFamily="34" charset="0"/>
              </a:rPr>
              <a:t>desarrollo</a:t>
            </a:r>
            <a:r>
              <a:rPr lang="da-DK" sz="1600" kern="0" dirty="0">
                <a:latin typeface="Tahoma" panose="020B0604030504040204" pitchFamily="34" charset="0"/>
                <a:ea typeface="Tahoma" panose="020B0604030504040204" pitchFamily="34" charset="0"/>
                <a:cs typeface="Tahoma" panose="020B0604030504040204" pitchFamily="34" charset="0"/>
              </a:rPr>
              <a:t> </a:t>
            </a:r>
            <a:r>
              <a:rPr lang="da-DK" sz="1600" b="1" kern="0" dirty="0">
                <a:latin typeface="Tahoma" panose="020B0604030504040204" pitchFamily="34" charset="0"/>
                <a:ea typeface="Tahoma" panose="020B0604030504040204" pitchFamily="34" charset="0"/>
                <a:cs typeface="Tahoma" panose="020B0604030504040204" pitchFamily="34" charset="0"/>
              </a:rPr>
              <a:t>empresarial</a:t>
            </a:r>
            <a:r>
              <a:rPr lang="da-DK" sz="1600" kern="0" dirty="0">
                <a:latin typeface="Tahoma" panose="020B0604030504040204" pitchFamily="34" charset="0"/>
                <a:ea typeface="Tahoma" panose="020B0604030504040204" pitchFamily="34" charset="0"/>
                <a:cs typeface="Tahoma" panose="020B0604030504040204" pitchFamily="34" charset="0"/>
              </a:rPr>
              <a:t> y las </a:t>
            </a:r>
            <a:r>
              <a:rPr lang="da-DK" sz="1600" b="1" kern="0" dirty="0">
                <a:latin typeface="Tahoma" panose="020B0604030504040204" pitchFamily="34" charset="0"/>
                <a:ea typeface="Tahoma" panose="020B0604030504040204" pitchFamily="34" charset="0"/>
                <a:cs typeface="Tahoma" panose="020B0604030504040204" pitchFamily="34" charset="0"/>
              </a:rPr>
              <a:t>inversiones</a:t>
            </a:r>
            <a:r>
              <a:rPr lang="da-DK" sz="1600" kern="0" dirty="0">
                <a:latin typeface="Tahoma" panose="020B0604030504040204" pitchFamily="34" charset="0"/>
                <a:ea typeface="Tahoma" panose="020B0604030504040204" pitchFamily="34" charset="0"/>
                <a:cs typeface="Tahoma" panose="020B0604030504040204" pitchFamily="34" charset="0"/>
              </a:rPr>
              <a:t>.</a:t>
            </a:r>
          </a:p>
        </p:txBody>
      </p:sp>
      <p:sp>
        <p:nvSpPr>
          <p:cNvPr id="114" name="Freeform: Shape 64">
            <a:extLst>
              <a:ext uri="{FF2B5EF4-FFF2-40B4-BE49-F238E27FC236}">
                <a16:creationId xmlns:a16="http://schemas.microsoft.com/office/drawing/2014/main" id="{F3E76568-C511-4CDF-8314-78E1FBAEC244}"/>
              </a:ext>
            </a:extLst>
          </p:cNvPr>
          <p:cNvSpPr/>
          <p:nvPr/>
        </p:nvSpPr>
        <p:spPr>
          <a:xfrm>
            <a:off x="9347200" y="5287963"/>
            <a:ext cx="2438400" cy="1412875"/>
          </a:xfrm>
          <a:custGeom>
            <a:avLst/>
            <a:gdLst>
              <a:gd name="connsiteX0" fmla="*/ 1596349 w 2438401"/>
              <a:gd name="connsiteY0" fmla="*/ 0 h 1413512"/>
              <a:gd name="connsiteX1" fmla="*/ 2432899 w 2438401"/>
              <a:gd name="connsiteY1" fmla="*/ 51967 h 1413512"/>
              <a:gd name="connsiteX2" fmla="*/ 2438401 w 2438401"/>
              <a:gd name="connsiteY2" fmla="*/ 50800 h 1413512"/>
              <a:gd name="connsiteX3" fmla="*/ 2438401 w 2438401"/>
              <a:gd name="connsiteY3" fmla="*/ 731525 h 1413512"/>
              <a:gd name="connsiteX4" fmla="*/ 762001 w 2438401"/>
              <a:gd name="connsiteY4" fmla="*/ 1413512 h 1413512"/>
              <a:gd name="connsiteX5" fmla="*/ 762001 w 2438401"/>
              <a:gd name="connsiteY5" fmla="*/ 406870 h 1413512"/>
              <a:gd name="connsiteX6" fmla="*/ 758218 w 2438401"/>
              <a:gd name="connsiteY6" fmla="*/ 407672 h 1413512"/>
              <a:gd name="connsiteX7" fmla="*/ 758192 w 2438401"/>
              <a:gd name="connsiteY7" fmla="*/ 407668 h 1413512"/>
              <a:gd name="connsiteX8" fmla="*/ 758192 w 2438401"/>
              <a:gd name="connsiteY8" fmla="*/ 1410971 h 1413512"/>
              <a:gd name="connsiteX9" fmla="*/ 1 w 2438401"/>
              <a:gd name="connsiteY9" fmla="*/ 1192515 h 1413512"/>
              <a:gd name="connsiteX10" fmla="*/ 1 w 2438401"/>
              <a:gd name="connsiteY10" fmla="*/ 283219 h 1413512"/>
              <a:gd name="connsiteX11" fmla="*/ 0 w 2438401"/>
              <a:gd name="connsiteY11" fmla="*/ 283219 h 1413512"/>
              <a:gd name="connsiteX12" fmla="*/ 1 w 2438401"/>
              <a:gd name="connsiteY12" fmla="*/ 283219 h 1413512"/>
              <a:gd name="connsiteX13" fmla="*/ 1 w 2438401"/>
              <a:gd name="connsiteY13" fmla="*/ 279401 h 1413512"/>
              <a:gd name="connsiteX14" fmla="*/ 11177 w 2438401"/>
              <a:gd name="connsiteY14" fmla="*/ 281236 h 1413512"/>
              <a:gd name="connsiteX0" fmla="*/ 1596349 w 2438401"/>
              <a:gd name="connsiteY0" fmla="*/ 0 h 1413512"/>
              <a:gd name="connsiteX1" fmla="*/ 2432899 w 2438401"/>
              <a:gd name="connsiteY1" fmla="*/ 51967 h 1413512"/>
              <a:gd name="connsiteX2" fmla="*/ 2438401 w 2438401"/>
              <a:gd name="connsiteY2" fmla="*/ 50800 h 1413512"/>
              <a:gd name="connsiteX3" fmla="*/ 2438401 w 2438401"/>
              <a:gd name="connsiteY3" fmla="*/ 731525 h 1413512"/>
              <a:gd name="connsiteX4" fmla="*/ 762001 w 2438401"/>
              <a:gd name="connsiteY4" fmla="*/ 1413512 h 1413512"/>
              <a:gd name="connsiteX5" fmla="*/ 762001 w 2438401"/>
              <a:gd name="connsiteY5" fmla="*/ 406870 h 1413512"/>
              <a:gd name="connsiteX6" fmla="*/ 758218 w 2438401"/>
              <a:gd name="connsiteY6" fmla="*/ 407672 h 1413512"/>
              <a:gd name="connsiteX7" fmla="*/ 758192 w 2438401"/>
              <a:gd name="connsiteY7" fmla="*/ 1410971 h 1413512"/>
              <a:gd name="connsiteX8" fmla="*/ 1 w 2438401"/>
              <a:gd name="connsiteY8" fmla="*/ 1192515 h 1413512"/>
              <a:gd name="connsiteX9" fmla="*/ 1 w 2438401"/>
              <a:gd name="connsiteY9" fmla="*/ 283219 h 1413512"/>
              <a:gd name="connsiteX10" fmla="*/ 0 w 2438401"/>
              <a:gd name="connsiteY10" fmla="*/ 283219 h 1413512"/>
              <a:gd name="connsiteX11" fmla="*/ 1 w 2438401"/>
              <a:gd name="connsiteY11" fmla="*/ 283219 h 1413512"/>
              <a:gd name="connsiteX12" fmla="*/ 1 w 2438401"/>
              <a:gd name="connsiteY12" fmla="*/ 279401 h 1413512"/>
              <a:gd name="connsiteX13" fmla="*/ 11177 w 2438401"/>
              <a:gd name="connsiteY13" fmla="*/ 281236 h 1413512"/>
              <a:gd name="connsiteX14" fmla="*/ 1596349 w 2438401"/>
              <a:gd name="connsiteY14" fmla="*/ 0 h 1413512"/>
              <a:gd name="connsiteX0" fmla="*/ 1596349 w 2438401"/>
              <a:gd name="connsiteY0" fmla="*/ 0 h 1413512"/>
              <a:gd name="connsiteX1" fmla="*/ 2432899 w 2438401"/>
              <a:gd name="connsiteY1" fmla="*/ 51967 h 1413512"/>
              <a:gd name="connsiteX2" fmla="*/ 2438401 w 2438401"/>
              <a:gd name="connsiteY2" fmla="*/ 50800 h 1413512"/>
              <a:gd name="connsiteX3" fmla="*/ 2438401 w 2438401"/>
              <a:gd name="connsiteY3" fmla="*/ 731525 h 1413512"/>
              <a:gd name="connsiteX4" fmla="*/ 762001 w 2438401"/>
              <a:gd name="connsiteY4" fmla="*/ 1413512 h 1413512"/>
              <a:gd name="connsiteX5" fmla="*/ 762001 w 2438401"/>
              <a:gd name="connsiteY5" fmla="*/ 406870 h 1413512"/>
              <a:gd name="connsiteX6" fmla="*/ 758192 w 2438401"/>
              <a:gd name="connsiteY6" fmla="*/ 1410971 h 1413512"/>
              <a:gd name="connsiteX7" fmla="*/ 1 w 2438401"/>
              <a:gd name="connsiteY7" fmla="*/ 1192515 h 1413512"/>
              <a:gd name="connsiteX8" fmla="*/ 1 w 2438401"/>
              <a:gd name="connsiteY8" fmla="*/ 283219 h 1413512"/>
              <a:gd name="connsiteX9" fmla="*/ 0 w 2438401"/>
              <a:gd name="connsiteY9" fmla="*/ 283219 h 1413512"/>
              <a:gd name="connsiteX10" fmla="*/ 1 w 2438401"/>
              <a:gd name="connsiteY10" fmla="*/ 283219 h 1413512"/>
              <a:gd name="connsiteX11" fmla="*/ 1 w 2438401"/>
              <a:gd name="connsiteY11" fmla="*/ 279401 h 1413512"/>
              <a:gd name="connsiteX12" fmla="*/ 11177 w 2438401"/>
              <a:gd name="connsiteY12" fmla="*/ 281236 h 1413512"/>
              <a:gd name="connsiteX13" fmla="*/ 1596349 w 2438401"/>
              <a:gd name="connsiteY13" fmla="*/ 0 h 1413512"/>
              <a:gd name="connsiteX0" fmla="*/ 1596349 w 2438401"/>
              <a:gd name="connsiteY0" fmla="*/ 0 h 1413512"/>
              <a:gd name="connsiteX1" fmla="*/ 2432899 w 2438401"/>
              <a:gd name="connsiteY1" fmla="*/ 51967 h 1413512"/>
              <a:gd name="connsiteX2" fmla="*/ 2438401 w 2438401"/>
              <a:gd name="connsiteY2" fmla="*/ 50800 h 1413512"/>
              <a:gd name="connsiteX3" fmla="*/ 2438401 w 2438401"/>
              <a:gd name="connsiteY3" fmla="*/ 731525 h 1413512"/>
              <a:gd name="connsiteX4" fmla="*/ 762001 w 2438401"/>
              <a:gd name="connsiteY4" fmla="*/ 1413512 h 1413512"/>
              <a:gd name="connsiteX5" fmla="*/ 758192 w 2438401"/>
              <a:gd name="connsiteY5" fmla="*/ 1410971 h 1413512"/>
              <a:gd name="connsiteX6" fmla="*/ 1 w 2438401"/>
              <a:gd name="connsiteY6" fmla="*/ 1192515 h 1413512"/>
              <a:gd name="connsiteX7" fmla="*/ 1 w 2438401"/>
              <a:gd name="connsiteY7" fmla="*/ 283219 h 1413512"/>
              <a:gd name="connsiteX8" fmla="*/ 0 w 2438401"/>
              <a:gd name="connsiteY8" fmla="*/ 283219 h 1413512"/>
              <a:gd name="connsiteX9" fmla="*/ 1 w 2438401"/>
              <a:gd name="connsiteY9" fmla="*/ 283219 h 1413512"/>
              <a:gd name="connsiteX10" fmla="*/ 1 w 2438401"/>
              <a:gd name="connsiteY10" fmla="*/ 279401 h 1413512"/>
              <a:gd name="connsiteX11" fmla="*/ 11177 w 2438401"/>
              <a:gd name="connsiteY11" fmla="*/ 281236 h 1413512"/>
              <a:gd name="connsiteX12" fmla="*/ 1596349 w 2438401"/>
              <a:gd name="connsiteY12" fmla="*/ 0 h 141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38401" h="1413512">
                <a:moveTo>
                  <a:pt x="1596349" y="0"/>
                </a:moveTo>
                <a:lnTo>
                  <a:pt x="2432899" y="51967"/>
                </a:lnTo>
                <a:lnTo>
                  <a:pt x="2438401" y="50800"/>
                </a:lnTo>
                <a:lnTo>
                  <a:pt x="2438401" y="731525"/>
                </a:lnTo>
                <a:lnTo>
                  <a:pt x="762001" y="1413512"/>
                </a:lnTo>
                <a:lnTo>
                  <a:pt x="758192" y="1410971"/>
                </a:lnTo>
                <a:lnTo>
                  <a:pt x="1" y="1192515"/>
                </a:lnTo>
                <a:lnTo>
                  <a:pt x="1" y="283219"/>
                </a:lnTo>
                <a:lnTo>
                  <a:pt x="0" y="283219"/>
                </a:lnTo>
                <a:lnTo>
                  <a:pt x="1" y="283219"/>
                </a:lnTo>
                <a:lnTo>
                  <a:pt x="1" y="279401"/>
                </a:lnTo>
                <a:lnTo>
                  <a:pt x="11177" y="281236"/>
                </a:lnTo>
                <a:lnTo>
                  <a:pt x="1596349" y="0"/>
                </a:lnTo>
                <a:close/>
              </a:path>
            </a:pathLst>
          </a:custGeom>
          <a:solidFill>
            <a:srgbClr val="95A5A6">
              <a:lumMod val="75000"/>
            </a:srgbClr>
          </a:solidFill>
          <a:ln>
            <a:noFill/>
          </a:ln>
          <a:effectLst/>
        </p:spPr>
        <p:txBody>
          <a:bodyPr/>
          <a:lstStyle/>
          <a:p>
            <a:pPr eaLnBrk="1" fontAlgn="auto" hangingPunct="1">
              <a:spcBef>
                <a:spcPts val="0"/>
              </a:spcBef>
              <a:spcAft>
                <a:spcPts val="0"/>
              </a:spcAft>
              <a:defRPr/>
            </a:pPr>
            <a:endParaRPr kern="0" baseline="-25000">
              <a:solidFill>
                <a:srgbClr val="95A5A6"/>
              </a:solidFill>
              <a:latin typeface="Calibri"/>
            </a:endParaRPr>
          </a:p>
        </p:txBody>
      </p:sp>
      <p:sp>
        <p:nvSpPr>
          <p:cNvPr id="116" name="Rectangle">
            <a:extLst>
              <a:ext uri="{FF2B5EF4-FFF2-40B4-BE49-F238E27FC236}">
                <a16:creationId xmlns:a16="http://schemas.microsoft.com/office/drawing/2014/main" id="{63AD873D-E790-49A0-9C44-66CA354AD9EA}"/>
              </a:ext>
            </a:extLst>
          </p:cNvPr>
          <p:cNvSpPr/>
          <p:nvPr/>
        </p:nvSpPr>
        <p:spPr>
          <a:xfrm>
            <a:off x="3913226" y="1854200"/>
            <a:ext cx="5465726" cy="987425"/>
          </a:xfrm>
          <a:prstGeom prst="rect">
            <a:avLst/>
          </a:prstGeom>
          <a:solidFill>
            <a:srgbClr val="2980B9">
              <a:alpha val="30000"/>
            </a:srgbClr>
          </a:solidFill>
          <a:ln w="12700">
            <a:miter lim="400000"/>
          </a:ln>
        </p:spPr>
        <p:txBody>
          <a:bodyPr tIns="38100" rIns="396000" bIns="38100" anchor="ctr"/>
          <a:lstStyle/>
          <a:p>
            <a:pPr algn="just" defTabSz="914354" eaLnBrk="1" fontAlgn="auto" hangingPunct="1">
              <a:spcBef>
                <a:spcPts val="0"/>
              </a:spcBef>
              <a:spcAft>
                <a:spcPts val="0"/>
              </a:spcAft>
              <a:defRPr/>
            </a:pPr>
            <a:r>
              <a:rPr lang="da-DK" sz="1600" dirty="0">
                <a:latin typeface="Tahoma" panose="020B0604030504040204" pitchFamily="34" charset="0"/>
                <a:ea typeface="Tahoma" panose="020B0604030504040204" pitchFamily="34" charset="0"/>
                <a:cs typeface="Tahoma" panose="020B0604030504040204" pitchFamily="34" charset="0"/>
              </a:rPr>
              <a:t>Instrumento que </a:t>
            </a:r>
            <a:r>
              <a:rPr lang="da-DK" sz="1600" b="1" dirty="0">
                <a:latin typeface="Tahoma" panose="020B0604030504040204" pitchFamily="34" charset="0"/>
                <a:ea typeface="Tahoma" panose="020B0604030504040204" pitchFamily="34" charset="0"/>
                <a:cs typeface="Tahoma" panose="020B0604030504040204" pitchFamily="34" charset="0"/>
              </a:rPr>
              <a:t>permite</a:t>
            </a:r>
            <a:r>
              <a:rPr lang="da-DK" sz="1600" dirty="0">
                <a:latin typeface="Tahoma" panose="020B0604030504040204" pitchFamily="34" charset="0"/>
                <a:ea typeface="Tahoma" panose="020B0604030504040204" pitchFamily="34" charset="0"/>
                <a:cs typeface="Tahoma" panose="020B0604030504040204" pitchFamily="34" charset="0"/>
              </a:rPr>
              <a:t> </a:t>
            </a:r>
            <a:r>
              <a:rPr lang="da-DK" sz="1600" b="1" dirty="0">
                <a:latin typeface="Tahoma" panose="020B0604030504040204" pitchFamily="34" charset="0"/>
                <a:ea typeface="Tahoma" panose="020B0604030504040204" pitchFamily="34" charset="0"/>
                <a:cs typeface="Tahoma" panose="020B0604030504040204" pitchFamily="34" charset="0"/>
              </a:rPr>
              <a:t>preservar</a:t>
            </a:r>
            <a:r>
              <a:rPr lang="da-DK" sz="1600" dirty="0">
                <a:latin typeface="Tahoma" panose="020B0604030504040204" pitchFamily="34" charset="0"/>
                <a:ea typeface="Tahoma" panose="020B0604030504040204" pitchFamily="34" charset="0"/>
                <a:cs typeface="Tahoma" panose="020B0604030504040204" pitchFamily="34" charset="0"/>
              </a:rPr>
              <a:t> y </a:t>
            </a:r>
            <a:r>
              <a:rPr lang="da-DK" sz="1600" b="1" dirty="0">
                <a:latin typeface="Tahoma" panose="020B0604030504040204" pitchFamily="34" charset="0"/>
                <a:ea typeface="Tahoma" panose="020B0604030504040204" pitchFamily="34" charset="0"/>
                <a:cs typeface="Tahoma" panose="020B0604030504040204" pitchFamily="34" charset="0"/>
              </a:rPr>
              <a:t>reforzar</a:t>
            </a:r>
            <a:r>
              <a:rPr lang="da-DK" sz="1600" dirty="0">
                <a:latin typeface="Tahoma" panose="020B0604030504040204" pitchFamily="34" charset="0"/>
                <a:ea typeface="Tahoma" panose="020B0604030504040204" pitchFamily="34" charset="0"/>
                <a:cs typeface="Tahoma" panose="020B0604030504040204" pitchFamily="34" charset="0"/>
              </a:rPr>
              <a:t> la </a:t>
            </a:r>
            <a:r>
              <a:rPr lang="da-DK" sz="1600" b="1" dirty="0">
                <a:latin typeface="Tahoma" panose="020B0604030504040204" pitchFamily="34" charset="0"/>
                <a:ea typeface="Tahoma" panose="020B0604030504040204" pitchFamily="34" charset="0"/>
                <a:cs typeface="Tahoma" panose="020B0604030504040204" pitchFamily="34" charset="0"/>
              </a:rPr>
              <a:t>confianza</a:t>
            </a:r>
            <a:r>
              <a:rPr lang="da-DK" sz="1600" dirty="0">
                <a:latin typeface="Tahoma" panose="020B0604030504040204" pitchFamily="34" charset="0"/>
                <a:ea typeface="Tahoma" panose="020B0604030504040204" pitchFamily="34" charset="0"/>
                <a:cs typeface="Tahoma" panose="020B0604030504040204" pitchFamily="34" charset="0"/>
              </a:rPr>
              <a:t> pública.</a:t>
            </a:r>
          </a:p>
        </p:txBody>
      </p:sp>
      <p:sp>
        <p:nvSpPr>
          <p:cNvPr id="117" name="Rectangle">
            <a:extLst>
              <a:ext uri="{FF2B5EF4-FFF2-40B4-BE49-F238E27FC236}">
                <a16:creationId xmlns:a16="http://schemas.microsoft.com/office/drawing/2014/main" id="{8048CFE1-26ED-45D8-844F-D57AD1B71955}"/>
              </a:ext>
            </a:extLst>
          </p:cNvPr>
          <p:cNvSpPr/>
          <p:nvPr/>
        </p:nvSpPr>
        <p:spPr>
          <a:xfrm>
            <a:off x="3913226" y="2911475"/>
            <a:ext cx="5465726" cy="701675"/>
          </a:xfrm>
          <a:prstGeom prst="rect">
            <a:avLst/>
          </a:prstGeom>
          <a:solidFill>
            <a:srgbClr val="16A085">
              <a:alpha val="30000"/>
            </a:srgbClr>
          </a:solidFill>
          <a:ln w="12700">
            <a:miter lim="400000"/>
          </a:ln>
        </p:spPr>
        <p:txBody>
          <a:bodyPr tIns="38100" rIns="90000" bIns="38100" anchor="ctr"/>
          <a:lstStyle/>
          <a:p>
            <a:pPr algn="just" defTabSz="914354" eaLnBrk="1" fontAlgn="auto" hangingPunct="1">
              <a:spcBef>
                <a:spcPts val="0"/>
              </a:spcBef>
              <a:spcAft>
                <a:spcPts val="0"/>
              </a:spcAft>
              <a:defRPr/>
            </a:pPr>
            <a:r>
              <a:rPr lang="da-DK" sz="1600" b="1" kern="0" dirty="0">
                <a:latin typeface="Tahoma" panose="020B0604030504040204" pitchFamily="34" charset="0"/>
                <a:ea typeface="Tahoma" panose="020B0604030504040204" pitchFamily="34" charset="0"/>
                <a:cs typeface="Tahoma" panose="020B0604030504040204" pitchFamily="34" charset="0"/>
              </a:rPr>
              <a:t>Contribuye</a:t>
            </a:r>
            <a:r>
              <a:rPr lang="da-DK" sz="1600" kern="0" dirty="0">
                <a:latin typeface="Tahoma" panose="020B0604030504040204" pitchFamily="34" charset="0"/>
                <a:ea typeface="Tahoma" panose="020B0604030504040204" pitchFamily="34" charset="0"/>
                <a:cs typeface="Tahoma" panose="020B0604030504040204" pitchFamily="34" charset="0"/>
              </a:rPr>
              <a:t> a aumentar la </a:t>
            </a:r>
            <a:r>
              <a:rPr lang="da-DK" sz="1600" b="1" kern="0" dirty="0">
                <a:latin typeface="Tahoma" panose="020B0604030504040204" pitchFamily="34" charset="0"/>
                <a:ea typeface="Tahoma" panose="020B0604030504040204" pitchFamily="34" charset="0"/>
                <a:cs typeface="Tahoma" panose="020B0604030504040204" pitchFamily="34" charset="0"/>
              </a:rPr>
              <a:t>rendición</a:t>
            </a:r>
            <a:r>
              <a:rPr lang="da-DK" sz="1600" kern="0" dirty="0">
                <a:latin typeface="Tahoma" panose="020B0604030504040204" pitchFamily="34" charset="0"/>
                <a:ea typeface="Tahoma" panose="020B0604030504040204" pitchFamily="34" charset="0"/>
                <a:cs typeface="Tahoma" panose="020B0604030504040204" pitchFamily="34" charset="0"/>
              </a:rPr>
              <a:t> </a:t>
            </a:r>
          </a:p>
          <a:p>
            <a:pPr algn="just" defTabSz="914354" eaLnBrk="1" fontAlgn="auto" hangingPunct="1">
              <a:spcBef>
                <a:spcPts val="0"/>
              </a:spcBef>
              <a:spcAft>
                <a:spcPts val="0"/>
              </a:spcAft>
              <a:defRPr/>
            </a:pPr>
            <a:r>
              <a:rPr lang="da-DK" sz="1600" kern="0" dirty="0">
                <a:latin typeface="Tahoma" panose="020B0604030504040204" pitchFamily="34" charset="0"/>
                <a:ea typeface="Tahoma" panose="020B0604030504040204" pitchFamily="34" charset="0"/>
                <a:cs typeface="Tahoma" panose="020B0604030504040204" pitchFamily="34" charset="0"/>
              </a:rPr>
              <a:t>de </a:t>
            </a:r>
            <a:r>
              <a:rPr lang="da-DK" sz="1600" b="1" kern="0" dirty="0">
                <a:latin typeface="Tahoma" panose="020B0604030504040204" pitchFamily="34" charset="0"/>
                <a:ea typeface="Tahoma" panose="020B0604030504040204" pitchFamily="34" charset="0"/>
                <a:cs typeface="Tahoma" panose="020B0604030504040204" pitchFamily="34" charset="0"/>
              </a:rPr>
              <a:t>cuentas</a:t>
            </a:r>
            <a:r>
              <a:rPr lang="da-DK" sz="1600" kern="0" dirty="0">
                <a:latin typeface="Tahoma" panose="020B0604030504040204" pitchFamily="34" charset="0"/>
                <a:ea typeface="Tahoma" panose="020B0604030504040204" pitchFamily="34" charset="0"/>
                <a:cs typeface="Tahoma" panose="020B0604030504040204" pitchFamily="34" charset="0"/>
              </a:rPr>
              <a:t> de las instituciones públicas.</a:t>
            </a:r>
          </a:p>
        </p:txBody>
      </p:sp>
      <p:sp>
        <p:nvSpPr>
          <p:cNvPr id="118" name="Rectangle">
            <a:extLst>
              <a:ext uri="{FF2B5EF4-FFF2-40B4-BE49-F238E27FC236}">
                <a16:creationId xmlns:a16="http://schemas.microsoft.com/office/drawing/2014/main" id="{0A7B8874-36BB-490D-9838-ED0050672514}"/>
              </a:ext>
            </a:extLst>
          </p:cNvPr>
          <p:cNvSpPr/>
          <p:nvPr/>
        </p:nvSpPr>
        <p:spPr>
          <a:xfrm>
            <a:off x="3913226" y="3671888"/>
            <a:ext cx="5465726" cy="911225"/>
          </a:xfrm>
          <a:prstGeom prst="rect">
            <a:avLst/>
          </a:prstGeom>
          <a:solidFill>
            <a:srgbClr val="9BBB59">
              <a:alpha val="30000"/>
            </a:srgbClr>
          </a:solidFill>
          <a:ln w="12700">
            <a:miter lim="400000"/>
          </a:ln>
        </p:spPr>
        <p:txBody>
          <a:bodyPr tIns="38100" rIns="180000" bIns="38100" anchor="ctr"/>
          <a:lstStyle/>
          <a:p>
            <a:pPr algn="just" defTabSz="914354" eaLnBrk="1" fontAlgn="auto" hangingPunct="1">
              <a:spcBef>
                <a:spcPts val="0"/>
              </a:spcBef>
              <a:spcAft>
                <a:spcPts val="0"/>
              </a:spcAft>
              <a:defRPr/>
            </a:pPr>
            <a:r>
              <a:rPr lang="da-DK" sz="1600" b="1" kern="0" dirty="0">
                <a:latin typeface="Tahoma" panose="020B0604030504040204" pitchFamily="34" charset="0"/>
                <a:ea typeface="Tahoma" panose="020B0604030504040204" pitchFamily="34" charset="0"/>
                <a:cs typeface="Tahoma" panose="020B0604030504040204" pitchFamily="34" charset="0"/>
              </a:rPr>
              <a:t>Empodera</a:t>
            </a:r>
            <a:r>
              <a:rPr lang="da-DK" sz="1600" kern="0" dirty="0">
                <a:latin typeface="Tahoma" panose="020B0604030504040204" pitchFamily="34" charset="0"/>
                <a:ea typeface="Tahoma" panose="020B0604030504040204" pitchFamily="34" charset="0"/>
                <a:cs typeface="Tahoma" panose="020B0604030504040204" pitchFamily="34" charset="0"/>
              </a:rPr>
              <a:t> al </a:t>
            </a:r>
            <a:r>
              <a:rPr lang="da-DK" sz="1600" b="1" kern="0" dirty="0">
                <a:latin typeface="Tahoma" panose="020B0604030504040204" pitchFamily="34" charset="0"/>
                <a:ea typeface="Tahoma" panose="020B0604030504040204" pitchFamily="34" charset="0"/>
                <a:cs typeface="Tahoma" panose="020B0604030504040204" pitchFamily="34" charset="0"/>
              </a:rPr>
              <a:t>ciudadano</a:t>
            </a:r>
            <a:r>
              <a:rPr lang="da-DK" sz="1600" kern="0" dirty="0">
                <a:latin typeface="Tahoma" panose="020B0604030504040204" pitchFamily="34" charset="0"/>
                <a:ea typeface="Tahoma" panose="020B0604030504040204" pitchFamily="34" charset="0"/>
                <a:cs typeface="Tahoma" panose="020B0604030504040204" pitchFamily="34" charset="0"/>
              </a:rPr>
              <a:t> y permite la </a:t>
            </a:r>
            <a:r>
              <a:rPr lang="da-DK" sz="1600" b="1" kern="0" dirty="0">
                <a:latin typeface="Tahoma" panose="020B0604030504040204" pitchFamily="34" charset="0"/>
                <a:ea typeface="Tahoma" panose="020B0604030504040204" pitchFamily="34" charset="0"/>
                <a:cs typeface="Tahoma" panose="020B0604030504040204" pitchFamily="34" charset="0"/>
              </a:rPr>
              <a:t>creación</a:t>
            </a:r>
            <a:r>
              <a:rPr lang="da-DK" sz="1600" kern="0" dirty="0">
                <a:latin typeface="Tahoma" panose="020B0604030504040204" pitchFamily="34" charset="0"/>
                <a:ea typeface="Tahoma" panose="020B0604030504040204" pitchFamily="34" charset="0"/>
                <a:cs typeface="Tahoma" panose="020B0604030504040204" pitchFamily="34" charset="0"/>
              </a:rPr>
              <a:t> de </a:t>
            </a:r>
            <a:r>
              <a:rPr lang="da-DK" sz="1600" b="1" kern="0" dirty="0">
                <a:latin typeface="Tahoma" panose="020B0604030504040204" pitchFamily="34" charset="0"/>
                <a:ea typeface="Tahoma" panose="020B0604030504040204" pitchFamily="34" charset="0"/>
                <a:cs typeface="Tahoma" panose="020B0604030504040204" pitchFamily="34" charset="0"/>
              </a:rPr>
              <a:t>políticas</a:t>
            </a:r>
            <a:r>
              <a:rPr lang="da-DK" sz="1600" kern="0" dirty="0">
                <a:latin typeface="Tahoma" panose="020B0604030504040204" pitchFamily="34" charset="0"/>
                <a:ea typeface="Tahoma" panose="020B0604030504040204" pitchFamily="34" charset="0"/>
                <a:cs typeface="Tahoma" panose="020B0604030504040204" pitchFamily="34" charset="0"/>
              </a:rPr>
              <a:t> </a:t>
            </a:r>
            <a:r>
              <a:rPr lang="da-DK" sz="1600" b="1" kern="0" dirty="0">
                <a:latin typeface="Tahoma" panose="020B0604030504040204" pitchFamily="34" charset="0"/>
                <a:ea typeface="Tahoma" panose="020B0604030504040204" pitchFamily="34" charset="0"/>
                <a:cs typeface="Tahoma" panose="020B0604030504040204" pitchFamily="34" charset="0"/>
              </a:rPr>
              <a:t>públicas</a:t>
            </a:r>
            <a:r>
              <a:rPr lang="da-DK" sz="1600" kern="0" dirty="0">
                <a:latin typeface="Tahoma" panose="020B0604030504040204" pitchFamily="34" charset="0"/>
                <a:ea typeface="Tahoma" panose="020B0604030504040204" pitchFamily="34" charset="0"/>
                <a:cs typeface="Tahoma" panose="020B0604030504040204" pitchFamily="34" charset="0"/>
              </a:rPr>
              <a:t> más representativas, incluyentes y efectivas.</a:t>
            </a:r>
            <a:endParaRPr lang="en-US" sz="1600" kern="0" dirty="0">
              <a:latin typeface="Tahoma" panose="020B0604030504040204" pitchFamily="34" charset="0"/>
              <a:ea typeface="Tahoma" panose="020B0604030504040204" pitchFamily="34" charset="0"/>
              <a:cs typeface="Tahoma" panose="020B0604030504040204" pitchFamily="34" charset="0"/>
            </a:endParaRPr>
          </a:p>
        </p:txBody>
      </p:sp>
      <p:sp>
        <p:nvSpPr>
          <p:cNvPr id="119" name="Rectangle">
            <a:extLst>
              <a:ext uri="{FF2B5EF4-FFF2-40B4-BE49-F238E27FC236}">
                <a16:creationId xmlns:a16="http://schemas.microsoft.com/office/drawing/2014/main" id="{FCB0268D-A0D6-4918-B0FF-29AF46C0D70F}"/>
              </a:ext>
            </a:extLst>
          </p:cNvPr>
          <p:cNvSpPr/>
          <p:nvPr/>
        </p:nvSpPr>
        <p:spPr>
          <a:xfrm>
            <a:off x="3913226" y="4665663"/>
            <a:ext cx="5465726" cy="819150"/>
          </a:xfrm>
          <a:prstGeom prst="rect">
            <a:avLst/>
          </a:prstGeom>
          <a:solidFill>
            <a:srgbClr val="F39C12">
              <a:alpha val="30000"/>
            </a:srgbClr>
          </a:solidFill>
          <a:ln w="12700">
            <a:miter lim="400000"/>
          </a:ln>
        </p:spPr>
        <p:txBody>
          <a:bodyPr tIns="38100" rIns="180000" bIns="38100" anchor="ctr"/>
          <a:lstStyle/>
          <a:p>
            <a:pPr algn="just" defTabSz="914354" eaLnBrk="1" fontAlgn="auto" hangingPunct="1">
              <a:spcBef>
                <a:spcPts val="0"/>
              </a:spcBef>
              <a:spcAft>
                <a:spcPts val="0"/>
              </a:spcAft>
              <a:defRPr/>
            </a:pPr>
            <a:r>
              <a:rPr lang="da-DK" sz="1600" b="1" kern="0" dirty="0">
                <a:latin typeface="Tahoma" panose="020B0604030504040204" pitchFamily="34" charset="0"/>
                <a:ea typeface="Tahoma" panose="020B0604030504040204" pitchFamily="34" charset="0"/>
                <a:cs typeface="Tahoma" panose="020B0604030504040204" pitchFamily="34" charset="0"/>
              </a:rPr>
              <a:t>Facilita</a:t>
            </a:r>
            <a:r>
              <a:rPr lang="da-DK" sz="1600" kern="0" dirty="0">
                <a:latin typeface="Tahoma" panose="020B0604030504040204" pitchFamily="34" charset="0"/>
                <a:ea typeface="Tahoma" panose="020B0604030504040204" pitchFamily="34" charset="0"/>
                <a:cs typeface="Tahoma" panose="020B0604030504040204" pitchFamily="34" charset="0"/>
              </a:rPr>
              <a:t> los </a:t>
            </a:r>
            <a:r>
              <a:rPr lang="da-DK" sz="1600" b="1" kern="0" dirty="0">
                <a:latin typeface="Tahoma" panose="020B0604030504040204" pitchFamily="34" charset="0"/>
                <a:ea typeface="Tahoma" panose="020B0604030504040204" pitchFamily="34" charset="0"/>
                <a:cs typeface="Tahoma" panose="020B0604030504040204" pitchFamily="34" charset="0"/>
              </a:rPr>
              <a:t>procesos</a:t>
            </a:r>
            <a:r>
              <a:rPr lang="da-DK" sz="1600" kern="0" dirty="0">
                <a:latin typeface="Tahoma" panose="020B0604030504040204" pitchFamily="34" charset="0"/>
                <a:ea typeface="Tahoma" panose="020B0604030504040204" pitchFamily="34" charset="0"/>
                <a:cs typeface="Tahoma" panose="020B0604030504040204" pitchFamily="34" charset="0"/>
              </a:rPr>
              <a:t> de las </a:t>
            </a:r>
            <a:r>
              <a:rPr lang="da-DK" sz="1600" b="1" kern="0" dirty="0">
                <a:latin typeface="Tahoma" panose="020B0604030504040204" pitchFamily="34" charset="0"/>
                <a:ea typeface="Tahoma" panose="020B0604030504040204" pitchFamily="34" charset="0"/>
                <a:cs typeface="Tahoma" panose="020B0604030504040204" pitchFamily="34" charset="0"/>
              </a:rPr>
              <a:t>políticas</a:t>
            </a:r>
            <a:r>
              <a:rPr lang="da-DK" sz="1600" kern="0" dirty="0">
                <a:latin typeface="Tahoma" panose="020B0604030504040204" pitchFamily="34" charset="0"/>
                <a:ea typeface="Tahoma" panose="020B0604030504040204" pitchFamily="34" charset="0"/>
                <a:cs typeface="Tahoma" panose="020B0604030504040204" pitchFamily="34" charset="0"/>
              </a:rPr>
              <a:t> </a:t>
            </a:r>
            <a:r>
              <a:rPr lang="da-DK" sz="1600" b="1" kern="0" dirty="0">
                <a:latin typeface="Tahoma" panose="020B0604030504040204" pitchFamily="34" charset="0"/>
                <a:ea typeface="Tahoma" panose="020B0604030504040204" pitchFamily="34" charset="0"/>
                <a:cs typeface="Tahoma" panose="020B0604030504040204" pitchFamily="34" charset="0"/>
              </a:rPr>
              <a:t>públicas</a:t>
            </a:r>
            <a:r>
              <a:rPr lang="da-DK" sz="1600" kern="0" dirty="0">
                <a:latin typeface="Tahoma" panose="020B0604030504040204" pitchFamily="34" charset="0"/>
                <a:ea typeface="Tahoma" panose="020B0604030504040204" pitchFamily="34" charset="0"/>
                <a:cs typeface="Tahoma" panose="020B0604030504040204" pitchFamily="34" charset="0"/>
              </a:rPr>
              <a:t>, desde su diseño e implementación, hasta su evaluación.</a:t>
            </a:r>
          </a:p>
        </p:txBody>
      </p:sp>
      <p:sp>
        <p:nvSpPr>
          <p:cNvPr id="120" name="Figure">
            <a:extLst>
              <a:ext uri="{FF2B5EF4-FFF2-40B4-BE49-F238E27FC236}">
                <a16:creationId xmlns:a16="http://schemas.microsoft.com/office/drawing/2014/main" id="{E978B0F0-2C8A-46B1-A488-51F7FB9A895A}"/>
              </a:ext>
            </a:extLst>
          </p:cNvPr>
          <p:cNvSpPr/>
          <p:nvPr/>
        </p:nvSpPr>
        <p:spPr>
          <a:xfrm>
            <a:off x="10109200" y="5338763"/>
            <a:ext cx="1676400" cy="1362075"/>
          </a:xfrm>
          <a:custGeom>
            <a:avLst/>
            <a:gdLst/>
            <a:ahLst/>
            <a:cxnLst>
              <a:cxn ang="0">
                <a:pos x="wd2" y="hd2"/>
              </a:cxn>
              <a:cxn ang="5400000">
                <a:pos x="wd2" y="hd2"/>
              </a:cxn>
              <a:cxn ang="10800000">
                <a:pos x="wd2" y="hd2"/>
              </a:cxn>
              <a:cxn ang="16200000">
                <a:pos x="wd2" y="hd2"/>
              </a:cxn>
            </a:cxnLst>
            <a:rect l="0" t="0" r="r" b="b"/>
            <a:pathLst>
              <a:path w="21600" h="21600" extrusionOk="0">
                <a:moveTo>
                  <a:pt x="21600" y="10790"/>
                </a:moveTo>
                <a:lnTo>
                  <a:pt x="0" y="21600"/>
                </a:lnTo>
                <a:lnTo>
                  <a:pt x="0" y="5637"/>
                </a:lnTo>
                <a:lnTo>
                  <a:pt x="21600" y="0"/>
                </a:lnTo>
                <a:close/>
              </a:path>
            </a:pathLst>
          </a:custGeom>
          <a:solidFill>
            <a:srgbClr val="95A5A6"/>
          </a:solidFill>
          <a:ln w="12700">
            <a:miter lim="400000"/>
          </a:ln>
        </p:spPr>
        <p:txBody>
          <a:bodyPr lIns="38100" tIns="38100" rIns="38100" bIns="38100" anchor="ctr"/>
          <a:lstStyle/>
          <a:p>
            <a:pPr defTabSz="914354"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Calibri"/>
            </a:endParaRPr>
          </a:p>
        </p:txBody>
      </p:sp>
      <p:sp>
        <p:nvSpPr>
          <p:cNvPr id="121" name="Figure">
            <a:extLst>
              <a:ext uri="{FF2B5EF4-FFF2-40B4-BE49-F238E27FC236}">
                <a16:creationId xmlns:a16="http://schemas.microsoft.com/office/drawing/2014/main" id="{3288DE2D-E53C-402A-AC6E-D63FC8B7703E}"/>
              </a:ext>
            </a:extLst>
          </p:cNvPr>
          <p:cNvSpPr/>
          <p:nvPr/>
        </p:nvSpPr>
        <p:spPr>
          <a:xfrm>
            <a:off x="9347200" y="5287963"/>
            <a:ext cx="2433638" cy="407987"/>
          </a:xfrm>
          <a:custGeom>
            <a:avLst/>
            <a:gdLst/>
            <a:ahLst/>
            <a:cxnLst>
              <a:cxn ang="0">
                <a:pos x="wd2" y="hd2"/>
              </a:cxn>
              <a:cxn ang="5400000">
                <a:pos x="wd2" y="hd2"/>
              </a:cxn>
              <a:cxn ang="10800000">
                <a:pos x="wd2" y="hd2"/>
              </a:cxn>
              <a:cxn ang="16200000">
                <a:pos x="wd2" y="hd2"/>
              </a:cxn>
            </a:cxnLst>
            <a:rect l="0" t="0" r="r" b="b"/>
            <a:pathLst>
              <a:path w="21600" h="21600" extrusionOk="0">
                <a:moveTo>
                  <a:pt x="0" y="15006"/>
                </a:moveTo>
                <a:lnTo>
                  <a:pt x="14163" y="0"/>
                </a:lnTo>
                <a:lnTo>
                  <a:pt x="21600" y="2759"/>
                </a:lnTo>
                <a:lnTo>
                  <a:pt x="6727" y="21600"/>
                </a:lnTo>
                <a:close/>
              </a:path>
            </a:pathLst>
          </a:custGeom>
          <a:solidFill>
            <a:srgbClr val="95A5A6">
              <a:lumMod val="50000"/>
            </a:srgbClr>
          </a:solidFill>
          <a:ln w="12700">
            <a:miter lim="400000"/>
          </a:ln>
        </p:spPr>
        <p:txBody>
          <a:bodyPr lIns="38100" tIns="38100" rIns="38100" bIns="38100" anchor="ctr"/>
          <a:lstStyle/>
          <a:p>
            <a:pPr defTabSz="914354"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Calibri"/>
            </a:endParaRPr>
          </a:p>
        </p:txBody>
      </p:sp>
      <p:sp>
        <p:nvSpPr>
          <p:cNvPr id="122" name="Freeform: Shape 102">
            <a:extLst>
              <a:ext uri="{FF2B5EF4-FFF2-40B4-BE49-F238E27FC236}">
                <a16:creationId xmlns:a16="http://schemas.microsoft.com/office/drawing/2014/main" id="{7772F3C3-F63E-4627-A6B1-EC848EA2C89B}"/>
              </a:ext>
            </a:extLst>
          </p:cNvPr>
          <p:cNvSpPr/>
          <p:nvPr/>
        </p:nvSpPr>
        <p:spPr>
          <a:xfrm>
            <a:off x="9347200" y="1541463"/>
            <a:ext cx="2438400" cy="1781175"/>
          </a:xfrm>
          <a:custGeom>
            <a:avLst/>
            <a:gdLst>
              <a:gd name="connsiteX0" fmla="*/ 758192 w 2438401"/>
              <a:gd name="connsiteY0" fmla="*/ 0 h 1781810"/>
              <a:gd name="connsiteX1" fmla="*/ 758192 w 2438401"/>
              <a:gd name="connsiteY1" fmla="*/ 670905 h 1781810"/>
              <a:gd name="connsiteX2" fmla="*/ 762001 w 2438401"/>
              <a:gd name="connsiteY2" fmla="*/ 670905 h 1781810"/>
              <a:gd name="connsiteX3" fmla="*/ 762001 w 2438401"/>
              <a:gd name="connsiteY3" fmla="*/ 0 h 1781810"/>
              <a:gd name="connsiteX4" fmla="*/ 2438401 w 2438401"/>
              <a:gd name="connsiteY4" fmla="*/ 1083288 h 1781810"/>
              <a:gd name="connsiteX5" fmla="*/ 2438401 w 2438401"/>
              <a:gd name="connsiteY5" fmla="*/ 1772921 h 1781810"/>
              <a:gd name="connsiteX6" fmla="*/ 1418230 w 2438401"/>
              <a:gd name="connsiteY6" fmla="*/ 1337811 h 1781810"/>
              <a:gd name="connsiteX7" fmla="*/ 1393615 w 2438401"/>
              <a:gd name="connsiteY7" fmla="*/ 1337811 h 1781810"/>
              <a:gd name="connsiteX8" fmla="*/ 2434592 w 2438401"/>
              <a:gd name="connsiteY8" fmla="*/ 1781810 h 1781810"/>
              <a:gd name="connsiteX9" fmla="*/ 1663751 w 2438401"/>
              <a:gd name="connsiteY9" fmla="*/ 1781810 h 1781810"/>
              <a:gd name="connsiteX10" fmla="*/ 0 w 2438401"/>
              <a:gd name="connsiteY10" fmla="*/ 1297954 h 1781810"/>
              <a:gd name="connsiteX11" fmla="*/ 486691 w 2438401"/>
              <a:gd name="connsiteY11" fmla="*/ 1149579 h 1781810"/>
              <a:gd name="connsiteX12" fmla="*/ 486691 w 2438401"/>
              <a:gd name="connsiteY12" fmla="*/ 1140683 h 1781810"/>
              <a:gd name="connsiteX13" fmla="*/ 1 w 2438401"/>
              <a:gd name="connsiteY13" fmla="*/ 1289050 h 1781810"/>
              <a:gd name="connsiteX14" fmla="*/ 1 w 2438401"/>
              <a:gd name="connsiteY14" fmla="*/ 311162 h 1781810"/>
              <a:gd name="connsiteX0" fmla="*/ 758192 w 2438401"/>
              <a:gd name="connsiteY0" fmla="*/ 0 h 1781810"/>
              <a:gd name="connsiteX1" fmla="*/ 758192 w 2438401"/>
              <a:gd name="connsiteY1" fmla="*/ 670905 h 1781810"/>
              <a:gd name="connsiteX2" fmla="*/ 762001 w 2438401"/>
              <a:gd name="connsiteY2" fmla="*/ 0 h 1781810"/>
              <a:gd name="connsiteX3" fmla="*/ 2438401 w 2438401"/>
              <a:gd name="connsiteY3" fmla="*/ 1083288 h 1781810"/>
              <a:gd name="connsiteX4" fmla="*/ 2438401 w 2438401"/>
              <a:gd name="connsiteY4" fmla="*/ 1772921 h 1781810"/>
              <a:gd name="connsiteX5" fmla="*/ 1418230 w 2438401"/>
              <a:gd name="connsiteY5" fmla="*/ 1337811 h 1781810"/>
              <a:gd name="connsiteX6" fmla="*/ 1393615 w 2438401"/>
              <a:gd name="connsiteY6" fmla="*/ 1337811 h 1781810"/>
              <a:gd name="connsiteX7" fmla="*/ 2434592 w 2438401"/>
              <a:gd name="connsiteY7" fmla="*/ 1781810 h 1781810"/>
              <a:gd name="connsiteX8" fmla="*/ 1663751 w 2438401"/>
              <a:gd name="connsiteY8" fmla="*/ 1781810 h 1781810"/>
              <a:gd name="connsiteX9" fmla="*/ 0 w 2438401"/>
              <a:gd name="connsiteY9" fmla="*/ 1297954 h 1781810"/>
              <a:gd name="connsiteX10" fmla="*/ 486691 w 2438401"/>
              <a:gd name="connsiteY10" fmla="*/ 1149579 h 1781810"/>
              <a:gd name="connsiteX11" fmla="*/ 486691 w 2438401"/>
              <a:gd name="connsiteY11" fmla="*/ 1140683 h 1781810"/>
              <a:gd name="connsiteX12" fmla="*/ 1 w 2438401"/>
              <a:gd name="connsiteY12" fmla="*/ 1289050 h 1781810"/>
              <a:gd name="connsiteX13" fmla="*/ 1 w 2438401"/>
              <a:gd name="connsiteY13" fmla="*/ 311162 h 1781810"/>
              <a:gd name="connsiteX14" fmla="*/ 758192 w 2438401"/>
              <a:gd name="connsiteY14"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1418230 w 2438401"/>
              <a:gd name="connsiteY4" fmla="*/ 1337811 h 1781810"/>
              <a:gd name="connsiteX5" fmla="*/ 1393615 w 2438401"/>
              <a:gd name="connsiteY5" fmla="*/ 1337811 h 1781810"/>
              <a:gd name="connsiteX6" fmla="*/ 2434592 w 2438401"/>
              <a:gd name="connsiteY6" fmla="*/ 1781810 h 1781810"/>
              <a:gd name="connsiteX7" fmla="*/ 1663751 w 2438401"/>
              <a:gd name="connsiteY7" fmla="*/ 1781810 h 1781810"/>
              <a:gd name="connsiteX8" fmla="*/ 0 w 2438401"/>
              <a:gd name="connsiteY8" fmla="*/ 1297954 h 1781810"/>
              <a:gd name="connsiteX9" fmla="*/ 486691 w 2438401"/>
              <a:gd name="connsiteY9" fmla="*/ 1149579 h 1781810"/>
              <a:gd name="connsiteX10" fmla="*/ 486691 w 2438401"/>
              <a:gd name="connsiteY10" fmla="*/ 1140683 h 1781810"/>
              <a:gd name="connsiteX11" fmla="*/ 1 w 2438401"/>
              <a:gd name="connsiteY11" fmla="*/ 1289050 h 1781810"/>
              <a:gd name="connsiteX12" fmla="*/ 1 w 2438401"/>
              <a:gd name="connsiteY12" fmla="*/ 311162 h 1781810"/>
              <a:gd name="connsiteX13" fmla="*/ 758192 w 2438401"/>
              <a:gd name="connsiteY13"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1418230 w 2438401"/>
              <a:gd name="connsiteY4" fmla="*/ 1337811 h 1781810"/>
              <a:gd name="connsiteX5" fmla="*/ 1393615 w 2438401"/>
              <a:gd name="connsiteY5" fmla="*/ 1337811 h 1781810"/>
              <a:gd name="connsiteX6" fmla="*/ 2434592 w 2438401"/>
              <a:gd name="connsiteY6" fmla="*/ 1781810 h 1781810"/>
              <a:gd name="connsiteX7" fmla="*/ 1663751 w 2438401"/>
              <a:gd name="connsiteY7" fmla="*/ 1781810 h 1781810"/>
              <a:gd name="connsiteX8" fmla="*/ 0 w 2438401"/>
              <a:gd name="connsiteY8" fmla="*/ 1297954 h 1781810"/>
              <a:gd name="connsiteX9" fmla="*/ 486691 w 2438401"/>
              <a:gd name="connsiteY9" fmla="*/ 1149579 h 1781810"/>
              <a:gd name="connsiteX10" fmla="*/ 1 w 2438401"/>
              <a:gd name="connsiteY10" fmla="*/ 1289050 h 1781810"/>
              <a:gd name="connsiteX11" fmla="*/ 1 w 2438401"/>
              <a:gd name="connsiteY11" fmla="*/ 311162 h 1781810"/>
              <a:gd name="connsiteX12" fmla="*/ 758192 w 2438401"/>
              <a:gd name="connsiteY12"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1418230 w 2438401"/>
              <a:gd name="connsiteY4" fmla="*/ 1337811 h 1781810"/>
              <a:gd name="connsiteX5" fmla="*/ 1393615 w 2438401"/>
              <a:gd name="connsiteY5" fmla="*/ 1337811 h 1781810"/>
              <a:gd name="connsiteX6" fmla="*/ 2434592 w 2438401"/>
              <a:gd name="connsiteY6" fmla="*/ 1781810 h 1781810"/>
              <a:gd name="connsiteX7" fmla="*/ 1663751 w 2438401"/>
              <a:gd name="connsiteY7" fmla="*/ 1781810 h 1781810"/>
              <a:gd name="connsiteX8" fmla="*/ 0 w 2438401"/>
              <a:gd name="connsiteY8" fmla="*/ 1297954 h 1781810"/>
              <a:gd name="connsiteX9" fmla="*/ 1 w 2438401"/>
              <a:gd name="connsiteY9" fmla="*/ 1289050 h 1781810"/>
              <a:gd name="connsiteX10" fmla="*/ 1 w 2438401"/>
              <a:gd name="connsiteY10" fmla="*/ 311162 h 1781810"/>
              <a:gd name="connsiteX11" fmla="*/ 758192 w 2438401"/>
              <a:gd name="connsiteY11"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1393615 w 2438401"/>
              <a:gd name="connsiteY4" fmla="*/ 1337811 h 1781810"/>
              <a:gd name="connsiteX5" fmla="*/ 2434592 w 2438401"/>
              <a:gd name="connsiteY5" fmla="*/ 1781810 h 1781810"/>
              <a:gd name="connsiteX6" fmla="*/ 1663751 w 2438401"/>
              <a:gd name="connsiteY6" fmla="*/ 1781810 h 1781810"/>
              <a:gd name="connsiteX7" fmla="*/ 0 w 2438401"/>
              <a:gd name="connsiteY7" fmla="*/ 1297954 h 1781810"/>
              <a:gd name="connsiteX8" fmla="*/ 1 w 2438401"/>
              <a:gd name="connsiteY8" fmla="*/ 1289050 h 1781810"/>
              <a:gd name="connsiteX9" fmla="*/ 1 w 2438401"/>
              <a:gd name="connsiteY9" fmla="*/ 311162 h 1781810"/>
              <a:gd name="connsiteX10" fmla="*/ 758192 w 2438401"/>
              <a:gd name="connsiteY10"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2434592 w 2438401"/>
              <a:gd name="connsiteY4" fmla="*/ 1781810 h 1781810"/>
              <a:gd name="connsiteX5" fmla="*/ 1663751 w 2438401"/>
              <a:gd name="connsiteY5" fmla="*/ 1781810 h 1781810"/>
              <a:gd name="connsiteX6" fmla="*/ 0 w 2438401"/>
              <a:gd name="connsiteY6" fmla="*/ 1297954 h 1781810"/>
              <a:gd name="connsiteX7" fmla="*/ 1 w 2438401"/>
              <a:gd name="connsiteY7" fmla="*/ 1289050 h 1781810"/>
              <a:gd name="connsiteX8" fmla="*/ 1 w 2438401"/>
              <a:gd name="connsiteY8" fmla="*/ 311162 h 1781810"/>
              <a:gd name="connsiteX9" fmla="*/ 758192 w 2438401"/>
              <a:gd name="connsiteY9"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2434592 w 2438401"/>
              <a:gd name="connsiteY4" fmla="*/ 1779429 h 1781810"/>
              <a:gd name="connsiteX5" fmla="*/ 1663751 w 2438401"/>
              <a:gd name="connsiteY5" fmla="*/ 1781810 h 1781810"/>
              <a:gd name="connsiteX6" fmla="*/ 0 w 2438401"/>
              <a:gd name="connsiteY6" fmla="*/ 1297954 h 1781810"/>
              <a:gd name="connsiteX7" fmla="*/ 1 w 2438401"/>
              <a:gd name="connsiteY7" fmla="*/ 1289050 h 1781810"/>
              <a:gd name="connsiteX8" fmla="*/ 1 w 2438401"/>
              <a:gd name="connsiteY8" fmla="*/ 311162 h 1781810"/>
              <a:gd name="connsiteX9" fmla="*/ 758192 w 2438401"/>
              <a:gd name="connsiteY9" fmla="*/ 0 h 1781810"/>
              <a:gd name="connsiteX0" fmla="*/ 758192 w 2438401"/>
              <a:gd name="connsiteY0" fmla="*/ 0 h 1781810"/>
              <a:gd name="connsiteX1" fmla="*/ 762001 w 2438401"/>
              <a:gd name="connsiteY1" fmla="*/ 0 h 1781810"/>
              <a:gd name="connsiteX2" fmla="*/ 2438401 w 2438401"/>
              <a:gd name="connsiteY2" fmla="*/ 1083288 h 1781810"/>
              <a:gd name="connsiteX3" fmla="*/ 2438401 w 2438401"/>
              <a:gd name="connsiteY3" fmla="*/ 1772921 h 1781810"/>
              <a:gd name="connsiteX4" fmla="*/ 2434592 w 2438401"/>
              <a:gd name="connsiteY4" fmla="*/ 1772285 h 1781810"/>
              <a:gd name="connsiteX5" fmla="*/ 1663751 w 2438401"/>
              <a:gd name="connsiteY5" fmla="*/ 1781810 h 1781810"/>
              <a:gd name="connsiteX6" fmla="*/ 0 w 2438401"/>
              <a:gd name="connsiteY6" fmla="*/ 1297954 h 1781810"/>
              <a:gd name="connsiteX7" fmla="*/ 1 w 2438401"/>
              <a:gd name="connsiteY7" fmla="*/ 1289050 h 1781810"/>
              <a:gd name="connsiteX8" fmla="*/ 1 w 2438401"/>
              <a:gd name="connsiteY8" fmla="*/ 311162 h 1781810"/>
              <a:gd name="connsiteX9" fmla="*/ 758192 w 2438401"/>
              <a:gd name="connsiteY9" fmla="*/ 0 h 178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1" h="1781810">
                <a:moveTo>
                  <a:pt x="758192" y="0"/>
                </a:moveTo>
                <a:lnTo>
                  <a:pt x="762001" y="0"/>
                </a:lnTo>
                <a:lnTo>
                  <a:pt x="2438401" y="1083288"/>
                </a:lnTo>
                <a:lnTo>
                  <a:pt x="2438401" y="1772921"/>
                </a:lnTo>
                <a:lnTo>
                  <a:pt x="2434592" y="1772285"/>
                </a:lnTo>
                <a:lnTo>
                  <a:pt x="1663751" y="1781810"/>
                </a:lnTo>
                <a:lnTo>
                  <a:pt x="0" y="1297954"/>
                </a:lnTo>
                <a:cubicBezTo>
                  <a:pt x="0" y="1294986"/>
                  <a:pt x="1" y="1292018"/>
                  <a:pt x="1" y="1289050"/>
                </a:cubicBezTo>
                <a:lnTo>
                  <a:pt x="1" y="311162"/>
                </a:lnTo>
                <a:lnTo>
                  <a:pt x="758192" y="0"/>
                </a:lnTo>
                <a:close/>
              </a:path>
            </a:pathLst>
          </a:custGeom>
          <a:solidFill>
            <a:srgbClr val="2980B9">
              <a:lumMod val="75000"/>
            </a:srgbClr>
          </a:solidFill>
          <a:ln w="12700">
            <a:miter lim="400000"/>
          </a:ln>
        </p:spPr>
        <p:txBody>
          <a:bodyPr lIns="38100" tIns="38100" rIns="38100" bIns="38100" anchor="ctr"/>
          <a:lstStyle/>
          <a:p>
            <a:pPr defTabSz="914354"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Calibri"/>
            </a:endParaRPr>
          </a:p>
        </p:txBody>
      </p:sp>
      <p:sp>
        <p:nvSpPr>
          <p:cNvPr id="123" name="Figure">
            <a:extLst>
              <a:ext uri="{FF2B5EF4-FFF2-40B4-BE49-F238E27FC236}">
                <a16:creationId xmlns:a16="http://schemas.microsoft.com/office/drawing/2014/main" id="{6BE3C116-CBED-43A9-9861-B7A24FD5F0C2}"/>
              </a:ext>
            </a:extLst>
          </p:cNvPr>
          <p:cNvSpPr/>
          <p:nvPr/>
        </p:nvSpPr>
        <p:spPr>
          <a:xfrm>
            <a:off x="10109200" y="1541463"/>
            <a:ext cx="1676400" cy="177323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3198"/>
                </a:lnTo>
                <a:lnTo>
                  <a:pt x="21600" y="21600"/>
                </a:lnTo>
                <a:lnTo>
                  <a:pt x="0" y="12889"/>
                </a:lnTo>
                <a:close/>
              </a:path>
            </a:pathLst>
          </a:custGeom>
          <a:solidFill>
            <a:srgbClr val="2980B9"/>
          </a:solidFill>
          <a:ln w="12700">
            <a:miter lim="400000"/>
          </a:ln>
        </p:spPr>
        <p:txBody>
          <a:bodyPr lIns="38100" tIns="38100" rIns="38100" bIns="38100" anchor="ctr"/>
          <a:lstStyle/>
          <a:p>
            <a:pPr defTabSz="914354"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Calibri"/>
            </a:endParaRPr>
          </a:p>
        </p:txBody>
      </p:sp>
      <p:sp>
        <p:nvSpPr>
          <p:cNvPr id="124" name="Figure">
            <a:extLst>
              <a:ext uri="{FF2B5EF4-FFF2-40B4-BE49-F238E27FC236}">
                <a16:creationId xmlns:a16="http://schemas.microsoft.com/office/drawing/2014/main" id="{027595A1-EB9D-43F2-8E26-AA4ABA4F3F4B}"/>
              </a:ext>
            </a:extLst>
          </p:cNvPr>
          <p:cNvSpPr/>
          <p:nvPr/>
        </p:nvSpPr>
        <p:spPr>
          <a:xfrm>
            <a:off x="9347200" y="2598738"/>
            <a:ext cx="2433638" cy="723900"/>
          </a:xfrm>
          <a:custGeom>
            <a:avLst/>
            <a:gdLst>
              <a:gd name="connsiteX0" fmla="*/ 0 w 21600"/>
              <a:gd name="connsiteY0" fmla="*/ 7271 h 21888"/>
              <a:gd name="connsiteX1" fmla="*/ 14761 w 21600"/>
              <a:gd name="connsiteY1" fmla="*/ 21888 h 21888"/>
              <a:gd name="connsiteX2" fmla="*/ 21600 w 21600"/>
              <a:gd name="connsiteY2" fmla="*/ 21888 h 21888"/>
              <a:gd name="connsiteX3" fmla="*/ 6727 w 21600"/>
              <a:gd name="connsiteY3" fmla="*/ 0 h 21888"/>
              <a:gd name="connsiteX4" fmla="*/ 0 w 21600"/>
              <a:gd name="connsiteY4" fmla="*/ 7271 h 21888"/>
              <a:gd name="connsiteX0" fmla="*/ 0 w 21600"/>
              <a:gd name="connsiteY0" fmla="*/ 7271 h 21888"/>
              <a:gd name="connsiteX1" fmla="*/ 14761 w 21600"/>
              <a:gd name="connsiteY1" fmla="*/ 21888 h 21888"/>
              <a:gd name="connsiteX2" fmla="*/ 21600 w 21600"/>
              <a:gd name="connsiteY2" fmla="*/ 21600 h 21888"/>
              <a:gd name="connsiteX3" fmla="*/ 6727 w 21600"/>
              <a:gd name="connsiteY3" fmla="*/ 0 h 21888"/>
              <a:gd name="connsiteX4" fmla="*/ 0 w 21600"/>
              <a:gd name="connsiteY4" fmla="*/ 7271 h 21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888" extrusionOk="0">
                <a:moveTo>
                  <a:pt x="0" y="7271"/>
                </a:moveTo>
                <a:lnTo>
                  <a:pt x="14761" y="21888"/>
                </a:lnTo>
                <a:lnTo>
                  <a:pt x="21600" y="21600"/>
                </a:lnTo>
                <a:lnTo>
                  <a:pt x="6727" y="0"/>
                </a:lnTo>
                <a:cubicBezTo>
                  <a:pt x="4485" y="2328"/>
                  <a:pt x="2242" y="4943"/>
                  <a:pt x="0" y="7271"/>
                </a:cubicBezTo>
                <a:close/>
              </a:path>
            </a:pathLst>
          </a:custGeom>
          <a:solidFill>
            <a:srgbClr val="2980B9">
              <a:lumMod val="50000"/>
            </a:srgbClr>
          </a:solidFill>
          <a:ln w="12700">
            <a:miter lim="400000"/>
          </a:ln>
        </p:spPr>
        <p:txBody>
          <a:bodyPr lIns="38100" tIns="38100" rIns="38100" bIns="38100" anchor="ctr"/>
          <a:lstStyle/>
          <a:p>
            <a:pPr defTabSz="914354"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Calibri"/>
            </a:endParaRPr>
          </a:p>
        </p:txBody>
      </p:sp>
      <p:sp>
        <p:nvSpPr>
          <p:cNvPr id="125" name="Freeform: Shape 44">
            <a:extLst>
              <a:ext uri="{FF2B5EF4-FFF2-40B4-BE49-F238E27FC236}">
                <a16:creationId xmlns:a16="http://schemas.microsoft.com/office/drawing/2014/main" id="{E5B4F832-0FA5-43C2-B9B9-B090826ADFF0}"/>
              </a:ext>
            </a:extLst>
          </p:cNvPr>
          <p:cNvSpPr/>
          <p:nvPr/>
        </p:nvSpPr>
        <p:spPr>
          <a:xfrm>
            <a:off x="9342438" y="2709863"/>
            <a:ext cx="2438400" cy="1171575"/>
          </a:xfrm>
          <a:custGeom>
            <a:avLst/>
            <a:gdLst>
              <a:gd name="connsiteX0" fmla="*/ 762000 w 2438400"/>
              <a:gd name="connsiteY0" fmla="*/ 0 h 1173482"/>
              <a:gd name="connsiteX1" fmla="*/ 2438400 w 2438400"/>
              <a:gd name="connsiteY1" fmla="*/ 683281 h 1173482"/>
              <a:gd name="connsiteX2" fmla="*/ 2438400 w 2438400"/>
              <a:gd name="connsiteY2" fmla="*/ 1173482 h 1173482"/>
              <a:gd name="connsiteX3" fmla="*/ 2395219 w 2438400"/>
              <a:gd name="connsiteY3" fmla="*/ 1162524 h 1173482"/>
              <a:gd name="connsiteX4" fmla="*/ 1689110 w 2438400"/>
              <a:gd name="connsiteY4" fmla="*/ 1170942 h 1173482"/>
              <a:gd name="connsiteX5" fmla="*/ 30667 w 2438400"/>
              <a:gd name="connsiteY5" fmla="*/ 900360 h 1173482"/>
              <a:gd name="connsiteX6" fmla="*/ 0 w 2438400"/>
              <a:gd name="connsiteY6" fmla="*/ 906782 h 1173482"/>
              <a:gd name="connsiteX7" fmla="*/ 0 w 2438400"/>
              <a:gd name="connsiteY7" fmla="*/ 895357 h 1173482"/>
              <a:gd name="connsiteX8" fmla="*/ 0 w 2438400"/>
              <a:gd name="connsiteY8" fmla="*/ 204488 h 1173482"/>
              <a:gd name="connsiteX9" fmla="*/ 758191 w 2438400"/>
              <a:gd name="connsiteY9" fmla="*/ 1 h 1173482"/>
              <a:gd name="connsiteX10" fmla="*/ 758191 w 2438400"/>
              <a:gd name="connsiteY10" fmla="*/ 736607 h 1173482"/>
              <a:gd name="connsiteX11" fmla="*/ 758217 w 2438400"/>
              <a:gd name="connsiteY11" fmla="*/ 736601 h 1173482"/>
              <a:gd name="connsiteX12" fmla="*/ 762000 w 2438400"/>
              <a:gd name="connsiteY12" fmla="*/ 737561 h 1173482"/>
              <a:gd name="connsiteX0" fmla="*/ 762000 w 2438400"/>
              <a:gd name="connsiteY0" fmla="*/ 0 h 1173482"/>
              <a:gd name="connsiteX1" fmla="*/ 2438400 w 2438400"/>
              <a:gd name="connsiteY1" fmla="*/ 683281 h 1173482"/>
              <a:gd name="connsiteX2" fmla="*/ 2438400 w 2438400"/>
              <a:gd name="connsiteY2" fmla="*/ 1173482 h 1173482"/>
              <a:gd name="connsiteX3" fmla="*/ 2395219 w 2438400"/>
              <a:gd name="connsiteY3" fmla="*/ 1162524 h 1173482"/>
              <a:gd name="connsiteX4" fmla="*/ 1689110 w 2438400"/>
              <a:gd name="connsiteY4" fmla="*/ 1170942 h 1173482"/>
              <a:gd name="connsiteX5" fmla="*/ 30667 w 2438400"/>
              <a:gd name="connsiteY5" fmla="*/ 900360 h 1173482"/>
              <a:gd name="connsiteX6" fmla="*/ 0 w 2438400"/>
              <a:gd name="connsiteY6" fmla="*/ 906782 h 1173482"/>
              <a:gd name="connsiteX7" fmla="*/ 0 w 2438400"/>
              <a:gd name="connsiteY7" fmla="*/ 895357 h 1173482"/>
              <a:gd name="connsiteX8" fmla="*/ 0 w 2438400"/>
              <a:gd name="connsiteY8" fmla="*/ 204488 h 1173482"/>
              <a:gd name="connsiteX9" fmla="*/ 758191 w 2438400"/>
              <a:gd name="connsiteY9" fmla="*/ 1 h 1173482"/>
              <a:gd name="connsiteX10" fmla="*/ 758191 w 2438400"/>
              <a:gd name="connsiteY10" fmla="*/ 736607 h 1173482"/>
              <a:gd name="connsiteX11" fmla="*/ 758217 w 2438400"/>
              <a:gd name="connsiteY11" fmla="*/ 736601 h 1173482"/>
              <a:gd name="connsiteX12" fmla="*/ 762000 w 2438400"/>
              <a:gd name="connsiteY12" fmla="*/ 0 h 1173482"/>
              <a:gd name="connsiteX0" fmla="*/ 762000 w 2438400"/>
              <a:gd name="connsiteY0" fmla="*/ 0 h 1173482"/>
              <a:gd name="connsiteX1" fmla="*/ 2438400 w 2438400"/>
              <a:gd name="connsiteY1" fmla="*/ 683281 h 1173482"/>
              <a:gd name="connsiteX2" fmla="*/ 2438400 w 2438400"/>
              <a:gd name="connsiteY2" fmla="*/ 1173482 h 1173482"/>
              <a:gd name="connsiteX3" fmla="*/ 2395219 w 2438400"/>
              <a:gd name="connsiteY3" fmla="*/ 1162524 h 1173482"/>
              <a:gd name="connsiteX4" fmla="*/ 1689110 w 2438400"/>
              <a:gd name="connsiteY4" fmla="*/ 1170942 h 1173482"/>
              <a:gd name="connsiteX5" fmla="*/ 30667 w 2438400"/>
              <a:gd name="connsiteY5" fmla="*/ 900360 h 1173482"/>
              <a:gd name="connsiteX6" fmla="*/ 0 w 2438400"/>
              <a:gd name="connsiteY6" fmla="*/ 906782 h 1173482"/>
              <a:gd name="connsiteX7" fmla="*/ 0 w 2438400"/>
              <a:gd name="connsiteY7" fmla="*/ 895357 h 1173482"/>
              <a:gd name="connsiteX8" fmla="*/ 0 w 2438400"/>
              <a:gd name="connsiteY8" fmla="*/ 204488 h 1173482"/>
              <a:gd name="connsiteX9" fmla="*/ 758191 w 2438400"/>
              <a:gd name="connsiteY9" fmla="*/ 1 h 1173482"/>
              <a:gd name="connsiteX10" fmla="*/ 758191 w 2438400"/>
              <a:gd name="connsiteY10" fmla="*/ 736607 h 1173482"/>
              <a:gd name="connsiteX11" fmla="*/ 762000 w 2438400"/>
              <a:gd name="connsiteY11" fmla="*/ 0 h 1173482"/>
              <a:gd name="connsiteX0" fmla="*/ 762000 w 2438400"/>
              <a:gd name="connsiteY0" fmla="*/ 0 h 1173482"/>
              <a:gd name="connsiteX1" fmla="*/ 2438400 w 2438400"/>
              <a:gd name="connsiteY1" fmla="*/ 683281 h 1173482"/>
              <a:gd name="connsiteX2" fmla="*/ 2438400 w 2438400"/>
              <a:gd name="connsiteY2" fmla="*/ 1173482 h 1173482"/>
              <a:gd name="connsiteX3" fmla="*/ 2395219 w 2438400"/>
              <a:gd name="connsiteY3" fmla="*/ 1162524 h 1173482"/>
              <a:gd name="connsiteX4" fmla="*/ 1689110 w 2438400"/>
              <a:gd name="connsiteY4" fmla="*/ 1170942 h 1173482"/>
              <a:gd name="connsiteX5" fmla="*/ 30667 w 2438400"/>
              <a:gd name="connsiteY5" fmla="*/ 900360 h 1173482"/>
              <a:gd name="connsiteX6" fmla="*/ 0 w 2438400"/>
              <a:gd name="connsiteY6" fmla="*/ 906782 h 1173482"/>
              <a:gd name="connsiteX7" fmla="*/ 0 w 2438400"/>
              <a:gd name="connsiteY7" fmla="*/ 895357 h 1173482"/>
              <a:gd name="connsiteX8" fmla="*/ 0 w 2438400"/>
              <a:gd name="connsiteY8" fmla="*/ 204488 h 1173482"/>
              <a:gd name="connsiteX9" fmla="*/ 758191 w 2438400"/>
              <a:gd name="connsiteY9" fmla="*/ 1 h 1173482"/>
              <a:gd name="connsiteX10" fmla="*/ 762000 w 2438400"/>
              <a:gd name="connsiteY10" fmla="*/ 0 h 1173482"/>
              <a:gd name="connsiteX0" fmla="*/ 762000 w 2438400"/>
              <a:gd name="connsiteY0" fmla="*/ 0 h 1170942"/>
              <a:gd name="connsiteX1" fmla="*/ 2438400 w 2438400"/>
              <a:gd name="connsiteY1" fmla="*/ 683281 h 1170942"/>
              <a:gd name="connsiteX2" fmla="*/ 2438400 w 2438400"/>
              <a:gd name="connsiteY2" fmla="*/ 1166339 h 1170942"/>
              <a:gd name="connsiteX3" fmla="*/ 2395219 w 2438400"/>
              <a:gd name="connsiteY3" fmla="*/ 1162524 h 1170942"/>
              <a:gd name="connsiteX4" fmla="*/ 1689110 w 2438400"/>
              <a:gd name="connsiteY4" fmla="*/ 1170942 h 1170942"/>
              <a:gd name="connsiteX5" fmla="*/ 30667 w 2438400"/>
              <a:gd name="connsiteY5" fmla="*/ 900360 h 1170942"/>
              <a:gd name="connsiteX6" fmla="*/ 0 w 2438400"/>
              <a:gd name="connsiteY6" fmla="*/ 906782 h 1170942"/>
              <a:gd name="connsiteX7" fmla="*/ 0 w 2438400"/>
              <a:gd name="connsiteY7" fmla="*/ 895357 h 1170942"/>
              <a:gd name="connsiteX8" fmla="*/ 0 w 2438400"/>
              <a:gd name="connsiteY8" fmla="*/ 204488 h 1170942"/>
              <a:gd name="connsiteX9" fmla="*/ 758191 w 2438400"/>
              <a:gd name="connsiteY9" fmla="*/ 1 h 1170942"/>
              <a:gd name="connsiteX10" fmla="*/ 762000 w 2438400"/>
              <a:gd name="connsiteY10" fmla="*/ 0 h 1170942"/>
              <a:gd name="connsiteX0" fmla="*/ 762000 w 2438400"/>
              <a:gd name="connsiteY0" fmla="*/ 0 h 1170942"/>
              <a:gd name="connsiteX1" fmla="*/ 2438400 w 2438400"/>
              <a:gd name="connsiteY1" fmla="*/ 683281 h 1170942"/>
              <a:gd name="connsiteX2" fmla="*/ 2438400 w 2438400"/>
              <a:gd name="connsiteY2" fmla="*/ 1166339 h 1170942"/>
              <a:gd name="connsiteX3" fmla="*/ 2395219 w 2438400"/>
              <a:gd name="connsiteY3" fmla="*/ 1162524 h 1170942"/>
              <a:gd name="connsiteX4" fmla="*/ 1689110 w 2438400"/>
              <a:gd name="connsiteY4" fmla="*/ 1170942 h 1170942"/>
              <a:gd name="connsiteX5" fmla="*/ 0 w 2438400"/>
              <a:gd name="connsiteY5" fmla="*/ 906782 h 1170942"/>
              <a:gd name="connsiteX6" fmla="*/ 0 w 2438400"/>
              <a:gd name="connsiteY6" fmla="*/ 895357 h 1170942"/>
              <a:gd name="connsiteX7" fmla="*/ 0 w 2438400"/>
              <a:gd name="connsiteY7" fmla="*/ 204488 h 1170942"/>
              <a:gd name="connsiteX8" fmla="*/ 758191 w 2438400"/>
              <a:gd name="connsiteY8" fmla="*/ 1 h 1170942"/>
              <a:gd name="connsiteX9" fmla="*/ 762000 w 2438400"/>
              <a:gd name="connsiteY9" fmla="*/ 0 h 1170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8400" h="1170942">
                <a:moveTo>
                  <a:pt x="762000" y="0"/>
                </a:moveTo>
                <a:lnTo>
                  <a:pt x="2438400" y="683281"/>
                </a:lnTo>
                <a:lnTo>
                  <a:pt x="2438400" y="1166339"/>
                </a:lnTo>
                <a:lnTo>
                  <a:pt x="2395219" y="1162524"/>
                </a:lnTo>
                <a:lnTo>
                  <a:pt x="1689110" y="1170942"/>
                </a:lnTo>
                <a:lnTo>
                  <a:pt x="0" y="906782"/>
                </a:lnTo>
                <a:lnTo>
                  <a:pt x="0" y="895357"/>
                </a:lnTo>
                <a:lnTo>
                  <a:pt x="0" y="204488"/>
                </a:lnTo>
                <a:lnTo>
                  <a:pt x="758191" y="1"/>
                </a:lnTo>
                <a:lnTo>
                  <a:pt x="762000" y="0"/>
                </a:lnTo>
                <a:close/>
              </a:path>
            </a:pathLst>
          </a:custGeom>
          <a:solidFill>
            <a:srgbClr val="16A085">
              <a:lumMod val="75000"/>
            </a:srgbClr>
          </a:solidFill>
          <a:ln w="12700">
            <a:miter lim="400000"/>
          </a:ln>
        </p:spPr>
        <p:txBody>
          <a:bodyPr lIns="38100" tIns="38100" rIns="38100" bIns="38100" anchor="ctr"/>
          <a:lstStyle/>
          <a:p>
            <a:pPr defTabSz="914354"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Calibri"/>
            </a:endParaRPr>
          </a:p>
        </p:txBody>
      </p:sp>
      <p:sp>
        <p:nvSpPr>
          <p:cNvPr id="126" name="Figure">
            <a:extLst>
              <a:ext uri="{FF2B5EF4-FFF2-40B4-BE49-F238E27FC236}">
                <a16:creationId xmlns:a16="http://schemas.microsoft.com/office/drawing/2014/main" id="{7CBF4044-03E2-49D9-81BB-1F1BBAD70BF8}"/>
              </a:ext>
            </a:extLst>
          </p:cNvPr>
          <p:cNvSpPr/>
          <p:nvPr/>
        </p:nvSpPr>
        <p:spPr>
          <a:xfrm>
            <a:off x="10109200" y="2709863"/>
            <a:ext cx="1676400" cy="1173162"/>
          </a:xfrm>
          <a:custGeom>
            <a:avLst/>
            <a:gdLst/>
            <a:ahLst/>
            <a:cxnLst>
              <a:cxn ang="0">
                <a:pos x="wd2" y="hd2"/>
              </a:cxn>
              <a:cxn ang="5400000">
                <a:pos x="wd2" y="hd2"/>
              </a:cxn>
              <a:cxn ang="10800000">
                <a:pos x="wd2" y="hd2"/>
              </a:cxn>
              <a:cxn ang="16200000">
                <a:pos x="wd2" y="hd2"/>
              </a:cxn>
            </a:cxnLst>
            <a:rect l="0" t="0" r="r" b="b"/>
            <a:pathLst>
              <a:path w="21600" h="21600" extrusionOk="0">
                <a:moveTo>
                  <a:pt x="0" y="13769"/>
                </a:moveTo>
                <a:lnTo>
                  <a:pt x="21600" y="21600"/>
                </a:lnTo>
                <a:lnTo>
                  <a:pt x="21600" y="12577"/>
                </a:lnTo>
                <a:lnTo>
                  <a:pt x="0" y="0"/>
                </a:lnTo>
                <a:close/>
              </a:path>
            </a:pathLst>
          </a:custGeom>
          <a:solidFill>
            <a:srgbClr val="16A085"/>
          </a:solidFill>
          <a:ln w="12700">
            <a:miter lim="400000"/>
          </a:ln>
        </p:spPr>
        <p:txBody>
          <a:bodyPr lIns="38100" tIns="38100" rIns="38100" bIns="38100" anchor="ctr"/>
          <a:lstStyle/>
          <a:p>
            <a:pPr defTabSz="914354" eaLnBrk="1" fontAlgn="auto" hangingPunct="1">
              <a:spcBef>
                <a:spcPts val="0"/>
              </a:spcBef>
              <a:spcAft>
                <a:spcPts val="0"/>
              </a:spcAft>
              <a:defRPr/>
            </a:pPr>
            <a:endParaRPr sz="3000" kern="0">
              <a:solidFill>
                <a:srgbClr val="FFFFFF"/>
              </a:solidFill>
              <a:effectLst>
                <a:outerShdw blurRad="38100" dist="12700" dir="5400000" rotWithShape="0">
                  <a:srgbClr val="000000">
                    <a:alpha val="50000"/>
                  </a:srgbClr>
                </a:outerShdw>
              </a:effectLst>
              <a:latin typeface="Calibri"/>
            </a:endParaRPr>
          </a:p>
        </p:txBody>
      </p:sp>
      <p:sp>
        <p:nvSpPr>
          <p:cNvPr id="127" name="Figure">
            <a:extLst>
              <a:ext uri="{FF2B5EF4-FFF2-40B4-BE49-F238E27FC236}">
                <a16:creationId xmlns:a16="http://schemas.microsoft.com/office/drawing/2014/main" id="{42D62803-B5BA-4402-A416-C4C93612677E}"/>
              </a:ext>
            </a:extLst>
          </p:cNvPr>
          <p:cNvSpPr/>
          <p:nvPr/>
        </p:nvSpPr>
        <p:spPr>
          <a:xfrm>
            <a:off x="9344025" y="3446463"/>
            <a:ext cx="2443163" cy="434975"/>
          </a:xfrm>
          <a:custGeom>
            <a:avLst/>
            <a:gdLst>
              <a:gd name="connsiteX0" fmla="*/ 0 w 21621"/>
              <a:gd name="connsiteY0" fmla="*/ 8487 h 21600"/>
              <a:gd name="connsiteX1" fmla="*/ 15007 w 21621"/>
              <a:gd name="connsiteY1" fmla="*/ 21600 h 21600"/>
              <a:gd name="connsiteX2" fmla="*/ 21621 w 21621"/>
              <a:gd name="connsiteY2" fmla="*/ 21158 h 21600"/>
              <a:gd name="connsiteX3" fmla="*/ 6748 w 21621"/>
              <a:gd name="connsiteY3" fmla="*/ 0 h 21600"/>
              <a:gd name="connsiteX4" fmla="*/ 0 w 21621"/>
              <a:gd name="connsiteY4" fmla="*/ 8487 h 21600"/>
              <a:gd name="connsiteX0" fmla="*/ 0 w 21621"/>
              <a:gd name="connsiteY0" fmla="*/ 8487 h 21868"/>
              <a:gd name="connsiteX1" fmla="*/ 15007 w 21621"/>
              <a:gd name="connsiteY1" fmla="*/ 21600 h 21868"/>
              <a:gd name="connsiteX2" fmla="*/ 21621 w 21621"/>
              <a:gd name="connsiteY2" fmla="*/ 21868 h 21868"/>
              <a:gd name="connsiteX3" fmla="*/ 6748 w 21621"/>
              <a:gd name="connsiteY3" fmla="*/ 0 h 21868"/>
              <a:gd name="connsiteX4" fmla="*/ 0 w 21621"/>
              <a:gd name="connsiteY4" fmla="*/ 8487 h 21868"/>
              <a:gd name="connsiteX0" fmla="*/ 0 w 21642"/>
              <a:gd name="connsiteY0" fmla="*/ 8487 h 21600"/>
              <a:gd name="connsiteX1" fmla="*/ 15007 w 21642"/>
              <a:gd name="connsiteY1" fmla="*/ 21600 h 21600"/>
              <a:gd name="connsiteX2" fmla="*/ 21642 w 21642"/>
              <a:gd name="connsiteY2" fmla="*/ 21513 h 21600"/>
              <a:gd name="connsiteX3" fmla="*/ 6748 w 21642"/>
              <a:gd name="connsiteY3" fmla="*/ 0 h 21600"/>
              <a:gd name="connsiteX4" fmla="*/ 0 w 21642"/>
              <a:gd name="connsiteY4" fmla="*/ 8487 h 21600"/>
              <a:gd name="connsiteX0" fmla="*/ 0 w 21642"/>
              <a:gd name="connsiteY0" fmla="*/ 8487 h 21631"/>
              <a:gd name="connsiteX1" fmla="*/ 15007 w 21642"/>
              <a:gd name="connsiteY1" fmla="*/ 21600 h 21631"/>
              <a:gd name="connsiteX2" fmla="*/ 21642 w 21642"/>
              <a:gd name="connsiteY2" fmla="*/ 21631 h 21631"/>
              <a:gd name="connsiteX3" fmla="*/ 6748 w 21642"/>
              <a:gd name="connsiteY3" fmla="*/ 0 h 21631"/>
              <a:gd name="connsiteX4" fmla="*/ 0 w 21642"/>
              <a:gd name="connsiteY4" fmla="*/ 8487 h 21631"/>
              <a:gd name="connsiteX0" fmla="*/ 0 w 21642"/>
              <a:gd name="connsiteY0" fmla="*/ 8487 h 21631"/>
              <a:gd name="connsiteX1" fmla="*/ 15007 w 21642"/>
              <a:gd name="connsiteY1" fmla="*/ 21600 h 21631"/>
              <a:gd name="connsiteX2" fmla="*/ 21642 w 21642"/>
              <a:gd name="connsiteY2" fmla="*/ 21631 h 21631"/>
              <a:gd name="connsiteX3" fmla="*/ 6748 w 21642"/>
              <a:gd name="connsiteY3" fmla="*/ 0 h 21631"/>
              <a:gd name="connsiteX4" fmla="*/ 0 w 21642"/>
              <a:gd name="connsiteY4" fmla="*/ 8487 h 21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2" h="21631" extrusionOk="0">
                <a:moveTo>
                  <a:pt x="0" y="8487"/>
                </a:moveTo>
                <a:lnTo>
                  <a:pt x="15007" y="21600"/>
                </a:lnTo>
                <a:lnTo>
                  <a:pt x="21642" y="21631"/>
                </a:lnTo>
                <a:lnTo>
                  <a:pt x="6748" y="0"/>
                </a:lnTo>
                <a:cubicBezTo>
                  <a:pt x="4506" y="2632"/>
                  <a:pt x="2242" y="5855"/>
                  <a:pt x="0" y="8487"/>
                </a:cubicBezTo>
                <a:close/>
              </a:path>
            </a:pathLst>
          </a:custGeom>
          <a:solidFill>
            <a:srgbClr val="16A085">
              <a:lumMod val="50000"/>
            </a:srgbClr>
          </a:solidFill>
          <a:ln w="12700">
            <a:miter lim="400000"/>
          </a:ln>
        </p:spPr>
        <p:txBody>
          <a:bodyPr lIns="38100" tIns="38100" rIns="38100" bIns="38100" anchor="ctr"/>
          <a:lstStyle/>
          <a:p>
            <a:pPr defTabSz="914354" eaLnBrk="1" fontAlgn="auto" hangingPunct="1">
              <a:spcBef>
                <a:spcPts val="0"/>
              </a:spcBef>
              <a:spcAft>
                <a:spcPts val="0"/>
              </a:spcAft>
              <a:defRPr/>
            </a:pPr>
            <a:endParaRPr sz="3000" kern="0">
              <a:solidFill>
                <a:srgbClr val="FFFFFF"/>
              </a:solidFill>
              <a:effectLst>
                <a:outerShdw blurRad="38100" dist="12700" dir="5400000" rotWithShape="0">
                  <a:srgbClr val="000000">
                    <a:alpha val="50000"/>
                  </a:srgbClr>
                </a:outerShdw>
              </a:effectLst>
              <a:latin typeface="Calibri"/>
            </a:endParaRPr>
          </a:p>
        </p:txBody>
      </p:sp>
      <p:grpSp>
        <p:nvGrpSpPr>
          <p:cNvPr id="28690" name="Group 56">
            <a:extLst>
              <a:ext uri="{FF2B5EF4-FFF2-40B4-BE49-F238E27FC236}">
                <a16:creationId xmlns:a16="http://schemas.microsoft.com/office/drawing/2014/main" id="{D0E873D4-60E5-422D-99E1-3BDBD8C513B8}"/>
              </a:ext>
            </a:extLst>
          </p:cNvPr>
          <p:cNvGrpSpPr>
            <a:grpSpLocks/>
          </p:cNvGrpSpPr>
          <p:nvPr/>
        </p:nvGrpSpPr>
        <p:grpSpPr bwMode="auto">
          <a:xfrm>
            <a:off x="9347200" y="3560763"/>
            <a:ext cx="2438400" cy="1073150"/>
            <a:chOff x="6661199" y="3560650"/>
            <a:chExt cx="2438401" cy="1073151"/>
          </a:xfrm>
        </p:grpSpPr>
        <p:sp>
          <p:nvSpPr>
            <p:cNvPr id="129" name="Freeform: Shape 57">
              <a:extLst>
                <a:ext uri="{FF2B5EF4-FFF2-40B4-BE49-F238E27FC236}">
                  <a16:creationId xmlns:a16="http://schemas.microsoft.com/office/drawing/2014/main" id="{03737A95-3BD4-4965-BA3E-5E6F30BB46F0}"/>
                </a:ext>
              </a:extLst>
            </p:cNvPr>
            <p:cNvSpPr/>
            <p:nvPr/>
          </p:nvSpPr>
          <p:spPr>
            <a:xfrm>
              <a:off x="6661199" y="3560650"/>
              <a:ext cx="2438401" cy="1073151"/>
            </a:xfrm>
            <a:custGeom>
              <a:avLst/>
              <a:gdLst>
                <a:gd name="connsiteX0" fmla="*/ 758192 w 2438401"/>
                <a:gd name="connsiteY0" fmla="*/ 0 h 1073151"/>
                <a:gd name="connsiteX1" fmla="*/ 758192 w 2438401"/>
                <a:gd name="connsiteY1" fmla="*/ 990602 h 1073151"/>
                <a:gd name="connsiteX2" fmla="*/ 758218 w 2438401"/>
                <a:gd name="connsiteY2" fmla="*/ 990601 h 1073151"/>
                <a:gd name="connsiteX3" fmla="*/ 762001 w 2438401"/>
                <a:gd name="connsiteY3" fmla="*/ 990787 h 1073151"/>
                <a:gd name="connsiteX4" fmla="*/ 762001 w 2438401"/>
                <a:gd name="connsiteY4" fmla="*/ 0 h 1073151"/>
                <a:gd name="connsiteX5" fmla="*/ 2438401 w 2438401"/>
                <a:gd name="connsiteY5" fmla="*/ 374659 h 1073151"/>
                <a:gd name="connsiteX6" fmla="*/ 2438401 w 2438401"/>
                <a:gd name="connsiteY6" fmla="*/ 1073151 h 1073151"/>
                <a:gd name="connsiteX7" fmla="*/ 2419370 w 2438401"/>
                <a:gd name="connsiteY7" fmla="*/ 1072402 h 1073151"/>
                <a:gd name="connsiteX8" fmla="*/ 2434592 w 2438401"/>
                <a:gd name="connsiteY8" fmla="*/ 1073151 h 1073151"/>
                <a:gd name="connsiteX9" fmla="*/ 1948237 w 2438401"/>
                <a:gd name="connsiteY9" fmla="*/ 1073151 h 1073151"/>
                <a:gd name="connsiteX10" fmla="*/ 0 w 2438401"/>
                <a:gd name="connsiteY10" fmla="*/ 1023621 h 1073151"/>
                <a:gd name="connsiteX11" fmla="*/ 1 w 2438401"/>
                <a:gd name="connsiteY11" fmla="*/ 1023621 h 1073151"/>
                <a:gd name="connsiteX12" fmla="*/ 1 w 2438401"/>
                <a:gd name="connsiteY12" fmla="*/ 111745 h 1073151"/>
                <a:gd name="connsiteX0" fmla="*/ 758192 w 2438401"/>
                <a:gd name="connsiteY0" fmla="*/ 0 h 1073151"/>
                <a:gd name="connsiteX1" fmla="*/ 758192 w 2438401"/>
                <a:gd name="connsiteY1" fmla="*/ 990602 h 1073151"/>
                <a:gd name="connsiteX2" fmla="*/ 758218 w 2438401"/>
                <a:gd name="connsiteY2" fmla="*/ 990601 h 1073151"/>
                <a:gd name="connsiteX3" fmla="*/ 762001 w 2438401"/>
                <a:gd name="connsiteY3" fmla="*/ 0 h 1073151"/>
                <a:gd name="connsiteX4" fmla="*/ 2438401 w 2438401"/>
                <a:gd name="connsiteY4" fmla="*/ 374659 h 1073151"/>
                <a:gd name="connsiteX5" fmla="*/ 2438401 w 2438401"/>
                <a:gd name="connsiteY5" fmla="*/ 1073151 h 1073151"/>
                <a:gd name="connsiteX6" fmla="*/ 2419370 w 2438401"/>
                <a:gd name="connsiteY6" fmla="*/ 1072402 h 1073151"/>
                <a:gd name="connsiteX7" fmla="*/ 2434592 w 2438401"/>
                <a:gd name="connsiteY7" fmla="*/ 1073151 h 1073151"/>
                <a:gd name="connsiteX8" fmla="*/ 1948237 w 2438401"/>
                <a:gd name="connsiteY8" fmla="*/ 1073151 h 1073151"/>
                <a:gd name="connsiteX9" fmla="*/ 0 w 2438401"/>
                <a:gd name="connsiteY9" fmla="*/ 1023621 h 1073151"/>
                <a:gd name="connsiteX10" fmla="*/ 1 w 2438401"/>
                <a:gd name="connsiteY10" fmla="*/ 1023621 h 1073151"/>
                <a:gd name="connsiteX11" fmla="*/ 1 w 2438401"/>
                <a:gd name="connsiteY11" fmla="*/ 111745 h 1073151"/>
                <a:gd name="connsiteX12" fmla="*/ 758192 w 2438401"/>
                <a:gd name="connsiteY12" fmla="*/ 0 h 1073151"/>
                <a:gd name="connsiteX0" fmla="*/ 758192 w 2438401"/>
                <a:gd name="connsiteY0" fmla="*/ 0 h 1073151"/>
                <a:gd name="connsiteX1" fmla="*/ 758192 w 2438401"/>
                <a:gd name="connsiteY1" fmla="*/ 990602 h 1073151"/>
                <a:gd name="connsiteX2" fmla="*/ 762001 w 2438401"/>
                <a:gd name="connsiteY2" fmla="*/ 0 h 1073151"/>
                <a:gd name="connsiteX3" fmla="*/ 2438401 w 2438401"/>
                <a:gd name="connsiteY3" fmla="*/ 374659 h 1073151"/>
                <a:gd name="connsiteX4" fmla="*/ 2438401 w 2438401"/>
                <a:gd name="connsiteY4" fmla="*/ 1073151 h 1073151"/>
                <a:gd name="connsiteX5" fmla="*/ 2419370 w 2438401"/>
                <a:gd name="connsiteY5" fmla="*/ 1072402 h 1073151"/>
                <a:gd name="connsiteX6" fmla="*/ 2434592 w 2438401"/>
                <a:gd name="connsiteY6" fmla="*/ 1073151 h 1073151"/>
                <a:gd name="connsiteX7" fmla="*/ 1948237 w 2438401"/>
                <a:gd name="connsiteY7" fmla="*/ 1073151 h 1073151"/>
                <a:gd name="connsiteX8" fmla="*/ 0 w 2438401"/>
                <a:gd name="connsiteY8" fmla="*/ 1023621 h 1073151"/>
                <a:gd name="connsiteX9" fmla="*/ 1 w 2438401"/>
                <a:gd name="connsiteY9" fmla="*/ 1023621 h 1073151"/>
                <a:gd name="connsiteX10" fmla="*/ 1 w 2438401"/>
                <a:gd name="connsiteY10" fmla="*/ 111745 h 1073151"/>
                <a:gd name="connsiteX11" fmla="*/ 758192 w 2438401"/>
                <a:gd name="connsiteY11" fmla="*/ 0 h 1073151"/>
                <a:gd name="connsiteX0" fmla="*/ 758192 w 2438401"/>
                <a:gd name="connsiteY0" fmla="*/ 0 h 1073151"/>
                <a:gd name="connsiteX1" fmla="*/ 762001 w 2438401"/>
                <a:gd name="connsiteY1" fmla="*/ 0 h 1073151"/>
                <a:gd name="connsiteX2" fmla="*/ 2438401 w 2438401"/>
                <a:gd name="connsiteY2" fmla="*/ 374659 h 1073151"/>
                <a:gd name="connsiteX3" fmla="*/ 2438401 w 2438401"/>
                <a:gd name="connsiteY3" fmla="*/ 1073151 h 1073151"/>
                <a:gd name="connsiteX4" fmla="*/ 2419370 w 2438401"/>
                <a:gd name="connsiteY4" fmla="*/ 1072402 h 1073151"/>
                <a:gd name="connsiteX5" fmla="*/ 2434592 w 2438401"/>
                <a:gd name="connsiteY5" fmla="*/ 1073151 h 1073151"/>
                <a:gd name="connsiteX6" fmla="*/ 1948237 w 2438401"/>
                <a:gd name="connsiteY6" fmla="*/ 1073151 h 1073151"/>
                <a:gd name="connsiteX7" fmla="*/ 0 w 2438401"/>
                <a:gd name="connsiteY7" fmla="*/ 1023621 h 1073151"/>
                <a:gd name="connsiteX8" fmla="*/ 1 w 2438401"/>
                <a:gd name="connsiteY8" fmla="*/ 1023621 h 1073151"/>
                <a:gd name="connsiteX9" fmla="*/ 1 w 2438401"/>
                <a:gd name="connsiteY9" fmla="*/ 111745 h 1073151"/>
                <a:gd name="connsiteX10" fmla="*/ 758192 w 2438401"/>
                <a:gd name="connsiteY10" fmla="*/ 0 h 1073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38401" h="1073151">
                  <a:moveTo>
                    <a:pt x="758192" y="0"/>
                  </a:moveTo>
                  <a:lnTo>
                    <a:pt x="762001" y="0"/>
                  </a:lnTo>
                  <a:lnTo>
                    <a:pt x="2438401" y="374659"/>
                  </a:lnTo>
                  <a:lnTo>
                    <a:pt x="2438401" y="1073151"/>
                  </a:lnTo>
                  <a:lnTo>
                    <a:pt x="2419370" y="1072402"/>
                  </a:lnTo>
                  <a:lnTo>
                    <a:pt x="2434592" y="1073151"/>
                  </a:lnTo>
                  <a:lnTo>
                    <a:pt x="1948237" y="1073151"/>
                  </a:lnTo>
                  <a:lnTo>
                    <a:pt x="0" y="1023621"/>
                  </a:lnTo>
                  <a:lnTo>
                    <a:pt x="1" y="1023621"/>
                  </a:lnTo>
                  <a:lnTo>
                    <a:pt x="1" y="111745"/>
                  </a:lnTo>
                  <a:lnTo>
                    <a:pt x="758192" y="0"/>
                  </a:lnTo>
                  <a:close/>
                </a:path>
              </a:pathLst>
            </a:custGeom>
            <a:solidFill>
              <a:srgbClr val="9BBB59">
                <a:lumMod val="75000"/>
              </a:srgbClr>
            </a:solidFill>
            <a:ln w="12700">
              <a:miter lim="400000"/>
            </a:ln>
          </p:spPr>
          <p:txBody>
            <a:bodyPr lIns="38100" tIns="38100" rIns="38100" bIns="38100" anchor="ctr"/>
            <a:lstStyle/>
            <a:p>
              <a:pPr defTabSz="914354"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Calibri"/>
              </a:endParaRPr>
            </a:p>
          </p:txBody>
        </p:sp>
        <p:sp>
          <p:nvSpPr>
            <p:cNvPr id="130" name="Figure">
              <a:extLst>
                <a:ext uri="{FF2B5EF4-FFF2-40B4-BE49-F238E27FC236}">
                  <a16:creationId xmlns:a16="http://schemas.microsoft.com/office/drawing/2014/main" id="{551476F4-C828-432C-AD64-F8B4E93DFA1F}"/>
                </a:ext>
              </a:extLst>
            </p:cNvPr>
            <p:cNvSpPr/>
            <p:nvPr/>
          </p:nvSpPr>
          <p:spPr>
            <a:xfrm>
              <a:off x="7423199" y="3560650"/>
              <a:ext cx="1676401" cy="107315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0271"/>
                  </a:lnTo>
                  <a:lnTo>
                    <a:pt x="0" y="0"/>
                  </a:lnTo>
                  <a:lnTo>
                    <a:pt x="21600" y="7541"/>
                  </a:lnTo>
                  <a:close/>
                </a:path>
              </a:pathLst>
            </a:custGeom>
            <a:solidFill>
              <a:srgbClr val="9BBB59"/>
            </a:solidFill>
            <a:ln w="12700">
              <a:miter lim="400000"/>
            </a:ln>
          </p:spPr>
          <p:txBody>
            <a:bodyPr lIns="38100" tIns="38100" rIns="38100" bIns="38100" anchor="ctr"/>
            <a:lstStyle/>
            <a:p>
              <a:pPr defTabSz="914354"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Calibri"/>
              </a:endParaRPr>
            </a:p>
          </p:txBody>
        </p:sp>
        <p:sp>
          <p:nvSpPr>
            <p:cNvPr id="131" name="Figure">
              <a:extLst>
                <a:ext uri="{FF2B5EF4-FFF2-40B4-BE49-F238E27FC236}">
                  <a16:creationId xmlns:a16="http://schemas.microsoft.com/office/drawing/2014/main" id="{A889573C-8953-473D-8453-74A31F0F1455}"/>
                </a:ext>
              </a:extLst>
            </p:cNvPr>
            <p:cNvSpPr/>
            <p:nvPr/>
          </p:nvSpPr>
          <p:spPr>
            <a:xfrm>
              <a:off x="6661199" y="4551251"/>
              <a:ext cx="2435226" cy="82550"/>
            </a:xfrm>
            <a:custGeom>
              <a:avLst/>
              <a:gdLst/>
              <a:ahLst/>
              <a:cxnLst>
                <a:cxn ang="0">
                  <a:pos x="wd2" y="hd2"/>
                </a:cxn>
                <a:cxn ang="5400000">
                  <a:pos x="wd2" y="hd2"/>
                </a:cxn>
                <a:cxn ang="10800000">
                  <a:pos x="wd2" y="hd2"/>
                </a:cxn>
                <a:cxn ang="16200000">
                  <a:pos x="wd2" y="hd2"/>
                </a:cxn>
              </a:cxnLst>
              <a:rect l="0" t="0" r="r" b="b"/>
              <a:pathLst>
                <a:path w="21600" h="21600" extrusionOk="0">
                  <a:moveTo>
                    <a:pt x="0" y="8640"/>
                  </a:moveTo>
                  <a:lnTo>
                    <a:pt x="17285" y="21600"/>
                  </a:lnTo>
                  <a:lnTo>
                    <a:pt x="21600" y="21600"/>
                  </a:lnTo>
                  <a:lnTo>
                    <a:pt x="6727" y="0"/>
                  </a:lnTo>
                  <a:close/>
                </a:path>
              </a:pathLst>
            </a:custGeom>
            <a:solidFill>
              <a:srgbClr val="9BBB59">
                <a:lumMod val="50000"/>
              </a:srgbClr>
            </a:solidFill>
            <a:ln w="12700">
              <a:miter lim="400000"/>
            </a:ln>
          </p:spPr>
          <p:txBody>
            <a:bodyPr lIns="38100" tIns="38100" rIns="38100" bIns="38100" anchor="ctr"/>
            <a:lstStyle/>
            <a:p>
              <a:pPr defTabSz="914354"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Calibri"/>
              </a:endParaRPr>
            </a:p>
          </p:txBody>
        </p:sp>
      </p:grpSp>
      <p:sp>
        <p:nvSpPr>
          <p:cNvPr id="132" name="Freeform: Shape 61">
            <a:extLst>
              <a:ext uri="{FF2B5EF4-FFF2-40B4-BE49-F238E27FC236}">
                <a16:creationId xmlns:a16="http://schemas.microsoft.com/office/drawing/2014/main" id="{EDFBD587-EBC5-46CD-8B23-95129B347562}"/>
              </a:ext>
            </a:extLst>
          </p:cNvPr>
          <p:cNvSpPr/>
          <p:nvPr/>
        </p:nvSpPr>
        <p:spPr>
          <a:xfrm>
            <a:off x="9347200" y="4665663"/>
            <a:ext cx="2438400" cy="920750"/>
          </a:xfrm>
          <a:custGeom>
            <a:avLst/>
            <a:gdLst>
              <a:gd name="connsiteX0" fmla="*/ 0 w 2438400"/>
              <a:gd name="connsiteY0" fmla="*/ 0 h 920751"/>
              <a:gd name="connsiteX1" fmla="*/ 758191 w 2438400"/>
              <a:gd name="connsiteY1" fmla="*/ 0 h 920751"/>
              <a:gd name="connsiteX2" fmla="*/ 758191 w 2438400"/>
              <a:gd name="connsiteY2" fmla="*/ 288032 h 920751"/>
              <a:gd name="connsiteX3" fmla="*/ 762000 w 2438400"/>
              <a:gd name="connsiteY3" fmla="*/ 288032 h 920751"/>
              <a:gd name="connsiteX4" fmla="*/ 762000 w 2438400"/>
              <a:gd name="connsiteY4" fmla="*/ 0 h 920751"/>
              <a:gd name="connsiteX5" fmla="*/ 2438400 w 2438400"/>
              <a:gd name="connsiteY5" fmla="*/ 0 h 920751"/>
              <a:gd name="connsiteX6" fmla="*/ 2438400 w 2438400"/>
              <a:gd name="connsiteY6" fmla="*/ 618481 h 920751"/>
              <a:gd name="connsiteX7" fmla="*/ 762000 w 2438400"/>
              <a:gd name="connsiteY7" fmla="*/ 920751 h 920751"/>
              <a:gd name="connsiteX8" fmla="*/ 762000 w 2438400"/>
              <a:gd name="connsiteY8" fmla="*/ 648072 h 920751"/>
              <a:gd name="connsiteX9" fmla="*/ 758191 w 2438400"/>
              <a:gd name="connsiteY9" fmla="*/ 648072 h 920751"/>
              <a:gd name="connsiteX10" fmla="*/ 758191 w 2438400"/>
              <a:gd name="connsiteY10" fmla="*/ 920751 h 920751"/>
              <a:gd name="connsiteX11" fmla="*/ 0 w 2438400"/>
              <a:gd name="connsiteY11" fmla="*/ 820406 h 920751"/>
              <a:gd name="connsiteX0" fmla="*/ 0 w 2438400"/>
              <a:gd name="connsiteY0" fmla="*/ 0 h 920751"/>
              <a:gd name="connsiteX1" fmla="*/ 758191 w 2438400"/>
              <a:gd name="connsiteY1" fmla="*/ 0 h 920751"/>
              <a:gd name="connsiteX2" fmla="*/ 758191 w 2438400"/>
              <a:gd name="connsiteY2" fmla="*/ 288032 h 920751"/>
              <a:gd name="connsiteX3" fmla="*/ 762000 w 2438400"/>
              <a:gd name="connsiteY3" fmla="*/ 0 h 920751"/>
              <a:gd name="connsiteX4" fmla="*/ 2438400 w 2438400"/>
              <a:gd name="connsiteY4" fmla="*/ 0 h 920751"/>
              <a:gd name="connsiteX5" fmla="*/ 2438400 w 2438400"/>
              <a:gd name="connsiteY5" fmla="*/ 618481 h 920751"/>
              <a:gd name="connsiteX6" fmla="*/ 762000 w 2438400"/>
              <a:gd name="connsiteY6" fmla="*/ 920751 h 920751"/>
              <a:gd name="connsiteX7" fmla="*/ 762000 w 2438400"/>
              <a:gd name="connsiteY7" fmla="*/ 648072 h 920751"/>
              <a:gd name="connsiteX8" fmla="*/ 758191 w 2438400"/>
              <a:gd name="connsiteY8" fmla="*/ 648072 h 920751"/>
              <a:gd name="connsiteX9" fmla="*/ 758191 w 2438400"/>
              <a:gd name="connsiteY9" fmla="*/ 920751 h 920751"/>
              <a:gd name="connsiteX10" fmla="*/ 0 w 2438400"/>
              <a:gd name="connsiteY10" fmla="*/ 820406 h 920751"/>
              <a:gd name="connsiteX11" fmla="*/ 0 w 2438400"/>
              <a:gd name="connsiteY11" fmla="*/ 0 h 920751"/>
              <a:gd name="connsiteX0" fmla="*/ 0 w 2438400"/>
              <a:gd name="connsiteY0" fmla="*/ 0 h 920751"/>
              <a:gd name="connsiteX1" fmla="*/ 758191 w 2438400"/>
              <a:gd name="connsiteY1" fmla="*/ 0 h 920751"/>
              <a:gd name="connsiteX2" fmla="*/ 762000 w 2438400"/>
              <a:gd name="connsiteY2" fmla="*/ 0 h 920751"/>
              <a:gd name="connsiteX3" fmla="*/ 2438400 w 2438400"/>
              <a:gd name="connsiteY3" fmla="*/ 0 h 920751"/>
              <a:gd name="connsiteX4" fmla="*/ 2438400 w 2438400"/>
              <a:gd name="connsiteY4" fmla="*/ 618481 h 920751"/>
              <a:gd name="connsiteX5" fmla="*/ 762000 w 2438400"/>
              <a:gd name="connsiteY5" fmla="*/ 920751 h 920751"/>
              <a:gd name="connsiteX6" fmla="*/ 762000 w 2438400"/>
              <a:gd name="connsiteY6" fmla="*/ 648072 h 920751"/>
              <a:gd name="connsiteX7" fmla="*/ 758191 w 2438400"/>
              <a:gd name="connsiteY7" fmla="*/ 648072 h 920751"/>
              <a:gd name="connsiteX8" fmla="*/ 758191 w 2438400"/>
              <a:gd name="connsiteY8" fmla="*/ 920751 h 920751"/>
              <a:gd name="connsiteX9" fmla="*/ 0 w 2438400"/>
              <a:gd name="connsiteY9" fmla="*/ 820406 h 920751"/>
              <a:gd name="connsiteX10" fmla="*/ 0 w 2438400"/>
              <a:gd name="connsiteY10" fmla="*/ 0 h 920751"/>
              <a:gd name="connsiteX0" fmla="*/ 0 w 2438400"/>
              <a:gd name="connsiteY0" fmla="*/ 0 h 920751"/>
              <a:gd name="connsiteX1" fmla="*/ 758191 w 2438400"/>
              <a:gd name="connsiteY1" fmla="*/ 0 h 920751"/>
              <a:gd name="connsiteX2" fmla="*/ 762000 w 2438400"/>
              <a:gd name="connsiteY2" fmla="*/ 0 h 920751"/>
              <a:gd name="connsiteX3" fmla="*/ 2438400 w 2438400"/>
              <a:gd name="connsiteY3" fmla="*/ 0 h 920751"/>
              <a:gd name="connsiteX4" fmla="*/ 2438400 w 2438400"/>
              <a:gd name="connsiteY4" fmla="*/ 618481 h 920751"/>
              <a:gd name="connsiteX5" fmla="*/ 762000 w 2438400"/>
              <a:gd name="connsiteY5" fmla="*/ 920751 h 920751"/>
              <a:gd name="connsiteX6" fmla="*/ 762000 w 2438400"/>
              <a:gd name="connsiteY6" fmla="*/ 648072 h 920751"/>
              <a:gd name="connsiteX7" fmla="*/ 758191 w 2438400"/>
              <a:gd name="connsiteY7" fmla="*/ 920751 h 920751"/>
              <a:gd name="connsiteX8" fmla="*/ 0 w 2438400"/>
              <a:gd name="connsiteY8" fmla="*/ 820406 h 920751"/>
              <a:gd name="connsiteX9" fmla="*/ 0 w 2438400"/>
              <a:gd name="connsiteY9" fmla="*/ 0 h 920751"/>
              <a:gd name="connsiteX0" fmla="*/ 0 w 2438400"/>
              <a:gd name="connsiteY0" fmla="*/ 0 h 920751"/>
              <a:gd name="connsiteX1" fmla="*/ 758191 w 2438400"/>
              <a:gd name="connsiteY1" fmla="*/ 0 h 920751"/>
              <a:gd name="connsiteX2" fmla="*/ 762000 w 2438400"/>
              <a:gd name="connsiteY2" fmla="*/ 0 h 920751"/>
              <a:gd name="connsiteX3" fmla="*/ 2438400 w 2438400"/>
              <a:gd name="connsiteY3" fmla="*/ 0 h 920751"/>
              <a:gd name="connsiteX4" fmla="*/ 2438400 w 2438400"/>
              <a:gd name="connsiteY4" fmla="*/ 618481 h 920751"/>
              <a:gd name="connsiteX5" fmla="*/ 762000 w 2438400"/>
              <a:gd name="connsiteY5" fmla="*/ 920751 h 920751"/>
              <a:gd name="connsiteX6" fmla="*/ 758191 w 2438400"/>
              <a:gd name="connsiteY6" fmla="*/ 920751 h 920751"/>
              <a:gd name="connsiteX7" fmla="*/ 0 w 2438400"/>
              <a:gd name="connsiteY7" fmla="*/ 820406 h 920751"/>
              <a:gd name="connsiteX8" fmla="*/ 0 w 2438400"/>
              <a:gd name="connsiteY8" fmla="*/ 0 h 92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400" h="920751">
                <a:moveTo>
                  <a:pt x="0" y="0"/>
                </a:moveTo>
                <a:lnTo>
                  <a:pt x="758191" y="0"/>
                </a:lnTo>
                <a:lnTo>
                  <a:pt x="762000" y="0"/>
                </a:lnTo>
                <a:lnTo>
                  <a:pt x="2438400" y="0"/>
                </a:lnTo>
                <a:lnTo>
                  <a:pt x="2438400" y="618481"/>
                </a:lnTo>
                <a:lnTo>
                  <a:pt x="762000" y="920751"/>
                </a:lnTo>
                <a:lnTo>
                  <a:pt x="758191" y="920751"/>
                </a:lnTo>
                <a:lnTo>
                  <a:pt x="0" y="820406"/>
                </a:lnTo>
                <a:lnTo>
                  <a:pt x="0" y="0"/>
                </a:lnTo>
                <a:close/>
              </a:path>
            </a:pathLst>
          </a:custGeom>
          <a:solidFill>
            <a:srgbClr val="F39C12">
              <a:lumMod val="75000"/>
            </a:srgbClr>
          </a:solidFill>
          <a:ln w="12700">
            <a:miter lim="400000"/>
          </a:ln>
        </p:spPr>
        <p:txBody>
          <a:bodyPr lIns="38100" tIns="38100" rIns="38100" bIns="38100" anchor="ctr"/>
          <a:lstStyle/>
          <a:p>
            <a:pPr defTabSz="914354"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Calibri"/>
            </a:endParaRPr>
          </a:p>
        </p:txBody>
      </p:sp>
      <p:sp>
        <p:nvSpPr>
          <p:cNvPr id="133" name="Figure">
            <a:extLst>
              <a:ext uri="{FF2B5EF4-FFF2-40B4-BE49-F238E27FC236}">
                <a16:creationId xmlns:a16="http://schemas.microsoft.com/office/drawing/2014/main" id="{52308AD3-9E93-4F4C-A3EA-D5A3E149B452}"/>
              </a:ext>
            </a:extLst>
          </p:cNvPr>
          <p:cNvSpPr/>
          <p:nvPr/>
        </p:nvSpPr>
        <p:spPr>
          <a:xfrm>
            <a:off x="10109200" y="4665663"/>
            <a:ext cx="1676400" cy="920750"/>
          </a:xfrm>
          <a:custGeom>
            <a:avLst/>
            <a:gdLst/>
            <a:ahLst/>
            <a:cxnLst>
              <a:cxn ang="0">
                <a:pos x="wd2" y="hd2"/>
              </a:cxn>
              <a:cxn ang="5400000">
                <a:pos x="wd2" y="hd2"/>
              </a:cxn>
              <a:cxn ang="10800000">
                <a:pos x="wd2" y="hd2"/>
              </a:cxn>
              <a:cxn ang="16200000">
                <a:pos x="wd2" y="hd2"/>
              </a:cxn>
            </a:cxnLst>
            <a:rect l="0" t="0" r="r" b="b"/>
            <a:pathLst>
              <a:path w="21600" h="21600" extrusionOk="0">
                <a:moveTo>
                  <a:pt x="21600" y="14509"/>
                </a:moveTo>
                <a:lnTo>
                  <a:pt x="0" y="21600"/>
                </a:lnTo>
                <a:lnTo>
                  <a:pt x="0" y="0"/>
                </a:lnTo>
                <a:lnTo>
                  <a:pt x="21600" y="0"/>
                </a:lnTo>
                <a:close/>
              </a:path>
            </a:pathLst>
          </a:custGeom>
          <a:solidFill>
            <a:srgbClr val="F39C12"/>
          </a:solidFill>
          <a:ln w="12700">
            <a:miter lim="400000"/>
          </a:ln>
        </p:spPr>
        <p:txBody>
          <a:bodyPr lIns="38100" tIns="38100" rIns="38100" bIns="38100" anchor="ctr"/>
          <a:lstStyle/>
          <a:p>
            <a:pPr defTabSz="914354" eaLnBrk="1" fontAlgn="auto" hangingPunct="1">
              <a:spcBef>
                <a:spcPts val="0"/>
              </a:spcBef>
              <a:spcAft>
                <a:spcPts val="0"/>
              </a:spcAft>
              <a:defRPr sz="3000">
                <a:solidFill>
                  <a:srgbClr val="FFFFFF"/>
                </a:solidFill>
                <a:effectLst>
                  <a:outerShdw blurRad="38100" dist="12700" dir="5400000" rotWithShape="0">
                    <a:srgbClr val="000000">
                      <a:alpha val="50000"/>
                    </a:srgbClr>
                  </a:outerShdw>
                </a:effectLst>
              </a:defRPr>
            </a:pPr>
            <a:endParaRPr sz="3000" kern="0">
              <a:solidFill>
                <a:srgbClr val="FFFFFF"/>
              </a:solidFill>
              <a:effectLst>
                <a:outerShdw blurRad="38100" dist="12700" dir="5400000" rotWithShape="0">
                  <a:srgbClr val="000000">
                    <a:alpha val="50000"/>
                  </a:srgbClr>
                </a:outerShdw>
              </a:effectLst>
              <a:latin typeface="Calibri"/>
            </a:endParaRPr>
          </a:p>
        </p:txBody>
      </p:sp>
      <p:pic>
        <p:nvPicPr>
          <p:cNvPr id="34" name="Picture 6" descr="Leadership Business Concept. Leader People Icon Typography Premium Vector">
            <a:extLst>
              <a:ext uri="{FF2B5EF4-FFF2-40B4-BE49-F238E27FC236}">
                <a16:creationId xmlns:a16="http://schemas.microsoft.com/office/drawing/2014/main" id="{C168BB14-778B-45D7-974B-8581722E1A57}"/>
              </a:ext>
            </a:extLst>
          </p:cNvPr>
          <p:cNvPicPr>
            <a:picLocks noChangeAspect="1" noChangeArrowheads="1"/>
          </p:cNvPicPr>
          <p:nvPr/>
        </p:nvPicPr>
        <p:blipFill rotWithShape="1">
          <a:blip r:embed="rId5">
            <a:clrChange>
              <a:clrFrom>
                <a:srgbClr val="9C8679"/>
              </a:clrFrom>
              <a:clrTo>
                <a:srgbClr val="9C8679">
                  <a:alpha val="0"/>
                </a:srgbClr>
              </a:clrTo>
            </a:clrChange>
            <a:duotone>
              <a:prstClr val="black"/>
              <a:schemeClr val="bg1">
                <a:tint val="45000"/>
                <a:satMod val="400000"/>
              </a:schemeClr>
            </a:duotone>
            <a:extLst>
              <a:ext uri="{28A0092B-C50C-407E-A947-70E740481C1C}">
                <a14:useLocalDpi xmlns:a14="http://schemas.microsoft.com/office/drawing/2010/main" val="0"/>
              </a:ext>
            </a:extLst>
          </a:blip>
          <a:srcRect l="293" t="69855" r="68749" b="6448"/>
          <a:stretch/>
        </p:blipFill>
        <p:spPr bwMode="auto">
          <a:xfrm>
            <a:off x="9307475" y="1893887"/>
            <a:ext cx="873201"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6" descr="Leadership Business Concept. Leader People Icon Typography Premium Vector">
            <a:extLst>
              <a:ext uri="{FF2B5EF4-FFF2-40B4-BE49-F238E27FC236}">
                <a16:creationId xmlns:a16="http://schemas.microsoft.com/office/drawing/2014/main" id="{A530F481-9A9D-47DD-A044-07282B903726}"/>
              </a:ext>
            </a:extLst>
          </p:cNvPr>
          <p:cNvPicPr>
            <a:picLocks noChangeAspect="1" noChangeArrowheads="1"/>
          </p:cNvPicPr>
          <p:nvPr/>
        </p:nvPicPr>
        <p:blipFill rotWithShape="1">
          <a:blip r:embed="rId5">
            <a:clrChange>
              <a:clrFrom>
                <a:srgbClr val="F58C1F"/>
              </a:clrFrom>
              <a:clrTo>
                <a:srgbClr val="F58C1F">
                  <a:alpha val="0"/>
                </a:srgbClr>
              </a:clrTo>
            </a:clrChange>
            <a:duotone>
              <a:prstClr val="black"/>
              <a:schemeClr val="bg1">
                <a:tint val="45000"/>
                <a:satMod val="400000"/>
              </a:schemeClr>
            </a:duotone>
            <a:extLst>
              <a:ext uri="{28A0092B-C50C-407E-A947-70E740481C1C}">
                <a14:useLocalDpi xmlns:a14="http://schemas.microsoft.com/office/drawing/2010/main" val="0"/>
              </a:ext>
            </a:extLst>
          </a:blip>
          <a:srcRect l="1" t="34718" r="69040" b="40894"/>
          <a:stretch/>
        </p:blipFill>
        <p:spPr bwMode="auto">
          <a:xfrm>
            <a:off x="9343519" y="2861371"/>
            <a:ext cx="783928"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6" descr="Leadership Business Concept. Leader People Icon Typography Premium Vector">
            <a:extLst>
              <a:ext uri="{FF2B5EF4-FFF2-40B4-BE49-F238E27FC236}">
                <a16:creationId xmlns:a16="http://schemas.microsoft.com/office/drawing/2014/main" id="{C5E64C8A-54B5-4D6F-9787-F9CAC41966C4}"/>
              </a:ext>
            </a:extLst>
          </p:cNvPr>
          <p:cNvPicPr>
            <a:picLocks noChangeAspect="1" noChangeArrowheads="1"/>
          </p:cNvPicPr>
          <p:nvPr/>
        </p:nvPicPr>
        <p:blipFill rotWithShape="1">
          <a:blip r:embed="rId5">
            <a:clrChange>
              <a:clrFrom>
                <a:srgbClr val="91268E"/>
              </a:clrFrom>
              <a:clrTo>
                <a:srgbClr val="91268E">
                  <a:alpha val="0"/>
                </a:srgbClr>
              </a:clrTo>
            </a:clrChange>
            <a:duotone>
              <a:prstClr val="black"/>
              <a:schemeClr val="bg1">
                <a:tint val="45000"/>
                <a:satMod val="400000"/>
              </a:schemeClr>
            </a:duotone>
            <a:extLst>
              <a:ext uri="{28A0092B-C50C-407E-A947-70E740481C1C}">
                <a14:useLocalDpi xmlns:a14="http://schemas.microsoft.com/office/drawing/2010/main" val="0"/>
              </a:ext>
            </a:extLst>
          </a:blip>
          <a:srcRect l="37753" t="35808" r="35717" b="40894"/>
          <a:stretch/>
        </p:blipFill>
        <p:spPr bwMode="auto">
          <a:xfrm>
            <a:off x="9378949" y="3768725"/>
            <a:ext cx="725489" cy="637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6" descr="Leadership Business Concept. Leader People Icon Typography Premium Vector">
            <a:extLst>
              <a:ext uri="{FF2B5EF4-FFF2-40B4-BE49-F238E27FC236}">
                <a16:creationId xmlns:a16="http://schemas.microsoft.com/office/drawing/2014/main" id="{32DC2CB9-CD3F-42DA-A082-9D105BA5273E}"/>
              </a:ext>
            </a:extLst>
          </p:cNvPr>
          <p:cNvPicPr>
            <a:picLocks noChangeAspect="1" noChangeArrowheads="1"/>
          </p:cNvPicPr>
          <p:nvPr/>
        </p:nvPicPr>
        <p:blipFill rotWithShape="1">
          <a:blip r:embed="rId5">
            <a:clrChange>
              <a:clrFrom>
                <a:srgbClr val="7CB872"/>
              </a:clrFrom>
              <a:clrTo>
                <a:srgbClr val="7CB872">
                  <a:alpha val="0"/>
                </a:srgbClr>
              </a:clrTo>
            </a:clrChange>
            <a:duotone>
              <a:prstClr val="black"/>
              <a:schemeClr val="bg1">
                <a:tint val="45000"/>
                <a:satMod val="400000"/>
              </a:schemeClr>
            </a:duotone>
            <a:extLst>
              <a:ext uri="{28A0092B-C50C-407E-A947-70E740481C1C}">
                <a14:useLocalDpi xmlns:a14="http://schemas.microsoft.com/office/drawing/2010/main" val="0"/>
              </a:ext>
            </a:extLst>
          </a:blip>
          <a:srcRect l="4570" t="-728" r="69062" b="76463"/>
          <a:stretch/>
        </p:blipFill>
        <p:spPr bwMode="auto">
          <a:xfrm>
            <a:off x="9342438" y="4699897"/>
            <a:ext cx="762000" cy="70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7" name="Gráfico 2" descr="Monedas">
            <a:extLst>
              <a:ext uri="{FF2B5EF4-FFF2-40B4-BE49-F238E27FC236}">
                <a16:creationId xmlns:a16="http://schemas.microsoft.com/office/drawing/2014/main" id="{A5C2E633-677F-4FC1-AC0A-BED20BF1B62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9750" y="5783263"/>
            <a:ext cx="62865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CuadroTexto 39">
            <a:extLst>
              <a:ext uri="{FF2B5EF4-FFF2-40B4-BE49-F238E27FC236}">
                <a16:creationId xmlns:a16="http://schemas.microsoft.com/office/drawing/2014/main" id="{A444DEA7-5C0F-40E6-8DB8-D23E8D55286F}"/>
              </a:ext>
            </a:extLst>
          </p:cNvPr>
          <p:cNvSpPr txBox="1">
            <a:spLocks noChangeArrowheads="1"/>
          </p:cNvSpPr>
          <p:nvPr/>
        </p:nvSpPr>
        <p:spPr bwMode="auto">
          <a:xfrm>
            <a:off x="999743" y="1226312"/>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Beneficios potenciales </a:t>
            </a:r>
          </a:p>
        </p:txBody>
      </p:sp>
    </p:spTree>
    <p:extLst>
      <p:ext uri="{BB962C8B-B14F-4D97-AF65-F5344CB8AC3E}">
        <p14:creationId xmlns:p14="http://schemas.microsoft.com/office/powerpoint/2010/main" val="243708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7 Grupo">
            <a:extLst>
              <a:ext uri="{FF2B5EF4-FFF2-40B4-BE49-F238E27FC236}">
                <a16:creationId xmlns:a16="http://schemas.microsoft.com/office/drawing/2014/main" id="{BAC0468B-49AF-4024-AFFA-5E86A4798922}"/>
              </a:ext>
            </a:extLst>
          </p:cNvPr>
          <p:cNvGrpSpPr>
            <a:grpSpLocks/>
          </p:cNvGrpSpPr>
          <p:nvPr/>
        </p:nvGrpSpPr>
        <p:grpSpPr bwMode="auto">
          <a:xfrm>
            <a:off x="1633538" y="141288"/>
            <a:ext cx="8929687" cy="1169987"/>
            <a:chOff x="107503" y="97721"/>
            <a:chExt cx="8928993" cy="1171039"/>
          </a:xfrm>
        </p:grpSpPr>
        <p:pic>
          <p:nvPicPr>
            <p:cNvPr id="7" name="6 Imagen">
              <a:extLst>
                <a:ext uri="{FF2B5EF4-FFF2-40B4-BE49-F238E27FC236}">
                  <a16:creationId xmlns:a16="http://schemas.microsoft.com/office/drawing/2014/main" id="{58200111-1386-4A41-8454-2BD9E21C39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12 Grupo">
              <a:extLst>
                <a:ext uri="{FF2B5EF4-FFF2-40B4-BE49-F238E27FC236}">
                  <a16:creationId xmlns:a16="http://schemas.microsoft.com/office/drawing/2014/main" id="{709D8109-2ECB-474A-BED6-9766843ED08E}"/>
                </a:ext>
              </a:extLst>
            </p:cNvPr>
            <p:cNvGrpSpPr>
              <a:grpSpLocks/>
            </p:cNvGrpSpPr>
            <p:nvPr/>
          </p:nvGrpSpPr>
          <p:grpSpPr bwMode="auto">
            <a:xfrm>
              <a:off x="107503" y="97721"/>
              <a:ext cx="8928993" cy="1171039"/>
              <a:chOff x="107503" y="44624"/>
              <a:chExt cx="8972347" cy="1045270"/>
            </a:xfrm>
          </p:grpSpPr>
          <p:pic>
            <p:nvPicPr>
              <p:cNvPr id="9" name="10 Imagen">
                <a:extLst>
                  <a:ext uri="{FF2B5EF4-FFF2-40B4-BE49-F238E27FC236}">
                    <a16:creationId xmlns:a16="http://schemas.microsoft.com/office/drawing/2014/main" id="{39E7F8F4-4783-4AFB-A32A-7BAEE6337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10 Rectángulo">
                <a:extLst>
                  <a:ext uri="{FF2B5EF4-FFF2-40B4-BE49-F238E27FC236}">
                    <a16:creationId xmlns:a16="http://schemas.microsoft.com/office/drawing/2014/main" id="{1D6031E0-2156-4796-BE94-6A67F3AE5683}"/>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1" name="11 Imagen">
                <a:extLst>
                  <a:ext uri="{FF2B5EF4-FFF2-40B4-BE49-F238E27FC236}">
                    <a16:creationId xmlns:a16="http://schemas.microsoft.com/office/drawing/2014/main" id="{B753EF1C-FB5A-4F86-A678-8C6788B724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2" name="Imagen 6">
            <a:extLst>
              <a:ext uri="{FF2B5EF4-FFF2-40B4-BE49-F238E27FC236}">
                <a16:creationId xmlns:a16="http://schemas.microsoft.com/office/drawing/2014/main" id="{4BB47777-6EEA-4BC9-8E16-B4C4CC0ACA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a:extLst>
              <a:ext uri="{FF2B5EF4-FFF2-40B4-BE49-F238E27FC236}">
                <a16:creationId xmlns:a16="http://schemas.microsoft.com/office/drawing/2014/main" id="{A3EDBF74-66A5-4950-ACDA-956C9097F096}"/>
              </a:ext>
            </a:extLst>
          </p:cNvPr>
          <p:cNvSpPr>
            <a:spLocks noGrp="1"/>
          </p:cNvSpPr>
          <p:nvPr>
            <p:ph idx="1"/>
          </p:nvPr>
        </p:nvSpPr>
        <p:spPr>
          <a:xfrm>
            <a:off x="427038" y="2249488"/>
            <a:ext cx="10972800" cy="3343275"/>
          </a:xfrm>
        </p:spPr>
        <p:txBody>
          <a:bodyPr anchor="ctr">
            <a:noAutofit/>
          </a:bodyPr>
          <a:lstStyle/>
          <a:p>
            <a:pPr marL="274320" indent="-274320" eaLnBrk="1" fontAlgn="auto" hangingPunct="1">
              <a:spcAft>
                <a:spcPts val="0"/>
              </a:spcAft>
              <a:buClr>
                <a:schemeClr val="accent3"/>
              </a:buClr>
              <a:buFont typeface="Wingdings 2"/>
              <a:buChar char=""/>
              <a:defRPr/>
            </a:pPr>
            <a:r>
              <a:rPr lang="es-MX" sz="2000" b="1" dirty="0">
                <a:latin typeface="Tahoma" panose="020B0604030504040204" pitchFamily="34" charset="0"/>
                <a:ea typeface="Tahoma" panose="020B0604030504040204" pitchFamily="34" charset="0"/>
                <a:cs typeface="Tahoma" panose="020B0604030504040204" pitchFamily="34" charset="0"/>
              </a:rPr>
              <a:t>Participar</a:t>
            </a:r>
            <a:r>
              <a:rPr lang="es-MX" sz="2000" dirty="0">
                <a:latin typeface="Tahoma" panose="020B0604030504040204" pitchFamily="34" charset="0"/>
                <a:ea typeface="Tahoma" panose="020B0604030504040204" pitchFamily="34" charset="0"/>
                <a:cs typeface="Tahoma" panose="020B0604030504040204" pitchFamily="34" charset="0"/>
              </a:rPr>
              <a:t> </a:t>
            </a:r>
            <a:r>
              <a:rPr lang="es-MX" sz="2000" b="1" dirty="0">
                <a:latin typeface="Tahoma" panose="020B0604030504040204" pitchFamily="34" charset="0"/>
                <a:ea typeface="Tahoma" panose="020B0604030504040204" pitchFamily="34" charset="0"/>
                <a:cs typeface="Tahoma" panose="020B0604030504040204" pitchFamily="34" charset="0"/>
              </a:rPr>
              <a:t>activamente</a:t>
            </a:r>
            <a:r>
              <a:rPr lang="es-MX" sz="2000" dirty="0">
                <a:latin typeface="Tahoma" panose="020B0604030504040204" pitchFamily="34" charset="0"/>
                <a:ea typeface="Tahoma" panose="020B0604030504040204" pitchFamily="34" charset="0"/>
                <a:cs typeface="Tahoma" panose="020B0604030504040204" pitchFamily="34" charset="0"/>
              </a:rPr>
              <a:t> durante el curso.</a:t>
            </a:r>
          </a:p>
          <a:p>
            <a:pPr marL="0" indent="0" eaLnBrk="1" fontAlgn="auto" hangingPunct="1">
              <a:spcAft>
                <a:spcPts val="0"/>
              </a:spcAft>
              <a:buClr>
                <a:schemeClr val="accent3"/>
              </a:buClr>
              <a:buFont typeface="Wingdings 2"/>
              <a:buNone/>
              <a:defRPr/>
            </a:pPr>
            <a:endParaRPr lang="es-MX" sz="1400" dirty="0">
              <a:latin typeface="Tahoma" panose="020B0604030504040204" pitchFamily="34" charset="0"/>
              <a:ea typeface="Tahoma" panose="020B0604030504040204" pitchFamily="34" charset="0"/>
              <a:cs typeface="Tahoma" panose="020B0604030504040204" pitchFamily="34" charset="0"/>
            </a:endParaRPr>
          </a:p>
          <a:p>
            <a:pPr marL="274320" indent="-274320" eaLnBrk="1" fontAlgn="auto" hangingPunct="1">
              <a:spcAft>
                <a:spcPts val="0"/>
              </a:spcAft>
              <a:buClr>
                <a:schemeClr val="accent3"/>
              </a:buClr>
              <a:buFont typeface="Wingdings 2"/>
              <a:buChar char=""/>
              <a:defRPr/>
            </a:pPr>
            <a:r>
              <a:rPr lang="es-MX" sz="2000" b="1" dirty="0">
                <a:latin typeface="Tahoma" panose="020B0604030504040204" pitchFamily="34" charset="0"/>
                <a:ea typeface="Tahoma" panose="020B0604030504040204" pitchFamily="34" charset="0"/>
                <a:cs typeface="Tahoma" panose="020B0604030504040204" pitchFamily="34" charset="0"/>
              </a:rPr>
              <a:t>Levantar</a:t>
            </a:r>
            <a:r>
              <a:rPr lang="es-MX" sz="2000" dirty="0">
                <a:latin typeface="Tahoma" panose="020B0604030504040204" pitchFamily="34" charset="0"/>
                <a:ea typeface="Tahoma" panose="020B0604030504040204" pitchFamily="34" charset="0"/>
                <a:cs typeface="Tahoma" panose="020B0604030504040204" pitchFamily="34" charset="0"/>
              </a:rPr>
              <a:t> </a:t>
            </a:r>
            <a:r>
              <a:rPr lang="es-MX" sz="2000" b="1" dirty="0">
                <a:latin typeface="Tahoma" panose="020B0604030504040204" pitchFamily="34" charset="0"/>
                <a:ea typeface="Tahoma" panose="020B0604030504040204" pitchFamily="34" charset="0"/>
                <a:cs typeface="Tahoma" panose="020B0604030504040204" pitchFamily="34" charset="0"/>
              </a:rPr>
              <a:t>la</a:t>
            </a:r>
            <a:r>
              <a:rPr lang="es-MX" sz="2000" dirty="0">
                <a:latin typeface="Tahoma" panose="020B0604030504040204" pitchFamily="34" charset="0"/>
                <a:ea typeface="Tahoma" panose="020B0604030504040204" pitchFamily="34" charset="0"/>
                <a:cs typeface="Tahoma" panose="020B0604030504040204" pitchFamily="34" charset="0"/>
              </a:rPr>
              <a:t> </a:t>
            </a:r>
            <a:r>
              <a:rPr lang="es-MX" sz="2000" b="1" dirty="0">
                <a:latin typeface="Tahoma" panose="020B0604030504040204" pitchFamily="34" charset="0"/>
                <a:ea typeface="Tahoma" panose="020B0604030504040204" pitchFamily="34" charset="0"/>
                <a:cs typeface="Tahoma" panose="020B0604030504040204" pitchFamily="34" charset="0"/>
              </a:rPr>
              <a:t>mano</a:t>
            </a:r>
            <a:r>
              <a:rPr lang="es-MX" sz="2000" dirty="0">
                <a:latin typeface="Tahoma" panose="020B0604030504040204" pitchFamily="34" charset="0"/>
                <a:ea typeface="Tahoma" panose="020B0604030504040204" pitchFamily="34" charset="0"/>
                <a:cs typeface="Tahoma" panose="020B0604030504040204" pitchFamily="34" charset="0"/>
              </a:rPr>
              <a:t> para solicitar la palabra.</a:t>
            </a:r>
          </a:p>
          <a:p>
            <a:pPr marL="0" indent="0" eaLnBrk="1" fontAlgn="auto" hangingPunct="1">
              <a:spcAft>
                <a:spcPts val="0"/>
              </a:spcAft>
              <a:buClr>
                <a:schemeClr val="accent3"/>
              </a:buClr>
              <a:buFont typeface="Wingdings 2"/>
              <a:buNone/>
              <a:defRPr/>
            </a:pPr>
            <a:endParaRPr lang="es-MX" sz="1400" dirty="0">
              <a:latin typeface="Tahoma" panose="020B0604030504040204" pitchFamily="34" charset="0"/>
              <a:ea typeface="Tahoma" panose="020B0604030504040204" pitchFamily="34" charset="0"/>
              <a:cs typeface="Tahoma" panose="020B0604030504040204" pitchFamily="34" charset="0"/>
            </a:endParaRPr>
          </a:p>
          <a:p>
            <a:pPr marL="274320" indent="-274320" eaLnBrk="1" fontAlgn="auto" hangingPunct="1">
              <a:spcAft>
                <a:spcPts val="0"/>
              </a:spcAft>
              <a:buClr>
                <a:schemeClr val="accent3"/>
              </a:buClr>
              <a:buFont typeface="Wingdings 2"/>
              <a:buChar char=""/>
              <a:defRPr/>
            </a:pPr>
            <a:r>
              <a:rPr lang="es-MX" sz="2000" b="1" dirty="0">
                <a:latin typeface="Tahoma" panose="020B0604030504040204" pitchFamily="34" charset="0"/>
                <a:ea typeface="Tahoma" panose="020B0604030504040204" pitchFamily="34" charset="0"/>
                <a:cs typeface="Tahoma" panose="020B0604030504040204" pitchFamily="34" charset="0"/>
              </a:rPr>
              <a:t>Poner</a:t>
            </a:r>
            <a:r>
              <a:rPr lang="es-MX" sz="2000" dirty="0">
                <a:latin typeface="Tahoma" panose="020B0604030504040204" pitchFamily="34" charset="0"/>
                <a:ea typeface="Tahoma" panose="020B0604030504040204" pitchFamily="34" charset="0"/>
                <a:cs typeface="Tahoma" panose="020B0604030504040204" pitchFamily="34" charset="0"/>
              </a:rPr>
              <a:t> el </a:t>
            </a:r>
            <a:r>
              <a:rPr lang="es-MX" sz="2000" b="1" dirty="0">
                <a:latin typeface="Tahoma" panose="020B0604030504040204" pitchFamily="34" charset="0"/>
                <a:ea typeface="Tahoma" panose="020B0604030504040204" pitchFamily="34" charset="0"/>
                <a:cs typeface="Tahoma" panose="020B0604030504040204" pitchFamily="34" charset="0"/>
              </a:rPr>
              <a:t>celular</a:t>
            </a:r>
            <a:r>
              <a:rPr lang="es-MX" sz="2000" dirty="0">
                <a:latin typeface="Tahoma" panose="020B0604030504040204" pitchFamily="34" charset="0"/>
                <a:ea typeface="Tahoma" panose="020B0604030504040204" pitchFamily="34" charset="0"/>
                <a:cs typeface="Tahoma" panose="020B0604030504040204" pitchFamily="34" charset="0"/>
              </a:rPr>
              <a:t> en modo </a:t>
            </a:r>
            <a:r>
              <a:rPr lang="es-MX" sz="2000" b="1" dirty="0">
                <a:latin typeface="Tahoma" panose="020B0604030504040204" pitchFamily="34" charset="0"/>
                <a:ea typeface="Tahoma" panose="020B0604030504040204" pitchFamily="34" charset="0"/>
                <a:cs typeface="Tahoma" panose="020B0604030504040204" pitchFamily="34" charset="0"/>
              </a:rPr>
              <a:t>vibrar</a:t>
            </a:r>
            <a:r>
              <a:rPr lang="es-MX" sz="2000" dirty="0">
                <a:latin typeface="Tahoma" panose="020B0604030504040204" pitchFamily="34" charset="0"/>
                <a:ea typeface="Tahoma" panose="020B0604030504040204" pitchFamily="34" charset="0"/>
                <a:cs typeface="Tahoma" panose="020B0604030504040204" pitchFamily="34" charset="0"/>
              </a:rPr>
              <a:t>.</a:t>
            </a:r>
          </a:p>
          <a:p>
            <a:pPr marL="0" indent="0" eaLnBrk="1" fontAlgn="auto" hangingPunct="1">
              <a:spcAft>
                <a:spcPts val="0"/>
              </a:spcAft>
              <a:buClr>
                <a:schemeClr val="accent3"/>
              </a:buClr>
              <a:buFont typeface="Wingdings 2"/>
              <a:buNone/>
              <a:defRPr/>
            </a:pPr>
            <a:endParaRPr lang="es-MX" sz="1400" dirty="0">
              <a:latin typeface="Tahoma" panose="020B0604030504040204" pitchFamily="34" charset="0"/>
              <a:ea typeface="Tahoma" panose="020B0604030504040204" pitchFamily="34" charset="0"/>
              <a:cs typeface="Tahoma" panose="020B0604030504040204" pitchFamily="34" charset="0"/>
            </a:endParaRPr>
          </a:p>
          <a:p>
            <a:pPr marL="274320" indent="-274320" eaLnBrk="1" fontAlgn="auto" hangingPunct="1">
              <a:spcAft>
                <a:spcPts val="0"/>
              </a:spcAft>
              <a:buClr>
                <a:schemeClr val="accent3"/>
              </a:buClr>
              <a:buFont typeface="Wingdings 2"/>
              <a:buChar char=""/>
              <a:defRPr/>
            </a:pPr>
            <a:r>
              <a:rPr lang="es-MX" sz="2000" b="1" dirty="0">
                <a:latin typeface="Tahoma" panose="020B0604030504040204" pitchFamily="34" charset="0"/>
                <a:ea typeface="Tahoma" panose="020B0604030504040204" pitchFamily="34" charset="0"/>
                <a:cs typeface="Tahoma" panose="020B0604030504040204" pitchFamily="34" charset="0"/>
              </a:rPr>
              <a:t>Receso</a:t>
            </a:r>
            <a:r>
              <a:rPr lang="es-MX" sz="2000" dirty="0">
                <a:latin typeface="Tahoma" panose="020B0604030504040204" pitchFamily="34" charset="0"/>
                <a:ea typeface="Tahoma" panose="020B0604030504040204" pitchFamily="34" charset="0"/>
                <a:cs typeface="Tahoma" panose="020B0604030504040204" pitchFamily="34" charset="0"/>
              </a:rPr>
              <a:t> de </a:t>
            </a:r>
            <a:r>
              <a:rPr lang="es-MX" sz="2000" b="1" dirty="0">
                <a:latin typeface="Tahoma" panose="020B0604030504040204" pitchFamily="34" charset="0"/>
                <a:ea typeface="Tahoma" panose="020B0604030504040204" pitchFamily="34" charset="0"/>
                <a:cs typeface="Tahoma" panose="020B0604030504040204" pitchFamily="34" charset="0"/>
              </a:rPr>
              <a:t>15</a:t>
            </a:r>
            <a:r>
              <a:rPr lang="es-MX" sz="2000" dirty="0">
                <a:latin typeface="Tahoma" panose="020B0604030504040204" pitchFamily="34" charset="0"/>
                <a:ea typeface="Tahoma" panose="020B0604030504040204" pitchFamily="34" charset="0"/>
                <a:cs typeface="Tahoma" panose="020B0604030504040204" pitchFamily="34" charset="0"/>
              </a:rPr>
              <a:t> </a:t>
            </a:r>
            <a:r>
              <a:rPr lang="es-MX" sz="2000" b="1" dirty="0">
                <a:latin typeface="Tahoma" panose="020B0604030504040204" pitchFamily="34" charset="0"/>
                <a:ea typeface="Tahoma" panose="020B0604030504040204" pitchFamily="34" charset="0"/>
                <a:cs typeface="Tahoma" panose="020B0604030504040204" pitchFamily="34" charset="0"/>
              </a:rPr>
              <a:t>minutos</a:t>
            </a:r>
            <a:r>
              <a:rPr lang="es-MX" sz="2000" dirty="0">
                <a:latin typeface="Tahoma" panose="020B0604030504040204" pitchFamily="34" charset="0"/>
                <a:ea typeface="Tahoma" panose="020B0604030504040204" pitchFamily="34" charset="0"/>
                <a:cs typeface="Tahoma" panose="020B0604030504040204" pitchFamily="34" charset="0"/>
              </a:rPr>
              <a:t>.</a:t>
            </a:r>
          </a:p>
          <a:p>
            <a:pPr marL="0" indent="0" eaLnBrk="1" fontAlgn="auto" hangingPunct="1">
              <a:spcAft>
                <a:spcPts val="0"/>
              </a:spcAft>
              <a:buClr>
                <a:schemeClr val="accent3"/>
              </a:buClr>
              <a:buFont typeface="Wingdings 2"/>
              <a:buNone/>
              <a:defRPr/>
            </a:pPr>
            <a:endParaRPr lang="es-MX" sz="1400" dirty="0">
              <a:latin typeface="Tahoma" panose="020B0604030504040204" pitchFamily="34" charset="0"/>
              <a:ea typeface="Tahoma" panose="020B0604030504040204" pitchFamily="34" charset="0"/>
              <a:cs typeface="Tahoma" panose="020B0604030504040204" pitchFamily="34" charset="0"/>
            </a:endParaRPr>
          </a:p>
          <a:p>
            <a:pPr marL="274320" indent="-274320" eaLnBrk="1" fontAlgn="auto" hangingPunct="1">
              <a:spcAft>
                <a:spcPts val="0"/>
              </a:spcAft>
              <a:buClr>
                <a:schemeClr val="accent3"/>
              </a:buClr>
              <a:buFont typeface="Wingdings 2"/>
              <a:buChar char=""/>
              <a:defRPr/>
            </a:pPr>
            <a:r>
              <a:rPr lang="es-MX" sz="2000" b="1" dirty="0">
                <a:latin typeface="Tahoma" panose="020B0604030504040204" pitchFamily="34" charset="0"/>
                <a:ea typeface="Tahoma" panose="020B0604030504040204" pitchFamily="34" charset="0"/>
                <a:cs typeface="Tahoma" panose="020B0604030504040204" pitchFamily="34" charset="0"/>
              </a:rPr>
              <a:t>Mostrar</a:t>
            </a:r>
            <a:r>
              <a:rPr lang="es-MX" sz="2000" dirty="0">
                <a:latin typeface="Tahoma" panose="020B0604030504040204" pitchFamily="34" charset="0"/>
                <a:ea typeface="Tahoma" panose="020B0604030504040204" pitchFamily="34" charset="0"/>
                <a:cs typeface="Tahoma" panose="020B0604030504040204" pitchFamily="34" charset="0"/>
              </a:rPr>
              <a:t> </a:t>
            </a:r>
            <a:r>
              <a:rPr lang="es-MX" sz="2000" b="1" dirty="0">
                <a:latin typeface="Tahoma" panose="020B0604030504040204" pitchFamily="34" charset="0"/>
                <a:ea typeface="Tahoma" panose="020B0604030504040204" pitchFamily="34" charset="0"/>
                <a:cs typeface="Tahoma" panose="020B0604030504040204" pitchFamily="34" charset="0"/>
              </a:rPr>
              <a:t>respeto</a:t>
            </a:r>
            <a:r>
              <a:rPr lang="es-MX" sz="2000" dirty="0">
                <a:latin typeface="Tahoma" panose="020B0604030504040204" pitchFamily="34" charset="0"/>
                <a:ea typeface="Tahoma" panose="020B0604030504040204" pitchFamily="34" charset="0"/>
                <a:cs typeface="Tahoma" panose="020B0604030504040204" pitchFamily="34" charset="0"/>
              </a:rPr>
              <a:t> por las </a:t>
            </a:r>
            <a:r>
              <a:rPr lang="es-MX" sz="2000" b="1" dirty="0">
                <a:latin typeface="Tahoma" panose="020B0604030504040204" pitchFamily="34" charset="0"/>
                <a:ea typeface="Tahoma" panose="020B0604030504040204" pitchFamily="34" charset="0"/>
                <a:cs typeface="Tahoma" panose="020B0604030504040204" pitchFamily="34" charset="0"/>
              </a:rPr>
              <a:t>opiniones</a:t>
            </a:r>
            <a:r>
              <a:rPr lang="es-MX" sz="2000" dirty="0">
                <a:latin typeface="Tahoma" panose="020B0604030504040204" pitchFamily="34" charset="0"/>
                <a:ea typeface="Tahoma" panose="020B0604030504040204" pitchFamily="34" charset="0"/>
                <a:cs typeface="Tahoma" panose="020B0604030504040204" pitchFamily="34" charset="0"/>
              </a:rPr>
              <a:t> del </a:t>
            </a:r>
            <a:r>
              <a:rPr lang="es-MX" sz="2000" b="1" dirty="0">
                <a:latin typeface="Tahoma" panose="020B0604030504040204" pitchFamily="34" charset="0"/>
                <a:ea typeface="Tahoma" panose="020B0604030504040204" pitchFamily="34" charset="0"/>
                <a:cs typeface="Tahoma" panose="020B0604030504040204" pitchFamily="34" charset="0"/>
              </a:rPr>
              <a:t>todos</a:t>
            </a:r>
            <a:r>
              <a:rPr lang="es-MX" sz="2000" dirty="0">
                <a:latin typeface="Tahoma" panose="020B0604030504040204" pitchFamily="34" charset="0"/>
                <a:ea typeface="Tahoma" panose="020B0604030504040204" pitchFamily="34" charset="0"/>
                <a:cs typeface="Tahoma" panose="020B0604030504040204" pitchFamily="34" charset="0"/>
              </a:rPr>
              <a:t> los asistentes.</a:t>
            </a:r>
          </a:p>
        </p:txBody>
      </p:sp>
      <p:pic>
        <p:nvPicPr>
          <p:cNvPr id="5" name="Imagen 16">
            <a:extLst>
              <a:ext uri="{FF2B5EF4-FFF2-40B4-BE49-F238E27FC236}">
                <a16:creationId xmlns:a16="http://schemas.microsoft.com/office/drawing/2014/main" id="{B8A4F128-852A-486B-8F5D-48333E5E6F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7153"/>
          <a:stretch>
            <a:fillRect/>
          </a:stretch>
        </p:blipFill>
        <p:spPr bwMode="auto">
          <a:xfrm>
            <a:off x="7881811" y="1805051"/>
            <a:ext cx="3639311" cy="323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 Título">
            <a:extLst>
              <a:ext uri="{FF2B5EF4-FFF2-40B4-BE49-F238E27FC236}">
                <a16:creationId xmlns:a16="http://schemas.microsoft.com/office/drawing/2014/main" id="{C28C486E-D31F-4A4E-9527-ADC4962C66B8}"/>
              </a:ext>
            </a:extLst>
          </p:cNvPr>
          <p:cNvSpPr>
            <a:spLocks noGrp="1"/>
          </p:cNvSpPr>
          <p:nvPr>
            <p:ph type="title"/>
          </p:nvPr>
        </p:nvSpPr>
        <p:spPr>
          <a:xfrm>
            <a:off x="1093788" y="1463675"/>
            <a:ext cx="5722937" cy="420688"/>
          </a:xfrm>
        </p:spPr>
        <p:txBody>
          <a:bodyPr rtlCol="0">
            <a:noAutofit/>
          </a:bodyPr>
          <a:lstStyle/>
          <a:p>
            <a:pPr eaLnBrk="1" fontAlgn="auto" hangingPunct="1">
              <a:spcAft>
                <a:spcPts val="0"/>
              </a:spcAft>
              <a:defRPr/>
            </a:pPr>
            <a:r>
              <a:rPr lang="es-MX" altLang="es-MX" sz="3200"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Reglas</a:t>
            </a:r>
            <a:r>
              <a:rPr lang="es-MX" altLang="es-MX" sz="3200" b="1" dirty="0">
                <a:solidFill>
                  <a:schemeClr val="tx1">
                    <a:lumMod val="95000"/>
                    <a:lumOff val="5000"/>
                  </a:schemeClr>
                </a:solidFill>
                <a:latin typeface="Tahoma" pitchFamily="34" charset="0"/>
                <a:ea typeface="Tahoma" pitchFamily="34" charset="0"/>
                <a:cs typeface="Tahoma" pitchFamily="34" charset="0"/>
              </a:rPr>
              <a:t> </a:t>
            </a:r>
            <a:r>
              <a:rPr lang="es-MX" altLang="es-MX" sz="3200"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de</a:t>
            </a:r>
            <a:r>
              <a:rPr lang="es-MX" altLang="es-MX" sz="3200" b="1" dirty="0">
                <a:solidFill>
                  <a:schemeClr val="tx1">
                    <a:lumMod val="95000"/>
                    <a:lumOff val="5000"/>
                  </a:schemeClr>
                </a:solidFill>
                <a:latin typeface="Tahoma" pitchFamily="34" charset="0"/>
                <a:ea typeface="Tahoma" pitchFamily="34" charset="0"/>
                <a:cs typeface="Tahoma" pitchFamily="34" charset="0"/>
              </a:rPr>
              <a:t> </a:t>
            </a:r>
            <a:r>
              <a:rPr lang="es-MX" altLang="es-MX" sz="3200"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operación</a:t>
            </a:r>
          </a:p>
        </p:txBody>
      </p:sp>
    </p:spTree>
    <p:extLst>
      <p:ext uri="{BB962C8B-B14F-4D97-AF65-F5344CB8AC3E}">
        <p14:creationId xmlns:p14="http://schemas.microsoft.com/office/powerpoint/2010/main" val="4056791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7 Grupo">
            <a:extLst>
              <a:ext uri="{FF2B5EF4-FFF2-40B4-BE49-F238E27FC236}">
                <a16:creationId xmlns:a16="http://schemas.microsoft.com/office/drawing/2014/main" id="{E85C6DD0-6024-47FD-824C-1CA0AEF8414D}"/>
              </a:ext>
            </a:extLst>
          </p:cNvPr>
          <p:cNvGrpSpPr>
            <a:grpSpLocks/>
          </p:cNvGrpSpPr>
          <p:nvPr/>
        </p:nvGrpSpPr>
        <p:grpSpPr bwMode="auto">
          <a:xfrm>
            <a:off x="1633538" y="141288"/>
            <a:ext cx="8929687" cy="1169987"/>
            <a:chOff x="107503" y="97721"/>
            <a:chExt cx="8928993" cy="1171039"/>
          </a:xfrm>
        </p:grpSpPr>
        <p:pic>
          <p:nvPicPr>
            <p:cNvPr id="6" name="6 Imagen">
              <a:extLst>
                <a:ext uri="{FF2B5EF4-FFF2-40B4-BE49-F238E27FC236}">
                  <a16:creationId xmlns:a16="http://schemas.microsoft.com/office/drawing/2014/main" id="{A7B0DDCB-0978-4546-BE3D-B9B9B91C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2 Grupo">
              <a:extLst>
                <a:ext uri="{FF2B5EF4-FFF2-40B4-BE49-F238E27FC236}">
                  <a16:creationId xmlns:a16="http://schemas.microsoft.com/office/drawing/2014/main" id="{7E52E348-8B19-4E7F-8D94-4CD6556527EB}"/>
                </a:ext>
              </a:extLst>
            </p:cNvPr>
            <p:cNvGrpSpPr>
              <a:grpSpLocks/>
            </p:cNvGrpSpPr>
            <p:nvPr/>
          </p:nvGrpSpPr>
          <p:grpSpPr bwMode="auto">
            <a:xfrm>
              <a:off x="107503" y="97721"/>
              <a:ext cx="8928993" cy="1171039"/>
              <a:chOff x="107503" y="44624"/>
              <a:chExt cx="8972347" cy="1045270"/>
            </a:xfrm>
          </p:grpSpPr>
          <p:pic>
            <p:nvPicPr>
              <p:cNvPr id="8" name="10 Imagen">
                <a:extLst>
                  <a:ext uri="{FF2B5EF4-FFF2-40B4-BE49-F238E27FC236}">
                    <a16:creationId xmlns:a16="http://schemas.microsoft.com/office/drawing/2014/main" id="{39FEE420-4995-4A9A-A9BF-8AC6CA3F8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Rectángulo">
                <a:extLst>
                  <a:ext uri="{FF2B5EF4-FFF2-40B4-BE49-F238E27FC236}">
                    <a16:creationId xmlns:a16="http://schemas.microsoft.com/office/drawing/2014/main" id="{0E0E4208-E209-4B24-A9CE-9540940526D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0" name="11 Imagen">
                <a:extLst>
                  <a:ext uri="{FF2B5EF4-FFF2-40B4-BE49-F238E27FC236}">
                    <a16:creationId xmlns:a16="http://schemas.microsoft.com/office/drawing/2014/main" id="{A105996B-A166-48A8-9C01-6DA99A6F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 6">
            <a:extLst>
              <a:ext uri="{FF2B5EF4-FFF2-40B4-BE49-F238E27FC236}">
                <a16:creationId xmlns:a16="http://schemas.microsoft.com/office/drawing/2014/main" id="{F699724A-CDB2-4736-AA7C-D92C24BF7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8" name="Picture 2">
            <a:extLst>
              <a:ext uri="{FF2B5EF4-FFF2-40B4-BE49-F238E27FC236}">
                <a16:creationId xmlns:a16="http://schemas.microsoft.com/office/drawing/2014/main" id="{0B9DCD21-1BC1-482F-98DD-83E731A869BF}"/>
              </a:ext>
            </a:extLst>
          </p:cNvPr>
          <p:cNvPicPr>
            <a:picLocks noChangeAspect="1" noChangeArrowheads="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323687" y="1640619"/>
            <a:ext cx="7523988" cy="484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A2B99EC1-7456-439A-B192-9345AF618BAE}"/>
              </a:ext>
            </a:extLst>
          </p:cNvPr>
          <p:cNvSpPr txBox="1">
            <a:spLocks noChangeArrowheads="1"/>
          </p:cNvSpPr>
          <p:nvPr/>
        </p:nvSpPr>
        <p:spPr bwMode="auto">
          <a:xfrm>
            <a:off x="999743" y="1226312"/>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Ecosistema de gobierno abierto </a:t>
            </a:r>
          </a:p>
        </p:txBody>
      </p:sp>
    </p:spTree>
    <p:extLst>
      <p:ext uri="{BB962C8B-B14F-4D97-AF65-F5344CB8AC3E}">
        <p14:creationId xmlns:p14="http://schemas.microsoft.com/office/powerpoint/2010/main" val="33152861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7 Grupo">
            <a:extLst>
              <a:ext uri="{FF2B5EF4-FFF2-40B4-BE49-F238E27FC236}">
                <a16:creationId xmlns:a16="http://schemas.microsoft.com/office/drawing/2014/main" id="{E85C6DD0-6024-47FD-824C-1CA0AEF8414D}"/>
              </a:ext>
            </a:extLst>
          </p:cNvPr>
          <p:cNvGrpSpPr>
            <a:grpSpLocks/>
          </p:cNvGrpSpPr>
          <p:nvPr/>
        </p:nvGrpSpPr>
        <p:grpSpPr bwMode="auto">
          <a:xfrm>
            <a:off x="1633538" y="141288"/>
            <a:ext cx="8929687" cy="1169987"/>
            <a:chOff x="107503" y="97721"/>
            <a:chExt cx="8928993" cy="1171039"/>
          </a:xfrm>
        </p:grpSpPr>
        <p:pic>
          <p:nvPicPr>
            <p:cNvPr id="6" name="6 Imagen">
              <a:extLst>
                <a:ext uri="{FF2B5EF4-FFF2-40B4-BE49-F238E27FC236}">
                  <a16:creationId xmlns:a16="http://schemas.microsoft.com/office/drawing/2014/main" id="{A7B0DDCB-0978-4546-BE3D-B9B9B91C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2 Grupo">
              <a:extLst>
                <a:ext uri="{FF2B5EF4-FFF2-40B4-BE49-F238E27FC236}">
                  <a16:creationId xmlns:a16="http://schemas.microsoft.com/office/drawing/2014/main" id="{7E52E348-8B19-4E7F-8D94-4CD6556527EB}"/>
                </a:ext>
              </a:extLst>
            </p:cNvPr>
            <p:cNvGrpSpPr>
              <a:grpSpLocks/>
            </p:cNvGrpSpPr>
            <p:nvPr/>
          </p:nvGrpSpPr>
          <p:grpSpPr bwMode="auto">
            <a:xfrm>
              <a:off x="107503" y="97721"/>
              <a:ext cx="8928993" cy="1171039"/>
              <a:chOff x="107503" y="44624"/>
              <a:chExt cx="8972347" cy="1045270"/>
            </a:xfrm>
          </p:grpSpPr>
          <p:pic>
            <p:nvPicPr>
              <p:cNvPr id="8" name="10 Imagen">
                <a:extLst>
                  <a:ext uri="{FF2B5EF4-FFF2-40B4-BE49-F238E27FC236}">
                    <a16:creationId xmlns:a16="http://schemas.microsoft.com/office/drawing/2014/main" id="{39FEE420-4995-4A9A-A9BF-8AC6CA3F8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Rectángulo">
                <a:extLst>
                  <a:ext uri="{FF2B5EF4-FFF2-40B4-BE49-F238E27FC236}">
                    <a16:creationId xmlns:a16="http://schemas.microsoft.com/office/drawing/2014/main" id="{0E0E4208-E209-4B24-A9CE-9540940526D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0" name="11 Imagen">
                <a:extLst>
                  <a:ext uri="{FF2B5EF4-FFF2-40B4-BE49-F238E27FC236}">
                    <a16:creationId xmlns:a16="http://schemas.microsoft.com/office/drawing/2014/main" id="{A105996B-A166-48A8-9C01-6DA99A6F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 6">
            <a:extLst>
              <a:ext uri="{FF2B5EF4-FFF2-40B4-BE49-F238E27FC236}">
                <a16:creationId xmlns:a16="http://schemas.microsoft.com/office/drawing/2014/main" id="{F699724A-CDB2-4736-AA7C-D92C24BF7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A2B99EC1-7456-439A-B192-9345AF618BAE}"/>
              </a:ext>
            </a:extLst>
          </p:cNvPr>
          <p:cNvSpPr txBox="1">
            <a:spLocks noChangeArrowheads="1"/>
          </p:cNvSpPr>
          <p:nvPr/>
        </p:nvSpPr>
        <p:spPr bwMode="auto">
          <a:xfrm>
            <a:off x="999743" y="1226312"/>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Algunas barreras para la implementación de GA</a:t>
            </a:r>
          </a:p>
        </p:txBody>
      </p:sp>
      <p:sp>
        <p:nvSpPr>
          <p:cNvPr id="13" name="CuadroTexto 12">
            <a:extLst>
              <a:ext uri="{FF2B5EF4-FFF2-40B4-BE49-F238E27FC236}">
                <a16:creationId xmlns:a16="http://schemas.microsoft.com/office/drawing/2014/main" id="{3272D43D-113F-400B-8709-71BEB22157E5}"/>
              </a:ext>
            </a:extLst>
          </p:cNvPr>
          <p:cNvSpPr txBox="1"/>
          <p:nvPr/>
        </p:nvSpPr>
        <p:spPr>
          <a:xfrm>
            <a:off x="559068" y="2372919"/>
            <a:ext cx="2231137" cy="1037793"/>
          </a:xfrm>
          <a:prstGeom prst="roundRect">
            <a:avLst/>
          </a:prstGeom>
          <a:solidFill>
            <a:schemeClr val="accent1">
              <a:lumMod val="20000"/>
              <a:lumOff val="80000"/>
              <a:alpha val="40000"/>
            </a:schemeClr>
          </a:solidFill>
        </p:spPr>
        <p:txBody>
          <a:bodyPr anchor="ctr"/>
          <a:lstStyle/>
          <a:p>
            <a:pPr algn="ctr">
              <a:defRPr/>
            </a:pPr>
            <a:r>
              <a:rPr lang="es-MX"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“Publico lo que me obliga la Ley” </a:t>
            </a:r>
          </a:p>
        </p:txBody>
      </p:sp>
      <p:sp>
        <p:nvSpPr>
          <p:cNvPr id="14" name="CuadroTexto 13">
            <a:extLst>
              <a:ext uri="{FF2B5EF4-FFF2-40B4-BE49-F238E27FC236}">
                <a16:creationId xmlns:a16="http://schemas.microsoft.com/office/drawing/2014/main" id="{97557212-6D50-48B4-BC5C-81CE2283F37C}"/>
              </a:ext>
            </a:extLst>
          </p:cNvPr>
          <p:cNvSpPr txBox="1"/>
          <p:nvPr/>
        </p:nvSpPr>
        <p:spPr>
          <a:xfrm>
            <a:off x="343947" y="3606292"/>
            <a:ext cx="2661379" cy="2717800"/>
          </a:xfrm>
          <a:prstGeom prst="rect">
            <a:avLst/>
          </a:prstGeom>
          <a:noFill/>
        </p:spPr>
        <p:txBody>
          <a:bodyPr anchor="ctr"/>
          <a:lstStyle/>
          <a:p>
            <a:pPr algn="just">
              <a:defRPr/>
            </a:pPr>
            <a:r>
              <a:rPr lang="es-MX" dirty="0">
                <a:latin typeface="Tahoma" panose="020B0604030504040204" pitchFamily="34" charset="0"/>
                <a:ea typeface="Tahoma" panose="020B0604030504040204" pitchFamily="34" charset="0"/>
                <a:cs typeface="Tahoma" panose="020B0604030504040204" pitchFamily="34" charset="0"/>
              </a:rPr>
              <a:t>Las instancias gubernamentales están más centradas en la publicación de la información de oficio que en la generación de conocimiento público.</a:t>
            </a:r>
          </a:p>
        </p:txBody>
      </p:sp>
      <p:sp>
        <p:nvSpPr>
          <p:cNvPr id="15" name="CuadroTexto 14">
            <a:extLst>
              <a:ext uri="{FF2B5EF4-FFF2-40B4-BE49-F238E27FC236}">
                <a16:creationId xmlns:a16="http://schemas.microsoft.com/office/drawing/2014/main" id="{1F71B457-B80A-44E5-A6D7-FD359C339653}"/>
              </a:ext>
            </a:extLst>
          </p:cNvPr>
          <p:cNvSpPr txBox="1"/>
          <p:nvPr/>
        </p:nvSpPr>
        <p:spPr>
          <a:xfrm>
            <a:off x="3442476" y="2397303"/>
            <a:ext cx="2231137" cy="1037793"/>
          </a:xfrm>
          <a:prstGeom prst="roundRect">
            <a:avLst/>
          </a:prstGeom>
          <a:solidFill>
            <a:schemeClr val="accent6">
              <a:lumMod val="20000"/>
              <a:lumOff val="80000"/>
              <a:alpha val="40000"/>
            </a:schemeClr>
          </a:solidFill>
        </p:spPr>
        <p:txBody>
          <a:bodyPr anchor="ctr"/>
          <a:lstStyle/>
          <a:p>
            <a:pPr algn="ctr">
              <a:defRPr/>
            </a:pPr>
            <a:r>
              <a:rPr lang="es-MX"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Participación ciudadana como gestoría</a:t>
            </a:r>
          </a:p>
        </p:txBody>
      </p:sp>
      <p:sp>
        <p:nvSpPr>
          <p:cNvPr id="16" name="CuadroTexto 15">
            <a:extLst>
              <a:ext uri="{FF2B5EF4-FFF2-40B4-BE49-F238E27FC236}">
                <a16:creationId xmlns:a16="http://schemas.microsoft.com/office/drawing/2014/main" id="{F48E236C-FC4B-40ED-A0E6-FA3D998E8D47}"/>
              </a:ext>
            </a:extLst>
          </p:cNvPr>
          <p:cNvSpPr txBox="1"/>
          <p:nvPr/>
        </p:nvSpPr>
        <p:spPr>
          <a:xfrm>
            <a:off x="3227355" y="3606292"/>
            <a:ext cx="2661379" cy="2717800"/>
          </a:xfrm>
          <a:prstGeom prst="rect">
            <a:avLst/>
          </a:prstGeom>
          <a:noFill/>
        </p:spPr>
        <p:txBody>
          <a:bodyPr anchor="ctr"/>
          <a:lstStyle/>
          <a:p>
            <a:pPr algn="just">
              <a:defRPr/>
            </a:pPr>
            <a:r>
              <a:rPr lang="es-MX" dirty="0">
                <a:latin typeface="Tahoma" panose="020B0604030504040204" pitchFamily="34" charset="0"/>
                <a:ea typeface="Tahoma" panose="020B0604030504040204" pitchFamily="34" charset="0"/>
                <a:cs typeface="Tahoma" panose="020B0604030504040204" pitchFamily="34" charset="0"/>
              </a:rPr>
              <a:t>Los esquemas de participación ciudadana son limitados, dispersos, poco efectivos y, en algunos casos, atados a prácticas clientelares.</a:t>
            </a:r>
          </a:p>
        </p:txBody>
      </p:sp>
      <p:sp>
        <p:nvSpPr>
          <p:cNvPr id="17" name="CuadroTexto 16">
            <a:extLst>
              <a:ext uri="{FF2B5EF4-FFF2-40B4-BE49-F238E27FC236}">
                <a16:creationId xmlns:a16="http://schemas.microsoft.com/office/drawing/2014/main" id="{378ED6A7-F466-47E0-9156-4BB2FE591F4C}"/>
              </a:ext>
            </a:extLst>
          </p:cNvPr>
          <p:cNvSpPr txBox="1"/>
          <p:nvPr/>
        </p:nvSpPr>
        <p:spPr>
          <a:xfrm>
            <a:off x="6362460" y="2385111"/>
            <a:ext cx="2231137" cy="1037793"/>
          </a:xfrm>
          <a:prstGeom prst="roundRect">
            <a:avLst/>
          </a:prstGeom>
          <a:solidFill>
            <a:schemeClr val="accent2">
              <a:lumMod val="20000"/>
              <a:lumOff val="80000"/>
              <a:alpha val="40000"/>
            </a:schemeClr>
          </a:solidFill>
        </p:spPr>
        <p:txBody>
          <a:bodyPr anchor="ctr"/>
          <a:lstStyle/>
          <a:p>
            <a:pPr algn="ctr">
              <a:defRPr/>
            </a:pPr>
            <a:r>
              <a:rPr lang="es-MX"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Baja voluntad política</a:t>
            </a:r>
          </a:p>
        </p:txBody>
      </p:sp>
      <p:sp>
        <p:nvSpPr>
          <p:cNvPr id="18" name="CuadroTexto 17">
            <a:extLst>
              <a:ext uri="{FF2B5EF4-FFF2-40B4-BE49-F238E27FC236}">
                <a16:creationId xmlns:a16="http://schemas.microsoft.com/office/drawing/2014/main" id="{90DC99C0-1540-4B60-A944-099C8531739B}"/>
              </a:ext>
            </a:extLst>
          </p:cNvPr>
          <p:cNvSpPr txBox="1"/>
          <p:nvPr/>
        </p:nvSpPr>
        <p:spPr>
          <a:xfrm>
            <a:off x="6147339" y="3606292"/>
            <a:ext cx="2661379" cy="2717800"/>
          </a:xfrm>
          <a:prstGeom prst="rect">
            <a:avLst/>
          </a:prstGeom>
          <a:noFill/>
        </p:spPr>
        <p:txBody>
          <a:bodyPr anchor="ctr"/>
          <a:lstStyle/>
          <a:p>
            <a:pPr algn="just">
              <a:defRPr/>
            </a:pPr>
            <a:r>
              <a:rPr lang="es-MX" dirty="0">
                <a:latin typeface="Tahoma" panose="020B0604030504040204" pitchFamily="34" charset="0"/>
                <a:ea typeface="Tahoma" panose="020B0604030504040204" pitchFamily="34" charset="0"/>
                <a:cs typeface="Tahoma" panose="020B0604030504040204" pitchFamily="34" charset="0"/>
              </a:rPr>
              <a:t>Prevalecen las barreras políticas que enfrentan los ciudadanos y organizaciones para establecer diálogos constructivos con el gobierno.</a:t>
            </a:r>
          </a:p>
        </p:txBody>
      </p:sp>
      <p:sp>
        <p:nvSpPr>
          <p:cNvPr id="20" name="CuadroTexto 19">
            <a:extLst>
              <a:ext uri="{FF2B5EF4-FFF2-40B4-BE49-F238E27FC236}">
                <a16:creationId xmlns:a16="http://schemas.microsoft.com/office/drawing/2014/main" id="{AEF727C4-CBEC-40FD-9F11-BB9B98CD5514}"/>
              </a:ext>
            </a:extLst>
          </p:cNvPr>
          <p:cNvSpPr txBox="1"/>
          <p:nvPr/>
        </p:nvSpPr>
        <p:spPr>
          <a:xfrm>
            <a:off x="9416556" y="2372919"/>
            <a:ext cx="2231137" cy="1037793"/>
          </a:xfrm>
          <a:prstGeom prst="roundRect">
            <a:avLst/>
          </a:prstGeom>
          <a:solidFill>
            <a:schemeClr val="tx2">
              <a:lumMod val="20000"/>
              <a:lumOff val="80000"/>
              <a:alpha val="40000"/>
            </a:schemeClr>
          </a:solidFill>
        </p:spPr>
        <p:txBody>
          <a:bodyPr anchor="ctr"/>
          <a:lstStyle/>
          <a:p>
            <a:pPr algn="ctr">
              <a:defRPr/>
            </a:pPr>
            <a:r>
              <a:rPr lang="es-MX"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Sanciones poco claras</a:t>
            </a:r>
          </a:p>
        </p:txBody>
      </p:sp>
      <p:sp>
        <p:nvSpPr>
          <p:cNvPr id="21" name="CuadroTexto 20">
            <a:extLst>
              <a:ext uri="{FF2B5EF4-FFF2-40B4-BE49-F238E27FC236}">
                <a16:creationId xmlns:a16="http://schemas.microsoft.com/office/drawing/2014/main" id="{EACC6E91-8B57-406E-967A-A328A5DBB96C}"/>
              </a:ext>
            </a:extLst>
          </p:cNvPr>
          <p:cNvSpPr txBox="1"/>
          <p:nvPr/>
        </p:nvSpPr>
        <p:spPr>
          <a:xfrm>
            <a:off x="9201435" y="3606292"/>
            <a:ext cx="2661379" cy="2717800"/>
          </a:xfrm>
          <a:prstGeom prst="rect">
            <a:avLst/>
          </a:prstGeom>
          <a:noFill/>
        </p:spPr>
        <p:txBody>
          <a:bodyPr anchor="ctr"/>
          <a:lstStyle/>
          <a:p>
            <a:pPr algn="just">
              <a:defRPr/>
            </a:pPr>
            <a:r>
              <a:rPr lang="es-MX" dirty="0">
                <a:latin typeface="Tahoma" panose="020B0604030504040204" pitchFamily="34" charset="0"/>
                <a:ea typeface="Tahoma" panose="020B0604030504040204" pitchFamily="34" charset="0"/>
                <a:cs typeface="Tahoma" panose="020B0604030504040204" pitchFamily="34" charset="0"/>
              </a:rPr>
              <a:t>Aunque las leyes en la materia incorporan los conceptos de gobierno abierto y transparencia proactiva, no existe una clara sanción que permita hacer exigible el desarrollo de esquemas de apertura gubernamental.</a:t>
            </a:r>
          </a:p>
        </p:txBody>
      </p:sp>
      <p:cxnSp>
        <p:nvCxnSpPr>
          <p:cNvPr id="26" name="Conector recto 25">
            <a:extLst>
              <a:ext uri="{FF2B5EF4-FFF2-40B4-BE49-F238E27FC236}">
                <a16:creationId xmlns:a16="http://schemas.microsoft.com/office/drawing/2014/main" id="{12FEF197-B4EE-44A5-AFDA-CB60F02C3696}"/>
              </a:ext>
            </a:extLst>
          </p:cNvPr>
          <p:cNvCxnSpPr>
            <a:cxnSpLocks/>
          </p:cNvCxnSpPr>
          <p:nvPr/>
        </p:nvCxnSpPr>
        <p:spPr>
          <a:xfrm flipV="1">
            <a:off x="3101912" y="3618484"/>
            <a:ext cx="0" cy="27178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7" name="Conector recto 26">
            <a:extLst>
              <a:ext uri="{FF2B5EF4-FFF2-40B4-BE49-F238E27FC236}">
                <a16:creationId xmlns:a16="http://schemas.microsoft.com/office/drawing/2014/main" id="{E43E040D-36D6-4706-ABFF-EC754FE1D771}"/>
              </a:ext>
            </a:extLst>
          </p:cNvPr>
          <p:cNvCxnSpPr>
            <a:cxnSpLocks/>
          </p:cNvCxnSpPr>
          <p:nvPr/>
        </p:nvCxnSpPr>
        <p:spPr>
          <a:xfrm flipV="1">
            <a:off x="6024944" y="3630676"/>
            <a:ext cx="0" cy="27178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8" name="Conector recto 27">
            <a:extLst>
              <a:ext uri="{FF2B5EF4-FFF2-40B4-BE49-F238E27FC236}">
                <a16:creationId xmlns:a16="http://schemas.microsoft.com/office/drawing/2014/main" id="{ADAA33CA-E631-40A7-89E7-5C754E866418}"/>
              </a:ext>
            </a:extLst>
          </p:cNvPr>
          <p:cNvCxnSpPr>
            <a:cxnSpLocks/>
          </p:cNvCxnSpPr>
          <p:nvPr/>
        </p:nvCxnSpPr>
        <p:spPr>
          <a:xfrm flipV="1">
            <a:off x="8947976" y="3606292"/>
            <a:ext cx="0" cy="2717800"/>
          </a:xfrm>
          <a:prstGeom prst="line">
            <a:avLst/>
          </a:prstGeom>
          <a:ln w="1905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4008259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7 Grupo">
            <a:extLst>
              <a:ext uri="{FF2B5EF4-FFF2-40B4-BE49-F238E27FC236}">
                <a16:creationId xmlns:a16="http://schemas.microsoft.com/office/drawing/2014/main" id="{E85C6DD0-6024-47FD-824C-1CA0AEF8414D}"/>
              </a:ext>
            </a:extLst>
          </p:cNvPr>
          <p:cNvGrpSpPr>
            <a:grpSpLocks/>
          </p:cNvGrpSpPr>
          <p:nvPr/>
        </p:nvGrpSpPr>
        <p:grpSpPr bwMode="auto">
          <a:xfrm>
            <a:off x="1633538" y="141288"/>
            <a:ext cx="8929687" cy="1169987"/>
            <a:chOff x="107503" y="97721"/>
            <a:chExt cx="8928993" cy="1171039"/>
          </a:xfrm>
        </p:grpSpPr>
        <p:pic>
          <p:nvPicPr>
            <p:cNvPr id="6" name="6 Imagen">
              <a:extLst>
                <a:ext uri="{FF2B5EF4-FFF2-40B4-BE49-F238E27FC236}">
                  <a16:creationId xmlns:a16="http://schemas.microsoft.com/office/drawing/2014/main" id="{A7B0DDCB-0978-4546-BE3D-B9B9B91C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2 Grupo">
              <a:extLst>
                <a:ext uri="{FF2B5EF4-FFF2-40B4-BE49-F238E27FC236}">
                  <a16:creationId xmlns:a16="http://schemas.microsoft.com/office/drawing/2014/main" id="{7E52E348-8B19-4E7F-8D94-4CD6556527EB}"/>
                </a:ext>
              </a:extLst>
            </p:cNvPr>
            <p:cNvGrpSpPr>
              <a:grpSpLocks/>
            </p:cNvGrpSpPr>
            <p:nvPr/>
          </p:nvGrpSpPr>
          <p:grpSpPr bwMode="auto">
            <a:xfrm>
              <a:off x="107503" y="97721"/>
              <a:ext cx="8928993" cy="1171039"/>
              <a:chOff x="107503" y="44624"/>
              <a:chExt cx="8972347" cy="1045270"/>
            </a:xfrm>
          </p:grpSpPr>
          <p:pic>
            <p:nvPicPr>
              <p:cNvPr id="8" name="10 Imagen">
                <a:extLst>
                  <a:ext uri="{FF2B5EF4-FFF2-40B4-BE49-F238E27FC236}">
                    <a16:creationId xmlns:a16="http://schemas.microsoft.com/office/drawing/2014/main" id="{39FEE420-4995-4A9A-A9BF-8AC6CA3F8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Rectángulo">
                <a:extLst>
                  <a:ext uri="{FF2B5EF4-FFF2-40B4-BE49-F238E27FC236}">
                    <a16:creationId xmlns:a16="http://schemas.microsoft.com/office/drawing/2014/main" id="{0E0E4208-E209-4B24-A9CE-9540940526D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0" name="11 Imagen">
                <a:extLst>
                  <a:ext uri="{FF2B5EF4-FFF2-40B4-BE49-F238E27FC236}">
                    <a16:creationId xmlns:a16="http://schemas.microsoft.com/office/drawing/2014/main" id="{A105996B-A166-48A8-9C01-6DA99A6F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 6">
            <a:extLst>
              <a:ext uri="{FF2B5EF4-FFF2-40B4-BE49-F238E27FC236}">
                <a16:creationId xmlns:a16="http://schemas.microsoft.com/office/drawing/2014/main" id="{F699724A-CDB2-4736-AA7C-D92C24BF7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A2B99EC1-7456-439A-B192-9345AF618BAE}"/>
              </a:ext>
            </a:extLst>
          </p:cNvPr>
          <p:cNvSpPr txBox="1">
            <a:spLocks noChangeArrowheads="1"/>
          </p:cNvSpPr>
          <p:nvPr/>
        </p:nvSpPr>
        <p:spPr bwMode="auto">
          <a:xfrm>
            <a:off x="999743" y="1226312"/>
            <a:ext cx="101931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sz="3000"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Modelo de implementación efectiva de GA</a:t>
            </a:r>
          </a:p>
        </p:txBody>
      </p:sp>
      <p:sp>
        <p:nvSpPr>
          <p:cNvPr id="22" name="CuadroTexto 21">
            <a:extLst>
              <a:ext uri="{FF2B5EF4-FFF2-40B4-BE49-F238E27FC236}">
                <a16:creationId xmlns:a16="http://schemas.microsoft.com/office/drawing/2014/main" id="{EC516ED4-8711-4246-A794-403169FB3588}"/>
              </a:ext>
            </a:extLst>
          </p:cNvPr>
          <p:cNvSpPr txBox="1"/>
          <p:nvPr/>
        </p:nvSpPr>
        <p:spPr>
          <a:xfrm>
            <a:off x="347663" y="1563942"/>
            <a:ext cx="11490325" cy="1093787"/>
          </a:xfrm>
          <a:prstGeom prst="rect">
            <a:avLst/>
          </a:prstGeom>
          <a:noFill/>
        </p:spPr>
        <p:txBody>
          <a:bodyPr anchor="ctr"/>
          <a:lstStyle/>
          <a:p>
            <a:pPr algn="ctr">
              <a:defRPr/>
            </a:pPr>
            <a:r>
              <a:rPr lang="es-MX" sz="1900" dirty="0">
                <a:latin typeface="Tahoma" panose="020B0604030504040204" pitchFamily="34" charset="0"/>
                <a:ea typeface="Tahoma" panose="020B0604030504040204" pitchFamily="34" charset="0"/>
                <a:cs typeface="Tahoma" panose="020B0604030504040204" pitchFamily="34" charset="0"/>
              </a:rPr>
              <a:t>Para </a:t>
            </a:r>
            <a:r>
              <a:rPr lang="es-MX" sz="1900" b="1" dirty="0">
                <a:latin typeface="Tahoma" panose="020B0604030504040204" pitchFamily="34" charset="0"/>
                <a:ea typeface="Tahoma" panose="020B0604030504040204" pitchFamily="34" charset="0"/>
                <a:cs typeface="Tahoma" panose="020B0604030504040204" pitchFamily="34" charset="0"/>
              </a:rPr>
              <a:t>concretar</a:t>
            </a:r>
            <a:r>
              <a:rPr lang="es-MX" sz="1900" dirty="0">
                <a:latin typeface="Tahoma" panose="020B0604030504040204" pitchFamily="34" charset="0"/>
                <a:ea typeface="Tahoma" panose="020B0604030504040204" pitchFamily="34" charset="0"/>
                <a:cs typeface="Tahoma" panose="020B0604030504040204" pitchFamily="34" charset="0"/>
              </a:rPr>
              <a:t> ejercicios de </a:t>
            </a:r>
            <a:r>
              <a:rPr lang="es-MX" sz="1900" b="1" dirty="0">
                <a:latin typeface="Tahoma" panose="020B0604030504040204" pitchFamily="34" charset="0"/>
                <a:ea typeface="Tahoma" panose="020B0604030504040204" pitchFamily="34" charset="0"/>
                <a:cs typeface="Tahoma" panose="020B0604030504040204" pitchFamily="34" charset="0"/>
              </a:rPr>
              <a:t>gobierno</a:t>
            </a:r>
            <a:r>
              <a:rPr lang="es-MX" sz="1900" dirty="0">
                <a:latin typeface="Tahoma" panose="020B0604030504040204" pitchFamily="34" charset="0"/>
                <a:ea typeface="Tahoma" panose="020B0604030504040204" pitchFamily="34" charset="0"/>
                <a:cs typeface="Tahoma" panose="020B0604030504040204" pitchFamily="34" charset="0"/>
              </a:rPr>
              <a:t> </a:t>
            </a:r>
            <a:r>
              <a:rPr lang="es-MX" sz="1900" b="1" dirty="0">
                <a:latin typeface="Tahoma" panose="020B0604030504040204" pitchFamily="34" charset="0"/>
                <a:ea typeface="Tahoma" panose="020B0604030504040204" pitchFamily="34" charset="0"/>
                <a:cs typeface="Tahoma" panose="020B0604030504040204" pitchFamily="34" charset="0"/>
              </a:rPr>
              <a:t>abierto</a:t>
            </a:r>
            <a:r>
              <a:rPr lang="es-MX" sz="1900" dirty="0">
                <a:latin typeface="Tahoma" panose="020B0604030504040204" pitchFamily="34" charset="0"/>
                <a:ea typeface="Tahoma" panose="020B0604030504040204" pitchFamily="34" charset="0"/>
                <a:cs typeface="Tahoma" panose="020B0604030504040204" pitchFamily="34" charset="0"/>
              </a:rPr>
              <a:t> </a:t>
            </a:r>
            <a:r>
              <a:rPr lang="es-MX" sz="1900" b="1" dirty="0">
                <a:latin typeface="Tahoma" panose="020B0604030504040204" pitchFamily="34" charset="0"/>
                <a:ea typeface="Tahoma" panose="020B0604030504040204" pitchFamily="34" charset="0"/>
                <a:cs typeface="Tahoma" panose="020B0604030504040204" pitchFamily="34" charset="0"/>
              </a:rPr>
              <a:t>efectivos</a:t>
            </a:r>
            <a:r>
              <a:rPr lang="es-MX" sz="1900" dirty="0">
                <a:latin typeface="Tahoma" panose="020B0604030504040204" pitchFamily="34" charset="0"/>
                <a:ea typeface="Tahoma" panose="020B0604030504040204" pitchFamily="34" charset="0"/>
                <a:cs typeface="Tahoma" panose="020B0604030504040204" pitchFamily="34" charset="0"/>
              </a:rPr>
              <a:t> en el gobierno, el </a:t>
            </a:r>
            <a:r>
              <a:rPr lang="es-MX" sz="1900" b="1" dirty="0">
                <a:latin typeface="Tahoma" panose="020B0604030504040204" pitchFamily="34" charset="0"/>
                <a:ea typeface="Tahoma" panose="020B0604030504040204" pitchFamily="34" charset="0"/>
                <a:cs typeface="Tahoma" panose="020B0604030504040204" pitchFamily="34" charset="0"/>
              </a:rPr>
              <a:t>INAI</a:t>
            </a:r>
            <a:r>
              <a:rPr lang="es-MX" sz="1900" dirty="0">
                <a:latin typeface="Tahoma" panose="020B0604030504040204" pitchFamily="34" charset="0"/>
                <a:ea typeface="Tahoma" panose="020B0604030504040204" pitchFamily="34" charset="0"/>
                <a:cs typeface="Tahoma" panose="020B0604030504040204" pitchFamily="34" charset="0"/>
              </a:rPr>
              <a:t> </a:t>
            </a:r>
            <a:r>
              <a:rPr lang="es-MX" sz="1900" b="1" dirty="0">
                <a:latin typeface="Tahoma" panose="020B0604030504040204" pitchFamily="34" charset="0"/>
                <a:ea typeface="Tahoma" panose="020B0604030504040204" pitchFamily="34" charset="0"/>
                <a:cs typeface="Tahoma" panose="020B0604030504040204" pitchFamily="34" charset="0"/>
              </a:rPr>
              <a:t>propone</a:t>
            </a:r>
            <a:r>
              <a:rPr lang="es-MX" sz="1900" dirty="0">
                <a:latin typeface="Tahoma" panose="020B0604030504040204" pitchFamily="34" charset="0"/>
                <a:ea typeface="Tahoma" panose="020B0604030504040204" pitchFamily="34" charset="0"/>
                <a:cs typeface="Tahoma" panose="020B0604030504040204" pitchFamily="34" charset="0"/>
              </a:rPr>
              <a:t> un </a:t>
            </a:r>
            <a:r>
              <a:rPr lang="es-MX" sz="1900" b="1" dirty="0">
                <a:latin typeface="Tahoma" panose="020B0604030504040204" pitchFamily="34" charset="0"/>
                <a:ea typeface="Tahoma" panose="020B0604030504040204" pitchFamily="34" charset="0"/>
                <a:cs typeface="Tahoma" panose="020B0604030504040204" pitchFamily="34" charset="0"/>
              </a:rPr>
              <a:t>modelo</a:t>
            </a:r>
            <a:r>
              <a:rPr lang="es-MX" sz="1900" dirty="0">
                <a:latin typeface="Tahoma" panose="020B0604030504040204" pitchFamily="34" charset="0"/>
                <a:ea typeface="Tahoma" panose="020B0604030504040204" pitchFamily="34" charset="0"/>
                <a:cs typeface="Tahoma" panose="020B0604030504040204" pitchFamily="34" charset="0"/>
              </a:rPr>
              <a:t> de </a:t>
            </a:r>
            <a:r>
              <a:rPr lang="es-MX" sz="1900" b="1" dirty="0">
                <a:latin typeface="Tahoma" panose="020B0604030504040204" pitchFamily="34" charset="0"/>
                <a:ea typeface="Tahoma" panose="020B0604030504040204" pitchFamily="34" charset="0"/>
                <a:cs typeface="Tahoma" panose="020B0604030504040204" pitchFamily="34" charset="0"/>
              </a:rPr>
              <a:t>implementación</a:t>
            </a:r>
            <a:r>
              <a:rPr lang="es-MX" sz="1900" dirty="0">
                <a:latin typeface="Tahoma" panose="020B0604030504040204" pitchFamily="34" charset="0"/>
                <a:ea typeface="Tahoma" panose="020B0604030504040204" pitchFamily="34" charset="0"/>
                <a:cs typeface="Tahoma" panose="020B0604030504040204" pitchFamily="34" charset="0"/>
              </a:rPr>
              <a:t> a partir de </a:t>
            </a:r>
            <a:r>
              <a:rPr lang="es-MX" sz="1900" b="1" dirty="0">
                <a:latin typeface="Tahoma" panose="020B0604030504040204" pitchFamily="34" charset="0"/>
                <a:ea typeface="Tahoma" panose="020B0604030504040204" pitchFamily="34" charset="0"/>
                <a:cs typeface="Tahoma" panose="020B0604030504040204" pitchFamily="34" charset="0"/>
              </a:rPr>
              <a:t>tres</a:t>
            </a:r>
            <a:r>
              <a:rPr lang="es-MX" sz="1900" dirty="0">
                <a:latin typeface="Tahoma" panose="020B0604030504040204" pitchFamily="34" charset="0"/>
                <a:ea typeface="Tahoma" panose="020B0604030504040204" pitchFamily="34" charset="0"/>
                <a:cs typeface="Tahoma" panose="020B0604030504040204" pitchFamily="34" charset="0"/>
              </a:rPr>
              <a:t> elementos clave:</a:t>
            </a:r>
          </a:p>
        </p:txBody>
      </p:sp>
      <p:grpSp>
        <p:nvGrpSpPr>
          <p:cNvPr id="13" name="Grupo 12">
            <a:extLst>
              <a:ext uri="{FF2B5EF4-FFF2-40B4-BE49-F238E27FC236}">
                <a16:creationId xmlns:a16="http://schemas.microsoft.com/office/drawing/2014/main" id="{0F78ACCA-782A-4A16-BC32-A70288F02DD1}"/>
              </a:ext>
            </a:extLst>
          </p:cNvPr>
          <p:cNvGrpSpPr/>
          <p:nvPr/>
        </p:nvGrpSpPr>
        <p:grpSpPr>
          <a:xfrm>
            <a:off x="262319" y="2686482"/>
            <a:ext cx="3651313" cy="3689934"/>
            <a:chOff x="262319" y="2588946"/>
            <a:chExt cx="3651313" cy="3689934"/>
          </a:xfrm>
        </p:grpSpPr>
        <p:pic>
          <p:nvPicPr>
            <p:cNvPr id="94210" name="Picture 2" descr="Resultado de imagen para diagnÃ³stico de necesidades sociales">
              <a:extLst>
                <a:ext uri="{FF2B5EF4-FFF2-40B4-BE49-F238E27FC236}">
                  <a16:creationId xmlns:a16="http://schemas.microsoft.com/office/drawing/2014/main" id="{C86A87B3-6E53-4AF3-97EF-4B34B8020D4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319" y="2588946"/>
              <a:ext cx="837971" cy="837971"/>
            </a:xfrm>
            <a:prstGeom prst="rect">
              <a:avLst/>
            </a:prstGeom>
            <a:noFill/>
            <a:extLst>
              <a:ext uri="{909E8E84-426E-40DD-AFC4-6F175D3DCCD1}">
                <a14:hiddenFill xmlns:a14="http://schemas.microsoft.com/office/drawing/2010/main">
                  <a:solidFill>
                    <a:srgbClr val="FFFFFF"/>
                  </a:solidFill>
                </a14:hiddenFill>
              </a:ext>
            </a:extLst>
          </p:spPr>
        </p:pic>
        <p:sp>
          <p:nvSpPr>
            <p:cNvPr id="30" name="CuadroTexto 29">
              <a:extLst>
                <a:ext uri="{FF2B5EF4-FFF2-40B4-BE49-F238E27FC236}">
                  <a16:creationId xmlns:a16="http://schemas.microsoft.com/office/drawing/2014/main" id="{E064C577-1556-431C-BDB0-0C2A6AFBA110}"/>
                </a:ext>
              </a:extLst>
            </p:cNvPr>
            <p:cNvSpPr txBox="1"/>
            <p:nvPr/>
          </p:nvSpPr>
          <p:spPr>
            <a:xfrm>
              <a:off x="1056450" y="2731189"/>
              <a:ext cx="2160588" cy="647700"/>
            </a:xfrm>
            <a:prstGeom prst="rect">
              <a:avLst/>
            </a:prstGeom>
            <a:noFill/>
          </p:spPr>
          <p:txBody>
            <a:bodyPr anchor="ctr"/>
            <a:lstStyle/>
            <a:p>
              <a:pPr algn="ctr">
                <a:defRPr/>
              </a:pPr>
              <a:r>
                <a:rPr lang="es-MX" sz="2000" b="1" dirty="0">
                  <a:solidFill>
                    <a:srgbClr val="7030A0"/>
                  </a:solidFill>
                  <a:latin typeface="Tahoma" panose="020B0604030504040204" pitchFamily="34" charset="0"/>
                  <a:ea typeface="Tahoma" panose="020B0604030504040204" pitchFamily="34" charset="0"/>
                  <a:cs typeface="Tahoma" panose="020B0604030504040204" pitchFamily="34" charset="0"/>
                </a:rPr>
                <a:t>Diagnosticar </a:t>
              </a:r>
            </a:p>
          </p:txBody>
        </p:sp>
        <p:sp>
          <p:nvSpPr>
            <p:cNvPr id="20" name="CuadroTexto 19">
              <a:extLst>
                <a:ext uri="{FF2B5EF4-FFF2-40B4-BE49-F238E27FC236}">
                  <a16:creationId xmlns:a16="http://schemas.microsoft.com/office/drawing/2014/main" id="{D51FE265-D422-4AFB-9910-5667E38DF4B1}"/>
                </a:ext>
              </a:extLst>
            </p:cNvPr>
            <p:cNvSpPr txBox="1"/>
            <p:nvPr/>
          </p:nvSpPr>
          <p:spPr>
            <a:xfrm>
              <a:off x="359856" y="3490749"/>
              <a:ext cx="3553776" cy="2788131"/>
            </a:xfrm>
            <a:prstGeom prst="rect">
              <a:avLst/>
            </a:prstGeom>
            <a:solidFill>
              <a:schemeClr val="bg1"/>
            </a:solidFill>
            <a:effectLst>
              <a:outerShdw blurRad="50800" dist="38100" dir="8100000" algn="tr" rotWithShape="0">
                <a:prstClr val="black">
                  <a:alpha val="40000"/>
                </a:prstClr>
              </a:outerShdw>
            </a:effectLst>
          </p:spPr>
          <p:txBody>
            <a:bodyPr anchor="ctr"/>
            <a:lstStyle/>
            <a:p>
              <a:pPr algn="ctr">
                <a:defRPr/>
              </a:pPr>
              <a:r>
                <a:rPr lang="es-MX" sz="1600" dirty="0">
                  <a:latin typeface="Tahoma" panose="020B0604030504040204" pitchFamily="34" charset="0"/>
                  <a:ea typeface="Tahoma" panose="020B0604030504040204" pitchFamily="34" charset="0"/>
                  <a:cs typeface="Tahoma" panose="020B0604030504040204" pitchFamily="34" charset="0"/>
                </a:rPr>
                <a:t>Permite identificar las condiciones y áreas de oportunidad en las distintas dependencias en materia de transparencia y participación ciudadana, definir metas factibles y potencialmente transformadoras que ayuden a mejorar la interacción cotidiana con los ciudadanos.</a:t>
              </a:r>
            </a:p>
          </p:txBody>
        </p:sp>
      </p:grpSp>
      <p:grpSp>
        <p:nvGrpSpPr>
          <p:cNvPr id="14" name="Grupo 13">
            <a:extLst>
              <a:ext uri="{FF2B5EF4-FFF2-40B4-BE49-F238E27FC236}">
                <a16:creationId xmlns:a16="http://schemas.microsoft.com/office/drawing/2014/main" id="{A7F2C7CF-8582-4903-BADA-DB05FAABACFB}"/>
              </a:ext>
            </a:extLst>
          </p:cNvPr>
          <p:cNvGrpSpPr/>
          <p:nvPr/>
        </p:nvGrpSpPr>
        <p:grpSpPr>
          <a:xfrm>
            <a:off x="4316092" y="2734526"/>
            <a:ext cx="3574045" cy="3640806"/>
            <a:chOff x="4316092" y="2636990"/>
            <a:chExt cx="3574045" cy="3640806"/>
          </a:xfrm>
        </p:grpSpPr>
        <p:pic>
          <p:nvPicPr>
            <p:cNvPr id="94212" name="Picture 4" descr="People background design Free Vector">
              <a:extLst>
                <a:ext uri="{FF2B5EF4-FFF2-40B4-BE49-F238E27FC236}">
                  <a16:creationId xmlns:a16="http://schemas.microsoft.com/office/drawing/2014/main" id="{BB7C5E22-6734-4505-AEAC-A799BE3F337A}"/>
                </a:ext>
              </a:extLst>
            </p:cNvPr>
            <p:cNvPicPr>
              <a:picLocks noChangeAspect="1" noChangeArrowheads="1"/>
            </p:cNvPicPr>
            <p:nvPr/>
          </p:nvPicPr>
          <p:blipFill rotWithShape="1">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l="13924" t="17029" r="10944" b="13910"/>
            <a:stretch/>
          </p:blipFill>
          <p:spPr bwMode="auto">
            <a:xfrm>
              <a:off x="4331541" y="2636990"/>
              <a:ext cx="852244" cy="783390"/>
            </a:xfrm>
            <a:prstGeom prst="rect">
              <a:avLst/>
            </a:prstGeom>
            <a:noFill/>
            <a:extLst>
              <a:ext uri="{909E8E84-426E-40DD-AFC4-6F175D3DCCD1}">
                <a14:hiddenFill xmlns:a14="http://schemas.microsoft.com/office/drawing/2010/main">
                  <a:solidFill>
                    <a:srgbClr val="FFFFFF"/>
                  </a:solidFill>
                </a14:hiddenFill>
              </a:ext>
            </a:extLst>
          </p:spPr>
        </p:pic>
        <p:sp>
          <p:nvSpPr>
            <p:cNvPr id="32" name="CuadroTexto 31">
              <a:extLst>
                <a:ext uri="{FF2B5EF4-FFF2-40B4-BE49-F238E27FC236}">
                  <a16:creationId xmlns:a16="http://schemas.microsoft.com/office/drawing/2014/main" id="{AED25D9A-024C-4C7C-87A5-2814D00A5AC0}"/>
                </a:ext>
              </a:extLst>
            </p:cNvPr>
            <p:cNvSpPr txBox="1"/>
            <p:nvPr/>
          </p:nvSpPr>
          <p:spPr>
            <a:xfrm>
              <a:off x="5022820" y="2718997"/>
              <a:ext cx="2160588" cy="647700"/>
            </a:xfrm>
            <a:prstGeom prst="rect">
              <a:avLst/>
            </a:prstGeom>
            <a:noFill/>
          </p:spPr>
          <p:txBody>
            <a:bodyPr anchor="ctr"/>
            <a:lstStyle/>
            <a:p>
              <a:pPr algn="ctr">
                <a:defRPr/>
              </a:pPr>
              <a:r>
                <a:rPr lang="es-MX" sz="2000" b="1" dirty="0">
                  <a:solidFill>
                    <a:srgbClr val="7030A0"/>
                  </a:solidFill>
                  <a:latin typeface="Tahoma" panose="020B0604030504040204" pitchFamily="34" charset="0"/>
                  <a:ea typeface="Tahoma" panose="020B0604030504040204" pitchFamily="34" charset="0"/>
                  <a:cs typeface="Tahoma" panose="020B0604030504040204" pitchFamily="34" charset="0"/>
                </a:rPr>
                <a:t>Detonar </a:t>
              </a:r>
            </a:p>
          </p:txBody>
        </p:sp>
        <p:sp>
          <p:nvSpPr>
            <p:cNvPr id="21" name="CuadroTexto 20">
              <a:extLst>
                <a:ext uri="{FF2B5EF4-FFF2-40B4-BE49-F238E27FC236}">
                  <a16:creationId xmlns:a16="http://schemas.microsoft.com/office/drawing/2014/main" id="{796A8310-04E8-4895-8C33-D079C7B17395}"/>
                </a:ext>
              </a:extLst>
            </p:cNvPr>
            <p:cNvSpPr txBox="1"/>
            <p:nvPr/>
          </p:nvSpPr>
          <p:spPr>
            <a:xfrm>
              <a:off x="4316092" y="3461679"/>
              <a:ext cx="3574045" cy="2816117"/>
            </a:xfrm>
            <a:prstGeom prst="rect">
              <a:avLst/>
            </a:prstGeom>
            <a:solidFill>
              <a:schemeClr val="bg1"/>
            </a:solidFill>
            <a:effectLst>
              <a:outerShdw blurRad="50800" dist="38100" dir="8100000" algn="tr" rotWithShape="0">
                <a:prstClr val="black">
                  <a:alpha val="40000"/>
                </a:prstClr>
              </a:outerShdw>
            </a:effectLst>
          </p:spPr>
          <p:txBody>
            <a:bodyPr anchor="ctr"/>
            <a:lstStyle/>
            <a:p>
              <a:pPr algn="ctr">
                <a:defRPr/>
              </a:pPr>
              <a:r>
                <a:rPr lang="es-MX" sz="1600" dirty="0">
                  <a:latin typeface="Tahoma" panose="020B0604030504040204" pitchFamily="34" charset="0"/>
                  <a:ea typeface="Tahoma" panose="020B0604030504040204" pitchFamily="34" charset="0"/>
                  <a:cs typeface="Tahoma" panose="020B0604030504040204" pitchFamily="34" charset="0"/>
                </a:rPr>
                <a:t>Posterior al diagnóstico, es importante articular procesos de participación ciudadana que permitan reconocer las demandas específicas de la población. Esto permite ubicar las necesidades que no necesariamente se observan desde el quehacer cotidiano de las instituciones.</a:t>
              </a:r>
            </a:p>
          </p:txBody>
        </p:sp>
      </p:grpSp>
      <p:grpSp>
        <p:nvGrpSpPr>
          <p:cNvPr id="15" name="Grupo 14">
            <a:extLst>
              <a:ext uri="{FF2B5EF4-FFF2-40B4-BE49-F238E27FC236}">
                <a16:creationId xmlns:a16="http://schemas.microsoft.com/office/drawing/2014/main" id="{00460F19-8FF5-4DDD-BD60-E5712C79EEC5}"/>
              </a:ext>
            </a:extLst>
          </p:cNvPr>
          <p:cNvGrpSpPr/>
          <p:nvPr/>
        </p:nvGrpSpPr>
        <p:grpSpPr>
          <a:xfrm>
            <a:off x="8274308" y="2748368"/>
            <a:ext cx="3577072" cy="3629926"/>
            <a:chOff x="8274308" y="2650832"/>
            <a:chExt cx="3577072" cy="3629926"/>
          </a:xfrm>
        </p:grpSpPr>
        <p:pic>
          <p:nvPicPr>
            <p:cNvPr id="94214" name="Picture 6" descr="Creative team Free Vector">
              <a:extLst>
                <a:ext uri="{FF2B5EF4-FFF2-40B4-BE49-F238E27FC236}">
                  <a16:creationId xmlns:a16="http://schemas.microsoft.com/office/drawing/2014/main" id="{BC7466EE-079D-4A68-8A9F-817EAD84631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038" t="4181" r="4811" b="8387"/>
            <a:stretch/>
          </p:blipFill>
          <p:spPr bwMode="auto">
            <a:xfrm>
              <a:off x="8274308" y="2650832"/>
              <a:ext cx="759804" cy="745164"/>
            </a:xfrm>
            <a:prstGeom prst="rect">
              <a:avLst/>
            </a:prstGeom>
            <a:noFill/>
            <a:extLst>
              <a:ext uri="{909E8E84-426E-40DD-AFC4-6F175D3DCCD1}">
                <a14:hiddenFill xmlns:a14="http://schemas.microsoft.com/office/drawing/2010/main">
                  <a:solidFill>
                    <a:srgbClr val="FFFFFF"/>
                  </a:solidFill>
                </a14:hiddenFill>
              </a:ext>
            </a:extLst>
          </p:spPr>
        </p:pic>
        <p:sp>
          <p:nvSpPr>
            <p:cNvPr id="34" name="CuadroTexto 33">
              <a:extLst>
                <a:ext uri="{FF2B5EF4-FFF2-40B4-BE49-F238E27FC236}">
                  <a16:creationId xmlns:a16="http://schemas.microsoft.com/office/drawing/2014/main" id="{6B9D9826-8D57-4026-8E77-3C092A7FAD32}"/>
                </a:ext>
              </a:extLst>
            </p:cNvPr>
            <p:cNvSpPr txBox="1"/>
            <p:nvPr/>
          </p:nvSpPr>
          <p:spPr>
            <a:xfrm>
              <a:off x="8991695" y="2712901"/>
              <a:ext cx="2160588" cy="647700"/>
            </a:xfrm>
            <a:prstGeom prst="rect">
              <a:avLst/>
            </a:prstGeom>
            <a:noFill/>
          </p:spPr>
          <p:txBody>
            <a:bodyPr anchor="ctr"/>
            <a:lstStyle/>
            <a:p>
              <a:pPr algn="ctr">
                <a:defRPr/>
              </a:pPr>
              <a:r>
                <a:rPr lang="es-MX" sz="2000" b="1" dirty="0">
                  <a:solidFill>
                    <a:srgbClr val="7030A0"/>
                  </a:solidFill>
                  <a:latin typeface="Tahoma" panose="020B0604030504040204" pitchFamily="34" charset="0"/>
                  <a:ea typeface="Tahoma" panose="020B0604030504040204" pitchFamily="34" charset="0"/>
                  <a:cs typeface="Tahoma" panose="020B0604030504040204" pitchFamily="34" charset="0"/>
                </a:rPr>
                <a:t>Co-crear </a:t>
              </a:r>
            </a:p>
          </p:txBody>
        </p:sp>
        <p:sp>
          <p:nvSpPr>
            <p:cNvPr id="23" name="CuadroTexto 22">
              <a:extLst>
                <a:ext uri="{FF2B5EF4-FFF2-40B4-BE49-F238E27FC236}">
                  <a16:creationId xmlns:a16="http://schemas.microsoft.com/office/drawing/2014/main" id="{A10E15FA-692B-4E14-B9AA-1418E5370016}"/>
                </a:ext>
              </a:extLst>
            </p:cNvPr>
            <p:cNvSpPr txBox="1"/>
            <p:nvPr/>
          </p:nvSpPr>
          <p:spPr>
            <a:xfrm>
              <a:off x="8292598" y="3475354"/>
              <a:ext cx="3558782" cy="2805404"/>
            </a:xfrm>
            <a:prstGeom prst="rect">
              <a:avLst/>
            </a:prstGeom>
            <a:solidFill>
              <a:schemeClr val="bg1"/>
            </a:solidFill>
            <a:effectLst>
              <a:outerShdw blurRad="50800" dist="38100" dir="8100000" algn="tr" rotWithShape="0">
                <a:prstClr val="black">
                  <a:alpha val="40000"/>
                </a:prstClr>
              </a:outerShdw>
            </a:effectLst>
          </p:spPr>
          <p:txBody>
            <a:bodyPr anchor="ctr"/>
            <a:lstStyle/>
            <a:p>
              <a:pPr algn="ctr">
                <a:defRPr/>
              </a:pPr>
              <a:r>
                <a:rPr lang="es-MX" sz="1600" dirty="0">
                  <a:latin typeface="Tahoma" panose="020B0604030504040204" pitchFamily="34" charset="0"/>
                  <a:ea typeface="Tahoma" panose="020B0604030504040204" pitchFamily="34" charset="0"/>
                  <a:cs typeface="Tahoma" panose="020B0604030504040204" pitchFamily="34" charset="0"/>
                </a:rPr>
                <a:t>A partir del diagnóstico y la participación ciudadana, será posible </a:t>
              </a:r>
              <a:r>
                <a:rPr lang="es-MX" sz="1600" dirty="0" err="1">
                  <a:latin typeface="Tahoma" panose="020B0604030504040204" pitchFamily="34" charset="0"/>
                  <a:ea typeface="Tahoma" panose="020B0604030504040204" pitchFamily="34" charset="0"/>
                  <a:cs typeface="Tahoma" panose="020B0604030504040204" pitchFamily="34" charset="0"/>
                </a:rPr>
                <a:t>co</a:t>
              </a:r>
              <a:r>
                <a:rPr lang="es-MX" sz="1600" dirty="0">
                  <a:latin typeface="Tahoma" panose="020B0604030504040204" pitchFamily="34" charset="0"/>
                  <a:ea typeface="Tahoma" panose="020B0604030504040204" pitchFamily="34" charset="0"/>
                  <a:cs typeface="Tahoma" panose="020B0604030504040204" pitchFamily="34" charset="0"/>
                </a:rPr>
                <a:t>-crear compromisos concretos y potencialmente transformadores que ayudarán a mejorar de forma gradual la efectividad del servicio público, así como la relación y percepción ciudadana.</a:t>
              </a:r>
            </a:p>
          </p:txBody>
        </p:sp>
      </p:grpSp>
    </p:spTree>
    <p:extLst>
      <p:ext uri="{BB962C8B-B14F-4D97-AF65-F5344CB8AC3E}">
        <p14:creationId xmlns:p14="http://schemas.microsoft.com/office/powerpoint/2010/main" val="2111681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7 Grupo">
            <a:extLst>
              <a:ext uri="{FF2B5EF4-FFF2-40B4-BE49-F238E27FC236}">
                <a16:creationId xmlns:a16="http://schemas.microsoft.com/office/drawing/2014/main" id="{860F7498-FA44-4D7E-B33E-74B5D5986174}"/>
              </a:ext>
            </a:extLst>
          </p:cNvPr>
          <p:cNvGrpSpPr>
            <a:grpSpLocks/>
          </p:cNvGrpSpPr>
          <p:nvPr/>
        </p:nvGrpSpPr>
        <p:grpSpPr bwMode="auto">
          <a:xfrm>
            <a:off x="1633538" y="141288"/>
            <a:ext cx="8929687" cy="1169987"/>
            <a:chOff x="107503" y="97721"/>
            <a:chExt cx="8928993" cy="1171039"/>
          </a:xfrm>
        </p:grpSpPr>
        <p:pic>
          <p:nvPicPr>
            <p:cNvPr id="13" name="6 Imagen">
              <a:extLst>
                <a:ext uri="{FF2B5EF4-FFF2-40B4-BE49-F238E27FC236}">
                  <a16:creationId xmlns:a16="http://schemas.microsoft.com/office/drawing/2014/main" id="{9F25771C-EC60-4B1D-B8BC-7B639CB9E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12 Grupo">
              <a:extLst>
                <a:ext uri="{FF2B5EF4-FFF2-40B4-BE49-F238E27FC236}">
                  <a16:creationId xmlns:a16="http://schemas.microsoft.com/office/drawing/2014/main" id="{96830A51-0D0E-456A-8D63-158FD4B2C4EC}"/>
                </a:ext>
              </a:extLst>
            </p:cNvPr>
            <p:cNvGrpSpPr>
              <a:grpSpLocks/>
            </p:cNvGrpSpPr>
            <p:nvPr/>
          </p:nvGrpSpPr>
          <p:grpSpPr bwMode="auto">
            <a:xfrm>
              <a:off x="107503" y="97721"/>
              <a:ext cx="8928993" cy="1171039"/>
              <a:chOff x="107503" y="44624"/>
              <a:chExt cx="8972347" cy="1045270"/>
            </a:xfrm>
          </p:grpSpPr>
          <p:pic>
            <p:nvPicPr>
              <p:cNvPr id="16" name="10 Imagen">
                <a:extLst>
                  <a:ext uri="{FF2B5EF4-FFF2-40B4-BE49-F238E27FC236}">
                    <a16:creationId xmlns:a16="http://schemas.microsoft.com/office/drawing/2014/main" id="{1BB4A257-74DA-47E2-9973-998044BB0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0 Rectángulo">
                <a:extLst>
                  <a:ext uri="{FF2B5EF4-FFF2-40B4-BE49-F238E27FC236}">
                    <a16:creationId xmlns:a16="http://schemas.microsoft.com/office/drawing/2014/main" id="{C194AC06-D744-47E3-AC38-CC8E3DFB158A}"/>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8" name="11 Imagen">
                <a:extLst>
                  <a:ext uri="{FF2B5EF4-FFF2-40B4-BE49-F238E27FC236}">
                    <a16:creationId xmlns:a16="http://schemas.microsoft.com/office/drawing/2014/main" id="{E2C39F4F-44E2-49F4-ACC6-EF74FE040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Rectángulo 11">
            <a:extLst>
              <a:ext uri="{FF2B5EF4-FFF2-40B4-BE49-F238E27FC236}">
                <a16:creationId xmlns:a16="http://schemas.microsoft.com/office/drawing/2014/main" id="{8A1A3366-9633-4BAC-9FC3-0797B061F755}"/>
              </a:ext>
            </a:extLst>
          </p:cNvPr>
          <p:cNvSpPr/>
          <p:nvPr/>
        </p:nvSpPr>
        <p:spPr>
          <a:xfrm>
            <a:off x="2047875" y="998538"/>
            <a:ext cx="10131425" cy="5872162"/>
          </a:xfrm>
          <a:prstGeom prst="rect">
            <a:avLst/>
          </a:prstGeom>
          <a:solidFill>
            <a:schemeClr val="bg1">
              <a:lumMod val="95000"/>
            </a:schemeClr>
          </a:solidFill>
          <a:ln w="25400" cap="flat" cmpd="sng" algn="ctr">
            <a:noFill/>
            <a:prstDash val="solid"/>
          </a:ln>
          <a:effectLst/>
        </p:spPr>
        <p:txBody>
          <a:bodyPr anchor="ctr"/>
          <a:lstStyle/>
          <a:p>
            <a:pPr eaLnBrk="1" fontAlgn="auto" hangingPunct="1">
              <a:spcBef>
                <a:spcPts val="0"/>
              </a:spcBef>
              <a:spcAft>
                <a:spcPts val="0"/>
              </a:spcAft>
              <a:defRPr/>
            </a:pPr>
            <a:endParaRPr lang="es-MX" sz="3800" b="1" kern="0" dirty="0">
              <a:solidFill>
                <a:prstClr val="black">
                  <a:lumMod val="85000"/>
                  <a:lumOff val="15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ángulo 14">
            <a:extLst>
              <a:ext uri="{FF2B5EF4-FFF2-40B4-BE49-F238E27FC236}">
                <a16:creationId xmlns:a16="http://schemas.microsoft.com/office/drawing/2014/main" id="{5CA0CCC0-51D2-4875-98C7-F92F952A11E7}"/>
              </a:ext>
            </a:extLst>
          </p:cNvPr>
          <p:cNvSpPr/>
          <p:nvPr/>
        </p:nvSpPr>
        <p:spPr>
          <a:xfrm>
            <a:off x="4645152" y="2035588"/>
            <a:ext cx="6528626" cy="3534951"/>
          </a:xfrm>
          <a:prstGeom prst="rect">
            <a:avLst/>
          </a:prstGeom>
        </p:spPr>
        <p:txBody>
          <a:bodyPr anchor="ctr"/>
          <a:lstStyle/>
          <a:p>
            <a:pPr algn="ctr" eaLnBrk="1" fontAlgn="auto" hangingPunct="1">
              <a:spcBef>
                <a:spcPts val="0"/>
              </a:spcBef>
              <a:spcAft>
                <a:spcPts val="0"/>
              </a:spcAft>
              <a:defRPr/>
            </a:pPr>
            <a:r>
              <a:rPr lang="es-MX" sz="4800" b="1" dirty="0">
                <a:solidFill>
                  <a:srgbClr val="002060"/>
                </a:solidFill>
                <a:latin typeface="Tahoma" panose="020B0604030504040204" pitchFamily="34" charset="0"/>
                <a:ea typeface="Tahoma" panose="020B0604030504040204" pitchFamily="34" charset="0"/>
                <a:cs typeface="Tahoma" panose="020B0604030504040204" pitchFamily="34" charset="0"/>
              </a:rPr>
              <a:t>Participación ciudadana </a:t>
            </a:r>
          </a:p>
        </p:txBody>
      </p:sp>
      <p:pic>
        <p:nvPicPr>
          <p:cNvPr id="23" name="Picture 5" descr="Resultado de imagen para ciudad de mexico">
            <a:extLst>
              <a:ext uri="{FF2B5EF4-FFF2-40B4-BE49-F238E27FC236}">
                <a16:creationId xmlns:a16="http://schemas.microsoft.com/office/drawing/2014/main" id="{DE463DEA-6C2B-49D6-87F1-F9E99186C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1" y="1038335"/>
            <a:ext cx="3938016" cy="5747714"/>
          </a:xfrm>
          <a:prstGeom prst="ellipse">
            <a:avLst/>
          </a:prstGeom>
          <a:ln w="76200">
            <a:solidFill>
              <a:schemeClr val="bg1"/>
            </a:solidFill>
          </a:ln>
          <a:extLst>
            <a:ext uri="{909E8E84-426E-40DD-AFC4-6F175D3DCCD1}">
              <a14:hiddenFill xmlns:a14="http://schemas.microsoft.com/office/drawing/2010/main">
                <a:solidFill>
                  <a:srgbClr val="FFFFFF"/>
                </a:solidFill>
              </a14:hiddenFill>
            </a:ext>
          </a:extLst>
        </p:spPr>
      </p:pic>
      <p:pic>
        <p:nvPicPr>
          <p:cNvPr id="19" name="Imagen 6">
            <a:extLst>
              <a:ext uri="{FF2B5EF4-FFF2-40B4-BE49-F238E27FC236}">
                <a16:creationId xmlns:a16="http://schemas.microsoft.com/office/drawing/2014/main" id="{F61DEAD0-8F64-4726-9E75-FD44392AE8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9662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7 Grupo">
            <a:extLst>
              <a:ext uri="{FF2B5EF4-FFF2-40B4-BE49-F238E27FC236}">
                <a16:creationId xmlns:a16="http://schemas.microsoft.com/office/drawing/2014/main" id="{445B0785-8FF7-40F6-85B3-FE2E6EBA153C}"/>
              </a:ext>
            </a:extLst>
          </p:cNvPr>
          <p:cNvGrpSpPr>
            <a:grpSpLocks/>
          </p:cNvGrpSpPr>
          <p:nvPr/>
        </p:nvGrpSpPr>
        <p:grpSpPr bwMode="auto">
          <a:xfrm>
            <a:off x="1633538" y="141288"/>
            <a:ext cx="8929687" cy="1169987"/>
            <a:chOff x="107503" y="97721"/>
            <a:chExt cx="8928993" cy="1171039"/>
          </a:xfrm>
        </p:grpSpPr>
        <p:pic>
          <p:nvPicPr>
            <p:cNvPr id="14" name="6 Imagen">
              <a:extLst>
                <a:ext uri="{FF2B5EF4-FFF2-40B4-BE49-F238E27FC236}">
                  <a16:creationId xmlns:a16="http://schemas.microsoft.com/office/drawing/2014/main" id="{F7CC04CB-C30C-4698-914A-9B8CF61BBF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12 Grupo">
              <a:extLst>
                <a:ext uri="{FF2B5EF4-FFF2-40B4-BE49-F238E27FC236}">
                  <a16:creationId xmlns:a16="http://schemas.microsoft.com/office/drawing/2014/main" id="{1D23273B-FB8A-42F4-8A5B-2FB9F2982641}"/>
                </a:ext>
              </a:extLst>
            </p:cNvPr>
            <p:cNvGrpSpPr>
              <a:grpSpLocks/>
            </p:cNvGrpSpPr>
            <p:nvPr/>
          </p:nvGrpSpPr>
          <p:grpSpPr bwMode="auto">
            <a:xfrm>
              <a:off x="107503" y="97721"/>
              <a:ext cx="8928993" cy="1171039"/>
              <a:chOff x="107503" y="44624"/>
              <a:chExt cx="8972347" cy="1045270"/>
            </a:xfrm>
          </p:grpSpPr>
          <p:pic>
            <p:nvPicPr>
              <p:cNvPr id="16" name="10 Imagen">
                <a:extLst>
                  <a:ext uri="{FF2B5EF4-FFF2-40B4-BE49-F238E27FC236}">
                    <a16:creationId xmlns:a16="http://schemas.microsoft.com/office/drawing/2014/main" id="{96919B5F-04B0-4DC6-8E44-43FE06607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0 Rectángulo">
                <a:extLst>
                  <a:ext uri="{FF2B5EF4-FFF2-40B4-BE49-F238E27FC236}">
                    <a16:creationId xmlns:a16="http://schemas.microsoft.com/office/drawing/2014/main" id="{FCDABFE0-0FAF-4923-AAB6-C8753AE3562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8" name="11 Imagen">
                <a:extLst>
                  <a:ext uri="{FF2B5EF4-FFF2-40B4-BE49-F238E27FC236}">
                    <a16:creationId xmlns:a16="http://schemas.microsoft.com/office/drawing/2014/main" id="{035FC537-567A-4FFF-910A-391F3FC3E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9" name="Imagen 6">
            <a:extLst>
              <a:ext uri="{FF2B5EF4-FFF2-40B4-BE49-F238E27FC236}">
                <a16:creationId xmlns:a16="http://schemas.microsoft.com/office/drawing/2014/main" id="{3FB84FEA-CA6A-4C10-AED9-27F164EF709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Resultado de imagen para participación ciudadana">
            <a:extLst>
              <a:ext uri="{FF2B5EF4-FFF2-40B4-BE49-F238E27FC236}">
                <a16:creationId xmlns:a16="http://schemas.microsoft.com/office/drawing/2014/main" id="{3CAB008E-2354-4DC7-8645-C317A9C5CB64}"/>
              </a:ext>
            </a:extLst>
          </p:cNvPr>
          <p:cNvPicPr>
            <a:picLocks noChangeAspect="1" noChangeArrowheads="1"/>
          </p:cNvPicPr>
          <p:nvPr/>
        </p:nvPicPr>
        <p:blipFill>
          <a:blip r:embed="rId5" cstate="print"/>
          <a:srcRect/>
          <a:stretch>
            <a:fillRect/>
          </a:stretch>
        </p:blipFill>
        <p:spPr bwMode="auto">
          <a:xfrm>
            <a:off x="353568" y="2929414"/>
            <a:ext cx="2913634" cy="3441224"/>
          </a:xfrm>
          <a:prstGeom prst="rect">
            <a:avLst/>
          </a:prstGeom>
        </p:spPr>
      </p:pic>
      <p:sp>
        <p:nvSpPr>
          <p:cNvPr id="9" name="Rectángulo: esquinas redondeadas 8">
            <a:extLst>
              <a:ext uri="{FF2B5EF4-FFF2-40B4-BE49-F238E27FC236}">
                <a16:creationId xmlns:a16="http://schemas.microsoft.com/office/drawing/2014/main" id="{B1105421-7246-4A3F-8D60-57B5D4F5B195}"/>
              </a:ext>
            </a:extLst>
          </p:cNvPr>
          <p:cNvSpPr/>
          <p:nvPr/>
        </p:nvSpPr>
        <p:spPr>
          <a:xfrm>
            <a:off x="3499104" y="3459163"/>
            <a:ext cx="8339328" cy="933450"/>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Implica</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el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involucramiento</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de la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sociedad</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civil</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en el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diseño</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implementación</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y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evaluación</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de las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políticas</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públicas</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11" name="Rectángulo: esquinas redondeadas 10">
            <a:extLst>
              <a:ext uri="{FF2B5EF4-FFF2-40B4-BE49-F238E27FC236}">
                <a16:creationId xmlns:a16="http://schemas.microsoft.com/office/drawing/2014/main" id="{4B08C84F-234A-41C2-9C6A-992F2CFF6F3D}"/>
              </a:ext>
            </a:extLst>
          </p:cNvPr>
          <p:cNvSpPr/>
          <p:nvPr/>
        </p:nvSpPr>
        <p:spPr>
          <a:xfrm>
            <a:off x="3499104" y="4881372"/>
            <a:ext cx="8339328" cy="849313"/>
          </a:xfrm>
          <a:prstGeom prst="round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Funciona como un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elemento</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vigilante</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de las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acciones</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del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gobierno</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que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puede</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dirigir</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los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asuntos</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de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interés</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público</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en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beneficio</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  de la </a:t>
            </a:r>
            <a:r>
              <a:rPr lang="es-MX" sz="16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población</a:t>
            </a:r>
            <a:r>
              <a:rPr lang="es-MX" sz="1600"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a:t>
            </a:r>
          </a:p>
        </p:txBody>
      </p:sp>
      <p:sp>
        <p:nvSpPr>
          <p:cNvPr id="20" name="CuadroTexto 19">
            <a:extLst>
              <a:ext uri="{FF2B5EF4-FFF2-40B4-BE49-F238E27FC236}">
                <a16:creationId xmlns:a16="http://schemas.microsoft.com/office/drawing/2014/main" id="{83119718-BBE7-47BF-A00D-43A1CBA13F5A}"/>
              </a:ext>
            </a:extLst>
          </p:cNvPr>
          <p:cNvSpPr txBox="1">
            <a:spLocks noChangeArrowheads="1"/>
          </p:cNvSpPr>
          <p:nvPr/>
        </p:nvSpPr>
        <p:spPr bwMode="auto">
          <a:xfrm>
            <a:off x="999743" y="1226312"/>
            <a:ext cx="1019314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sz="3400"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Definición </a:t>
            </a:r>
          </a:p>
        </p:txBody>
      </p:sp>
      <p:sp>
        <p:nvSpPr>
          <p:cNvPr id="21" name="CuadroTexto 20">
            <a:extLst>
              <a:ext uri="{FF2B5EF4-FFF2-40B4-BE49-F238E27FC236}">
                <a16:creationId xmlns:a16="http://schemas.microsoft.com/office/drawing/2014/main" id="{BE4C2FD1-6C60-4B23-83BF-211F9CA91AAA}"/>
              </a:ext>
            </a:extLst>
          </p:cNvPr>
          <p:cNvSpPr txBox="1"/>
          <p:nvPr/>
        </p:nvSpPr>
        <p:spPr>
          <a:xfrm>
            <a:off x="353568" y="1780311"/>
            <a:ext cx="11497056" cy="1082542"/>
          </a:xfrm>
          <a:prstGeom prst="rect">
            <a:avLst/>
          </a:prstGeom>
          <a:noFill/>
        </p:spPr>
        <p:txBody>
          <a:bodyPr anchor="ctr"/>
          <a:lstStyle/>
          <a:p>
            <a:pPr algn="ctr">
              <a:defRPr/>
            </a:pPr>
            <a:r>
              <a:rPr lang="es-MX" sz="2000" dirty="0">
                <a:latin typeface="Tahoma" panose="020B0604030504040204" pitchFamily="34" charset="0"/>
                <a:ea typeface="Tahoma" panose="020B0604030504040204" pitchFamily="34" charset="0"/>
                <a:cs typeface="Tahoma" panose="020B0604030504040204" pitchFamily="34" charset="0"/>
              </a:rPr>
              <a:t>Conjunto de procesos mediante los cuales los ciudadanos, a través de los gobiernos o de manera directa, ejercen influencia en la toma de decisiones sobre asuntos públicos.</a:t>
            </a:r>
          </a:p>
        </p:txBody>
      </p:sp>
    </p:spTree>
    <p:extLst>
      <p:ext uri="{BB962C8B-B14F-4D97-AF65-F5344CB8AC3E}">
        <p14:creationId xmlns:p14="http://schemas.microsoft.com/office/powerpoint/2010/main" val="3800623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7 Grupo">
            <a:extLst>
              <a:ext uri="{FF2B5EF4-FFF2-40B4-BE49-F238E27FC236}">
                <a16:creationId xmlns:a16="http://schemas.microsoft.com/office/drawing/2014/main" id="{E85C6DD0-6024-47FD-824C-1CA0AEF8414D}"/>
              </a:ext>
            </a:extLst>
          </p:cNvPr>
          <p:cNvGrpSpPr>
            <a:grpSpLocks/>
          </p:cNvGrpSpPr>
          <p:nvPr/>
        </p:nvGrpSpPr>
        <p:grpSpPr bwMode="auto">
          <a:xfrm>
            <a:off x="1633538" y="141288"/>
            <a:ext cx="8929687" cy="1169987"/>
            <a:chOff x="107503" y="97721"/>
            <a:chExt cx="8928993" cy="1171039"/>
          </a:xfrm>
        </p:grpSpPr>
        <p:pic>
          <p:nvPicPr>
            <p:cNvPr id="6" name="6 Imagen">
              <a:extLst>
                <a:ext uri="{FF2B5EF4-FFF2-40B4-BE49-F238E27FC236}">
                  <a16:creationId xmlns:a16="http://schemas.microsoft.com/office/drawing/2014/main" id="{A7B0DDCB-0978-4546-BE3D-B9B9B91C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2 Grupo">
              <a:extLst>
                <a:ext uri="{FF2B5EF4-FFF2-40B4-BE49-F238E27FC236}">
                  <a16:creationId xmlns:a16="http://schemas.microsoft.com/office/drawing/2014/main" id="{7E52E348-8B19-4E7F-8D94-4CD6556527EB}"/>
                </a:ext>
              </a:extLst>
            </p:cNvPr>
            <p:cNvGrpSpPr>
              <a:grpSpLocks/>
            </p:cNvGrpSpPr>
            <p:nvPr/>
          </p:nvGrpSpPr>
          <p:grpSpPr bwMode="auto">
            <a:xfrm>
              <a:off x="107503" y="97721"/>
              <a:ext cx="8928993" cy="1171039"/>
              <a:chOff x="107503" y="44624"/>
              <a:chExt cx="8972347" cy="1045270"/>
            </a:xfrm>
          </p:grpSpPr>
          <p:pic>
            <p:nvPicPr>
              <p:cNvPr id="8" name="10 Imagen">
                <a:extLst>
                  <a:ext uri="{FF2B5EF4-FFF2-40B4-BE49-F238E27FC236}">
                    <a16:creationId xmlns:a16="http://schemas.microsoft.com/office/drawing/2014/main" id="{39FEE420-4995-4A9A-A9BF-8AC6CA3F8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Rectángulo">
                <a:extLst>
                  <a:ext uri="{FF2B5EF4-FFF2-40B4-BE49-F238E27FC236}">
                    <a16:creationId xmlns:a16="http://schemas.microsoft.com/office/drawing/2014/main" id="{0E0E4208-E209-4B24-A9CE-9540940526D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0" name="11 Imagen">
                <a:extLst>
                  <a:ext uri="{FF2B5EF4-FFF2-40B4-BE49-F238E27FC236}">
                    <a16:creationId xmlns:a16="http://schemas.microsoft.com/office/drawing/2014/main" id="{A105996B-A166-48A8-9C01-6DA99A6F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 6">
            <a:extLst>
              <a:ext uri="{FF2B5EF4-FFF2-40B4-BE49-F238E27FC236}">
                <a16:creationId xmlns:a16="http://schemas.microsoft.com/office/drawing/2014/main" id="{F699724A-CDB2-4736-AA7C-D92C24BF7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uadroTexto 11">
            <a:extLst>
              <a:ext uri="{FF2B5EF4-FFF2-40B4-BE49-F238E27FC236}">
                <a16:creationId xmlns:a16="http://schemas.microsoft.com/office/drawing/2014/main" id="{A2B99EC1-7456-439A-B192-9345AF618BAE}"/>
              </a:ext>
            </a:extLst>
          </p:cNvPr>
          <p:cNvSpPr txBox="1">
            <a:spLocks noChangeArrowheads="1"/>
          </p:cNvSpPr>
          <p:nvPr/>
        </p:nvSpPr>
        <p:spPr bwMode="auto">
          <a:xfrm>
            <a:off x="999743" y="1226312"/>
            <a:ext cx="101931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sz="3000"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El rol de la ciudadanía en GA</a:t>
            </a:r>
          </a:p>
        </p:txBody>
      </p:sp>
      <p:pic>
        <p:nvPicPr>
          <p:cNvPr id="1026" name="Picture 2" descr="Resultado de imagen para participacion ciudadana">
            <a:extLst>
              <a:ext uri="{FF2B5EF4-FFF2-40B4-BE49-F238E27FC236}">
                <a16:creationId xmlns:a16="http://schemas.microsoft.com/office/drawing/2014/main" id="{1374FB7E-F940-4B92-A2A3-2545A2E603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1908" y="2502686"/>
            <a:ext cx="4196524" cy="3358489"/>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F4E1E513-45CB-41AE-AB8D-CEC25FD29904}"/>
              </a:ext>
            </a:extLst>
          </p:cNvPr>
          <p:cNvSpPr txBox="1"/>
          <p:nvPr/>
        </p:nvSpPr>
        <p:spPr>
          <a:xfrm>
            <a:off x="353568" y="2119703"/>
            <a:ext cx="6864096" cy="4124455"/>
          </a:xfrm>
          <a:prstGeom prst="round2DiagRect">
            <a:avLst/>
          </a:prstGeom>
          <a:solidFill>
            <a:schemeClr val="bg1"/>
          </a:solidFill>
          <a:effectLst>
            <a:outerShdw blurRad="50800" dist="38100" dir="13500000" algn="br" rotWithShape="0">
              <a:prstClr val="black">
                <a:alpha val="40000"/>
              </a:prstClr>
            </a:outerShdw>
          </a:effectLst>
        </p:spPr>
        <p:txBody>
          <a:bodyPr anchor="ctr"/>
          <a:lstStyle/>
          <a:p>
            <a:pPr algn="ctr">
              <a:lnSpc>
                <a:spcPct val="150000"/>
              </a:lnSpc>
              <a:defRPr/>
            </a:pPr>
            <a:r>
              <a:rPr lang="es-MX" sz="2200" dirty="0">
                <a:latin typeface="Tahoma" panose="020B0604030504040204" pitchFamily="34" charset="0"/>
                <a:ea typeface="Tahoma" panose="020B0604030504040204" pitchFamily="34" charset="0"/>
                <a:cs typeface="Tahoma" panose="020B0604030504040204" pitchFamily="34" charset="0"/>
              </a:rPr>
              <a:t>Un gobierno abierto requiere de </a:t>
            </a:r>
            <a:r>
              <a:rPr lang="es-MX" sz="2200" b="1" dirty="0">
                <a:latin typeface="Tahoma" panose="020B0604030504040204" pitchFamily="34" charset="0"/>
                <a:ea typeface="Tahoma" panose="020B0604030504040204" pitchFamily="34" charset="0"/>
                <a:cs typeface="Tahoma" panose="020B0604030504040204" pitchFamily="34" charset="0"/>
              </a:rPr>
              <a:t>mecanismos</a:t>
            </a:r>
            <a:r>
              <a:rPr lang="es-MX" sz="2200" dirty="0">
                <a:latin typeface="Tahoma" panose="020B0604030504040204" pitchFamily="34" charset="0"/>
                <a:ea typeface="Tahoma" panose="020B0604030504040204" pitchFamily="34" charset="0"/>
                <a:cs typeface="Tahoma" panose="020B0604030504040204" pitchFamily="34" charset="0"/>
              </a:rPr>
              <a:t> que </a:t>
            </a:r>
            <a:r>
              <a:rPr lang="es-MX" sz="2200" b="1" dirty="0">
                <a:latin typeface="Tahoma" panose="020B0604030504040204" pitchFamily="34" charset="0"/>
                <a:ea typeface="Tahoma" panose="020B0604030504040204" pitchFamily="34" charset="0"/>
                <a:cs typeface="Tahoma" panose="020B0604030504040204" pitchFamily="34" charset="0"/>
              </a:rPr>
              <a:t>permitan</a:t>
            </a:r>
            <a:r>
              <a:rPr lang="es-MX" sz="2200" dirty="0">
                <a:latin typeface="Tahoma" panose="020B0604030504040204" pitchFamily="34" charset="0"/>
                <a:ea typeface="Tahoma" panose="020B0604030504040204" pitchFamily="34" charset="0"/>
                <a:cs typeface="Tahoma" panose="020B0604030504040204" pitchFamily="34" charset="0"/>
              </a:rPr>
              <a:t> la </a:t>
            </a:r>
            <a:r>
              <a:rPr lang="es-MX" sz="2200" b="1" dirty="0">
                <a:latin typeface="Tahoma" panose="020B0604030504040204" pitchFamily="34" charset="0"/>
                <a:ea typeface="Tahoma" panose="020B0604030504040204" pitchFamily="34" charset="0"/>
                <a:cs typeface="Tahoma" panose="020B0604030504040204" pitchFamily="34" charset="0"/>
              </a:rPr>
              <a:t>colaboración</a:t>
            </a:r>
            <a:r>
              <a:rPr lang="es-MX" sz="2200" dirty="0">
                <a:latin typeface="Tahoma" panose="020B0604030504040204" pitchFamily="34" charset="0"/>
                <a:ea typeface="Tahoma" panose="020B0604030504040204" pitchFamily="34" charset="0"/>
                <a:cs typeface="Tahoma" panose="020B0604030504040204" pitchFamily="34" charset="0"/>
              </a:rPr>
              <a:t> </a:t>
            </a:r>
            <a:r>
              <a:rPr lang="es-MX" sz="2200" b="1" dirty="0">
                <a:latin typeface="Tahoma" panose="020B0604030504040204" pitchFamily="34" charset="0"/>
                <a:ea typeface="Tahoma" panose="020B0604030504040204" pitchFamily="34" charset="0"/>
                <a:cs typeface="Tahoma" panose="020B0604030504040204" pitchFamily="34" charset="0"/>
              </a:rPr>
              <a:t>efectiva</a:t>
            </a:r>
            <a:r>
              <a:rPr lang="es-MX" sz="2200" dirty="0">
                <a:latin typeface="Tahoma" panose="020B0604030504040204" pitchFamily="34" charset="0"/>
                <a:ea typeface="Tahoma" panose="020B0604030504040204" pitchFamily="34" charset="0"/>
                <a:cs typeface="Tahoma" panose="020B0604030504040204" pitchFamily="34" charset="0"/>
              </a:rPr>
              <a:t> entre la sociedad civil (organizada o no) y las autoridades, con el fin de generar </a:t>
            </a:r>
            <a:r>
              <a:rPr lang="es-MX" sz="2200" b="1" dirty="0">
                <a:latin typeface="Tahoma" panose="020B0604030504040204" pitchFamily="34" charset="0"/>
                <a:ea typeface="Tahoma" panose="020B0604030504040204" pitchFamily="34" charset="0"/>
                <a:cs typeface="Tahoma" panose="020B0604030504040204" pitchFamily="34" charset="0"/>
              </a:rPr>
              <a:t>soluciones</a:t>
            </a:r>
            <a:r>
              <a:rPr lang="es-MX" sz="2200" dirty="0">
                <a:latin typeface="Tahoma" panose="020B0604030504040204" pitchFamily="34" charset="0"/>
                <a:ea typeface="Tahoma" panose="020B0604030504040204" pitchFamily="34" charset="0"/>
                <a:cs typeface="Tahoma" panose="020B0604030504040204" pitchFamily="34" charset="0"/>
              </a:rPr>
              <a:t> </a:t>
            </a:r>
            <a:r>
              <a:rPr lang="es-MX" sz="2200" b="1" dirty="0">
                <a:latin typeface="Tahoma" panose="020B0604030504040204" pitchFamily="34" charset="0"/>
                <a:ea typeface="Tahoma" panose="020B0604030504040204" pitchFamily="34" charset="0"/>
                <a:cs typeface="Tahoma" panose="020B0604030504040204" pitchFamily="34" charset="0"/>
              </a:rPr>
              <a:t>innovadoras</a:t>
            </a:r>
            <a:r>
              <a:rPr lang="es-MX" sz="2200" dirty="0">
                <a:latin typeface="Tahoma" panose="020B0604030504040204" pitchFamily="34" charset="0"/>
                <a:ea typeface="Tahoma" panose="020B0604030504040204" pitchFamily="34" charset="0"/>
                <a:cs typeface="Tahoma" panose="020B0604030504040204" pitchFamily="34" charset="0"/>
              </a:rPr>
              <a:t> que atiendan </a:t>
            </a:r>
            <a:r>
              <a:rPr lang="es-MX" sz="2200" b="1" dirty="0">
                <a:latin typeface="Tahoma" panose="020B0604030504040204" pitchFamily="34" charset="0"/>
                <a:ea typeface="Tahoma" panose="020B0604030504040204" pitchFamily="34" charset="0"/>
                <a:cs typeface="Tahoma" panose="020B0604030504040204" pitchFamily="34" charset="0"/>
              </a:rPr>
              <a:t>problemáticas</a:t>
            </a:r>
            <a:r>
              <a:rPr lang="es-MX" sz="2200" dirty="0">
                <a:latin typeface="Tahoma" panose="020B0604030504040204" pitchFamily="34" charset="0"/>
                <a:ea typeface="Tahoma" panose="020B0604030504040204" pitchFamily="34" charset="0"/>
                <a:cs typeface="Tahoma" panose="020B0604030504040204" pitchFamily="34" charset="0"/>
              </a:rPr>
              <a:t> </a:t>
            </a:r>
            <a:r>
              <a:rPr lang="es-MX" sz="2200" b="1" dirty="0">
                <a:latin typeface="Tahoma" panose="020B0604030504040204" pitchFamily="34" charset="0"/>
                <a:ea typeface="Tahoma" panose="020B0604030504040204" pitchFamily="34" charset="0"/>
                <a:cs typeface="Tahoma" panose="020B0604030504040204" pitchFamily="34" charset="0"/>
              </a:rPr>
              <a:t>relevantes</a:t>
            </a:r>
            <a:r>
              <a:rPr lang="es-MX" sz="2200" dirty="0">
                <a:latin typeface="Tahoma" panose="020B0604030504040204" pitchFamily="34" charset="0"/>
                <a:ea typeface="Tahoma" panose="020B0604030504040204" pitchFamily="34" charset="0"/>
                <a:cs typeface="Tahoma" panose="020B0604030504040204" pitchFamily="34" charset="0"/>
              </a:rPr>
              <a:t> para la población. </a:t>
            </a:r>
          </a:p>
        </p:txBody>
      </p:sp>
    </p:spTree>
    <p:extLst>
      <p:ext uri="{BB962C8B-B14F-4D97-AF65-F5344CB8AC3E}">
        <p14:creationId xmlns:p14="http://schemas.microsoft.com/office/powerpoint/2010/main" val="3693493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7 Grupo">
            <a:extLst>
              <a:ext uri="{FF2B5EF4-FFF2-40B4-BE49-F238E27FC236}">
                <a16:creationId xmlns:a16="http://schemas.microsoft.com/office/drawing/2014/main" id="{E85C6DD0-6024-47FD-824C-1CA0AEF8414D}"/>
              </a:ext>
            </a:extLst>
          </p:cNvPr>
          <p:cNvGrpSpPr>
            <a:grpSpLocks/>
          </p:cNvGrpSpPr>
          <p:nvPr/>
        </p:nvGrpSpPr>
        <p:grpSpPr bwMode="auto">
          <a:xfrm>
            <a:off x="1633538" y="141288"/>
            <a:ext cx="8929687" cy="1169987"/>
            <a:chOff x="107503" y="97721"/>
            <a:chExt cx="8928993" cy="1171039"/>
          </a:xfrm>
        </p:grpSpPr>
        <p:pic>
          <p:nvPicPr>
            <p:cNvPr id="6" name="6 Imagen">
              <a:extLst>
                <a:ext uri="{FF2B5EF4-FFF2-40B4-BE49-F238E27FC236}">
                  <a16:creationId xmlns:a16="http://schemas.microsoft.com/office/drawing/2014/main" id="{A7B0DDCB-0978-4546-BE3D-B9B9B91C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2 Grupo">
              <a:extLst>
                <a:ext uri="{FF2B5EF4-FFF2-40B4-BE49-F238E27FC236}">
                  <a16:creationId xmlns:a16="http://schemas.microsoft.com/office/drawing/2014/main" id="{7E52E348-8B19-4E7F-8D94-4CD6556527EB}"/>
                </a:ext>
              </a:extLst>
            </p:cNvPr>
            <p:cNvGrpSpPr>
              <a:grpSpLocks/>
            </p:cNvGrpSpPr>
            <p:nvPr/>
          </p:nvGrpSpPr>
          <p:grpSpPr bwMode="auto">
            <a:xfrm>
              <a:off x="107503" y="97721"/>
              <a:ext cx="8928993" cy="1171039"/>
              <a:chOff x="107503" y="44624"/>
              <a:chExt cx="8972347" cy="1045270"/>
            </a:xfrm>
          </p:grpSpPr>
          <p:pic>
            <p:nvPicPr>
              <p:cNvPr id="8" name="10 Imagen">
                <a:extLst>
                  <a:ext uri="{FF2B5EF4-FFF2-40B4-BE49-F238E27FC236}">
                    <a16:creationId xmlns:a16="http://schemas.microsoft.com/office/drawing/2014/main" id="{39FEE420-4995-4A9A-A9BF-8AC6CA3F8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Rectángulo">
                <a:extLst>
                  <a:ext uri="{FF2B5EF4-FFF2-40B4-BE49-F238E27FC236}">
                    <a16:creationId xmlns:a16="http://schemas.microsoft.com/office/drawing/2014/main" id="{0E0E4208-E209-4B24-A9CE-9540940526D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0" name="11 Imagen">
                <a:extLst>
                  <a:ext uri="{FF2B5EF4-FFF2-40B4-BE49-F238E27FC236}">
                    <a16:creationId xmlns:a16="http://schemas.microsoft.com/office/drawing/2014/main" id="{A105996B-A166-48A8-9C01-6DA99A6F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 6">
            <a:extLst>
              <a:ext uri="{FF2B5EF4-FFF2-40B4-BE49-F238E27FC236}">
                <a16:creationId xmlns:a16="http://schemas.microsoft.com/office/drawing/2014/main" id="{F699724A-CDB2-4736-AA7C-D92C24BF7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CuadroTexto 21">
            <a:extLst>
              <a:ext uri="{FF2B5EF4-FFF2-40B4-BE49-F238E27FC236}">
                <a16:creationId xmlns:a16="http://schemas.microsoft.com/office/drawing/2014/main" id="{EC516ED4-8711-4246-A794-403169FB3588}"/>
              </a:ext>
            </a:extLst>
          </p:cNvPr>
          <p:cNvSpPr txBox="1"/>
          <p:nvPr/>
        </p:nvSpPr>
        <p:spPr>
          <a:xfrm>
            <a:off x="347663" y="1637094"/>
            <a:ext cx="11490325" cy="1093787"/>
          </a:xfrm>
          <a:prstGeom prst="rect">
            <a:avLst/>
          </a:prstGeom>
          <a:noFill/>
        </p:spPr>
        <p:txBody>
          <a:bodyPr anchor="ctr"/>
          <a:lstStyle/>
          <a:p>
            <a:pPr algn="ctr">
              <a:defRPr/>
            </a:pPr>
            <a:r>
              <a:rPr lang="es-MX" sz="1900" dirty="0">
                <a:latin typeface="Tahoma" panose="020B0604030504040204" pitchFamily="34" charset="0"/>
                <a:ea typeface="Tahoma" panose="020B0604030504040204" pitchFamily="34" charset="0"/>
                <a:cs typeface="Tahoma" panose="020B0604030504040204" pitchFamily="34" charset="0"/>
              </a:rPr>
              <a:t>Definir una estrategia de participación ciudadana para la formulación de compromisos de gobierno abierto puede contribuir a:</a:t>
            </a:r>
          </a:p>
        </p:txBody>
      </p:sp>
      <p:sp>
        <p:nvSpPr>
          <p:cNvPr id="13" name="CuadroTexto 12">
            <a:extLst>
              <a:ext uri="{FF2B5EF4-FFF2-40B4-BE49-F238E27FC236}">
                <a16:creationId xmlns:a16="http://schemas.microsoft.com/office/drawing/2014/main" id="{0A8EDAD7-4B66-445C-ACF1-F75B40071E5C}"/>
              </a:ext>
            </a:extLst>
          </p:cNvPr>
          <p:cNvSpPr txBox="1">
            <a:spLocks noChangeArrowheads="1"/>
          </p:cNvSpPr>
          <p:nvPr/>
        </p:nvSpPr>
        <p:spPr bwMode="auto">
          <a:xfrm>
            <a:off x="999743" y="1226312"/>
            <a:ext cx="101931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sz="3000"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El rol de la ciudadanía en GA</a:t>
            </a:r>
          </a:p>
        </p:txBody>
      </p:sp>
      <p:grpSp>
        <p:nvGrpSpPr>
          <p:cNvPr id="2" name="Grupo 1">
            <a:extLst>
              <a:ext uri="{FF2B5EF4-FFF2-40B4-BE49-F238E27FC236}">
                <a16:creationId xmlns:a16="http://schemas.microsoft.com/office/drawing/2014/main" id="{A3517421-C4EF-4DF2-BC21-5F6CDEE92827}"/>
              </a:ext>
            </a:extLst>
          </p:cNvPr>
          <p:cNvGrpSpPr/>
          <p:nvPr/>
        </p:nvGrpSpPr>
        <p:grpSpPr>
          <a:xfrm>
            <a:off x="4371830" y="2874813"/>
            <a:ext cx="3449239" cy="3449238"/>
            <a:chOff x="3518390" y="2874813"/>
            <a:chExt cx="3449239" cy="3449238"/>
          </a:xfrm>
        </p:grpSpPr>
        <p:sp>
          <p:nvSpPr>
            <p:cNvPr id="104" name="Freeform 620">
              <a:extLst>
                <a:ext uri="{FF2B5EF4-FFF2-40B4-BE49-F238E27FC236}">
                  <a16:creationId xmlns:a16="http://schemas.microsoft.com/office/drawing/2014/main" id="{35D9FE23-95E3-4EA9-862D-B5CC6F854BB6}"/>
                </a:ext>
              </a:extLst>
            </p:cNvPr>
            <p:cNvSpPr>
              <a:spLocks/>
            </p:cNvSpPr>
            <p:nvPr/>
          </p:nvSpPr>
          <p:spPr bwMode="auto">
            <a:xfrm>
              <a:off x="5242413" y="4600026"/>
              <a:ext cx="1725216" cy="1724025"/>
            </a:xfrm>
            <a:custGeom>
              <a:avLst/>
              <a:gdLst>
                <a:gd name="T0" fmla="*/ 468 w 5794"/>
                <a:gd name="T1" fmla="*/ 2783 h 5793"/>
                <a:gd name="T2" fmla="*/ 195 w 5794"/>
                <a:gd name="T3" fmla="*/ 2674 h 5793"/>
                <a:gd name="T4" fmla="*/ 37 w 5794"/>
                <a:gd name="T5" fmla="*/ 2748 h 5793"/>
                <a:gd name="T6" fmla="*/ 0 w 5794"/>
                <a:gd name="T7" fmla="*/ 4488 h 5793"/>
                <a:gd name="T8" fmla="*/ 1728 w 5794"/>
                <a:gd name="T9" fmla="*/ 4525 h 5793"/>
                <a:gd name="T10" fmla="*/ 1801 w 5794"/>
                <a:gd name="T11" fmla="*/ 4684 h 5793"/>
                <a:gd name="T12" fmla="*/ 1697 w 5794"/>
                <a:gd name="T13" fmla="*/ 4956 h 5793"/>
                <a:gd name="T14" fmla="*/ 1636 w 5794"/>
                <a:gd name="T15" fmla="*/ 5297 h 5793"/>
                <a:gd name="T16" fmla="*/ 1696 w 5794"/>
                <a:gd name="T17" fmla="*/ 5517 h 5793"/>
                <a:gd name="T18" fmla="*/ 1952 w 5794"/>
                <a:gd name="T19" fmla="*/ 5740 h 5793"/>
                <a:gd name="T20" fmla="*/ 2304 w 5794"/>
                <a:gd name="T21" fmla="*/ 5792 h 5793"/>
                <a:gd name="T22" fmla="*/ 2711 w 5794"/>
                <a:gd name="T23" fmla="*/ 5624 h 5793"/>
                <a:gd name="T24" fmla="*/ 2828 w 5794"/>
                <a:gd name="T25" fmla="*/ 5415 h 5793"/>
                <a:gd name="T26" fmla="*/ 2845 w 5794"/>
                <a:gd name="T27" fmla="*/ 5210 h 5793"/>
                <a:gd name="T28" fmla="*/ 2694 w 5794"/>
                <a:gd name="T29" fmla="*/ 4754 h 5793"/>
                <a:gd name="T30" fmla="*/ 2691 w 5794"/>
                <a:gd name="T31" fmla="*/ 4596 h 5793"/>
                <a:gd name="T32" fmla="*/ 2834 w 5794"/>
                <a:gd name="T33" fmla="*/ 4490 h 5793"/>
                <a:gd name="T34" fmla="*/ 4489 w 5794"/>
                <a:gd name="T35" fmla="*/ 4488 h 5793"/>
                <a:gd name="T36" fmla="*/ 4525 w 5794"/>
                <a:gd name="T37" fmla="*/ 2748 h 5793"/>
                <a:gd name="T38" fmla="*/ 4685 w 5794"/>
                <a:gd name="T39" fmla="*/ 2674 h 5793"/>
                <a:gd name="T40" fmla="*/ 4957 w 5794"/>
                <a:gd name="T41" fmla="*/ 2783 h 5793"/>
                <a:gd name="T42" fmla="*/ 5298 w 5794"/>
                <a:gd name="T43" fmla="*/ 2847 h 5793"/>
                <a:gd name="T44" fmla="*/ 5517 w 5794"/>
                <a:gd name="T45" fmla="*/ 2788 h 5793"/>
                <a:gd name="T46" fmla="*/ 5741 w 5794"/>
                <a:gd name="T47" fmla="*/ 2531 h 5793"/>
                <a:gd name="T48" fmla="*/ 5791 w 5794"/>
                <a:gd name="T49" fmla="*/ 2180 h 5793"/>
                <a:gd name="T50" fmla="*/ 5623 w 5794"/>
                <a:gd name="T51" fmla="*/ 1774 h 5793"/>
                <a:gd name="T52" fmla="*/ 5414 w 5794"/>
                <a:gd name="T53" fmla="*/ 1655 h 5793"/>
                <a:gd name="T54" fmla="*/ 5211 w 5794"/>
                <a:gd name="T55" fmla="*/ 1638 h 5793"/>
                <a:gd name="T56" fmla="*/ 4753 w 5794"/>
                <a:gd name="T57" fmla="*/ 1781 h 5793"/>
                <a:gd name="T58" fmla="*/ 4595 w 5794"/>
                <a:gd name="T59" fmla="*/ 1785 h 5793"/>
                <a:gd name="T60" fmla="*/ 4490 w 5794"/>
                <a:gd name="T61" fmla="*/ 1643 h 5793"/>
                <a:gd name="T62" fmla="*/ 4489 w 5794"/>
                <a:gd name="T63" fmla="*/ 0 h 5793"/>
                <a:gd name="T64" fmla="*/ 2747 w 5794"/>
                <a:gd name="T65" fmla="*/ 36 h 5793"/>
                <a:gd name="T66" fmla="*/ 2674 w 5794"/>
                <a:gd name="T67" fmla="*/ 195 h 5793"/>
                <a:gd name="T68" fmla="*/ 2783 w 5794"/>
                <a:gd name="T69" fmla="*/ 468 h 5793"/>
                <a:gd name="T70" fmla="*/ 2847 w 5794"/>
                <a:gd name="T71" fmla="*/ 809 h 5793"/>
                <a:gd name="T72" fmla="*/ 2788 w 5794"/>
                <a:gd name="T73" fmla="*/ 1028 h 5793"/>
                <a:gd name="T74" fmla="*/ 2532 w 5794"/>
                <a:gd name="T75" fmla="*/ 1252 h 5793"/>
                <a:gd name="T76" fmla="*/ 2179 w 5794"/>
                <a:gd name="T77" fmla="*/ 1304 h 5793"/>
                <a:gd name="T78" fmla="*/ 1773 w 5794"/>
                <a:gd name="T79" fmla="*/ 1134 h 5793"/>
                <a:gd name="T80" fmla="*/ 1655 w 5794"/>
                <a:gd name="T81" fmla="*/ 925 h 5793"/>
                <a:gd name="T82" fmla="*/ 1637 w 5794"/>
                <a:gd name="T83" fmla="*/ 722 h 5793"/>
                <a:gd name="T84" fmla="*/ 1781 w 5794"/>
                <a:gd name="T85" fmla="*/ 264 h 5793"/>
                <a:gd name="T86" fmla="*/ 1784 w 5794"/>
                <a:gd name="T87" fmla="*/ 106 h 5793"/>
                <a:gd name="T88" fmla="*/ 1644 w 5794"/>
                <a:gd name="T89" fmla="*/ 1 h 5793"/>
                <a:gd name="T90" fmla="*/ 2 w 5794"/>
                <a:gd name="T91" fmla="*/ 1643 h 5793"/>
                <a:gd name="T92" fmla="*/ 107 w 5794"/>
                <a:gd name="T93" fmla="*/ 1785 h 5793"/>
                <a:gd name="T94" fmla="*/ 265 w 5794"/>
                <a:gd name="T95" fmla="*/ 1781 h 5793"/>
                <a:gd name="T96" fmla="*/ 722 w 5794"/>
                <a:gd name="T97" fmla="*/ 1638 h 5793"/>
                <a:gd name="T98" fmla="*/ 926 w 5794"/>
                <a:gd name="T99" fmla="*/ 1655 h 5793"/>
                <a:gd name="T100" fmla="*/ 1134 w 5794"/>
                <a:gd name="T101" fmla="*/ 1774 h 5793"/>
                <a:gd name="T102" fmla="*/ 1303 w 5794"/>
                <a:gd name="T103" fmla="*/ 2180 h 5793"/>
                <a:gd name="T104" fmla="*/ 1252 w 5794"/>
                <a:gd name="T105" fmla="*/ 2531 h 5793"/>
                <a:gd name="T106" fmla="*/ 1028 w 5794"/>
                <a:gd name="T107" fmla="*/ 2788 h 5793"/>
                <a:gd name="T108" fmla="*/ 808 w 5794"/>
                <a:gd name="T109" fmla="*/ 2847 h 5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94" h="5793">
                  <a:moveTo>
                    <a:pt x="777" y="2847"/>
                  </a:moveTo>
                  <a:lnTo>
                    <a:pt x="722" y="2846"/>
                  </a:lnTo>
                  <a:lnTo>
                    <a:pt x="600" y="2824"/>
                  </a:lnTo>
                  <a:lnTo>
                    <a:pt x="468" y="2783"/>
                  </a:lnTo>
                  <a:lnTo>
                    <a:pt x="332" y="2727"/>
                  </a:lnTo>
                  <a:lnTo>
                    <a:pt x="265" y="2694"/>
                  </a:lnTo>
                  <a:lnTo>
                    <a:pt x="241" y="2684"/>
                  </a:lnTo>
                  <a:lnTo>
                    <a:pt x="195" y="2674"/>
                  </a:lnTo>
                  <a:lnTo>
                    <a:pt x="149" y="2676"/>
                  </a:lnTo>
                  <a:lnTo>
                    <a:pt x="107" y="2690"/>
                  </a:lnTo>
                  <a:lnTo>
                    <a:pt x="68" y="2715"/>
                  </a:lnTo>
                  <a:lnTo>
                    <a:pt x="37" y="2748"/>
                  </a:lnTo>
                  <a:lnTo>
                    <a:pt x="13" y="2788"/>
                  </a:lnTo>
                  <a:lnTo>
                    <a:pt x="2" y="2833"/>
                  </a:lnTo>
                  <a:lnTo>
                    <a:pt x="0" y="2859"/>
                  </a:lnTo>
                  <a:lnTo>
                    <a:pt x="0" y="4488"/>
                  </a:lnTo>
                  <a:lnTo>
                    <a:pt x="1618" y="4488"/>
                  </a:lnTo>
                  <a:lnTo>
                    <a:pt x="1644" y="4490"/>
                  </a:lnTo>
                  <a:lnTo>
                    <a:pt x="1689" y="4502"/>
                  </a:lnTo>
                  <a:lnTo>
                    <a:pt x="1728" y="4525"/>
                  </a:lnTo>
                  <a:lnTo>
                    <a:pt x="1760" y="4557"/>
                  </a:lnTo>
                  <a:lnTo>
                    <a:pt x="1784" y="4595"/>
                  </a:lnTo>
                  <a:lnTo>
                    <a:pt x="1798" y="4637"/>
                  </a:lnTo>
                  <a:lnTo>
                    <a:pt x="1801" y="4684"/>
                  </a:lnTo>
                  <a:lnTo>
                    <a:pt x="1792" y="4731"/>
                  </a:lnTo>
                  <a:lnTo>
                    <a:pt x="1781" y="4754"/>
                  </a:lnTo>
                  <a:lnTo>
                    <a:pt x="1750" y="4821"/>
                  </a:lnTo>
                  <a:lnTo>
                    <a:pt x="1697" y="4956"/>
                  </a:lnTo>
                  <a:lnTo>
                    <a:pt x="1658" y="5088"/>
                  </a:lnTo>
                  <a:lnTo>
                    <a:pt x="1637" y="5210"/>
                  </a:lnTo>
                  <a:lnTo>
                    <a:pt x="1636" y="5265"/>
                  </a:lnTo>
                  <a:lnTo>
                    <a:pt x="1636" y="5297"/>
                  </a:lnTo>
                  <a:lnTo>
                    <a:pt x="1642" y="5358"/>
                  </a:lnTo>
                  <a:lnTo>
                    <a:pt x="1655" y="5415"/>
                  </a:lnTo>
                  <a:lnTo>
                    <a:pt x="1672" y="5468"/>
                  </a:lnTo>
                  <a:lnTo>
                    <a:pt x="1696" y="5517"/>
                  </a:lnTo>
                  <a:lnTo>
                    <a:pt x="1723" y="5561"/>
                  </a:lnTo>
                  <a:lnTo>
                    <a:pt x="1773" y="5624"/>
                  </a:lnTo>
                  <a:lnTo>
                    <a:pt x="1856" y="5690"/>
                  </a:lnTo>
                  <a:lnTo>
                    <a:pt x="1952" y="5740"/>
                  </a:lnTo>
                  <a:lnTo>
                    <a:pt x="2061" y="5775"/>
                  </a:lnTo>
                  <a:lnTo>
                    <a:pt x="2179" y="5792"/>
                  </a:lnTo>
                  <a:lnTo>
                    <a:pt x="2241" y="5793"/>
                  </a:lnTo>
                  <a:lnTo>
                    <a:pt x="2304" y="5792"/>
                  </a:lnTo>
                  <a:lnTo>
                    <a:pt x="2423" y="5775"/>
                  </a:lnTo>
                  <a:lnTo>
                    <a:pt x="2532" y="5740"/>
                  </a:lnTo>
                  <a:lnTo>
                    <a:pt x="2628" y="5690"/>
                  </a:lnTo>
                  <a:lnTo>
                    <a:pt x="2711" y="5624"/>
                  </a:lnTo>
                  <a:lnTo>
                    <a:pt x="2760" y="5561"/>
                  </a:lnTo>
                  <a:lnTo>
                    <a:pt x="2788" y="5517"/>
                  </a:lnTo>
                  <a:lnTo>
                    <a:pt x="2812" y="5468"/>
                  </a:lnTo>
                  <a:lnTo>
                    <a:pt x="2828" y="5415"/>
                  </a:lnTo>
                  <a:lnTo>
                    <a:pt x="2841" y="5358"/>
                  </a:lnTo>
                  <a:lnTo>
                    <a:pt x="2847" y="5297"/>
                  </a:lnTo>
                  <a:lnTo>
                    <a:pt x="2848" y="5265"/>
                  </a:lnTo>
                  <a:lnTo>
                    <a:pt x="2845" y="5210"/>
                  </a:lnTo>
                  <a:lnTo>
                    <a:pt x="2823" y="5088"/>
                  </a:lnTo>
                  <a:lnTo>
                    <a:pt x="2783" y="4957"/>
                  </a:lnTo>
                  <a:lnTo>
                    <a:pt x="2727" y="4821"/>
                  </a:lnTo>
                  <a:lnTo>
                    <a:pt x="2694" y="4754"/>
                  </a:lnTo>
                  <a:lnTo>
                    <a:pt x="2683" y="4731"/>
                  </a:lnTo>
                  <a:lnTo>
                    <a:pt x="2674" y="4684"/>
                  </a:lnTo>
                  <a:lnTo>
                    <a:pt x="2677" y="4639"/>
                  </a:lnTo>
                  <a:lnTo>
                    <a:pt x="2691" y="4596"/>
                  </a:lnTo>
                  <a:lnTo>
                    <a:pt x="2714" y="4557"/>
                  </a:lnTo>
                  <a:lnTo>
                    <a:pt x="2747" y="4526"/>
                  </a:lnTo>
                  <a:lnTo>
                    <a:pt x="2787" y="4502"/>
                  </a:lnTo>
                  <a:lnTo>
                    <a:pt x="2834" y="4490"/>
                  </a:lnTo>
                  <a:lnTo>
                    <a:pt x="2858" y="4488"/>
                  </a:lnTo>
                  <a:lnTo>
                    <a:pt x="4489" y="4488"/>
                  </a:lnTo>
                  <a:lnTo>
                    <a:pt x="4489" y="4488"/>
                  </a:lnTo>
                  <a:lnTo>
                    <a:pt x="4489" y="4488"/>
                  </a:lnTo>
                  <a:lnTo>
                    <a:pt x="4489" y="2859"/>
                  </a:lnTo>
                  <a:lnTo>
                    <a:pt x="4490" y="2833"/>
                  </a:lnTo>
                  <a:lnTo>
                    <a:pt x="4502" y="2788"/>
                  </a:lnTo>
                  <a:lnTo>
                    <a:pt x="4525" y="2748"/>
                  </a:lnTo>
                  <a:lnTo>
                    <a:pt x="4557" y="2715"/>
                  </a:lnTo>
                  <a:lnTo>
                    <a:pt x="4595" y="2690"/>
                  </a:lnTo>
                  <a:lnTo>
                    <a:pt x="4638" y="2676"/>
                  </a:lnTo>
                  <a:lnTo>
                    <a:pt x="4685" y="2674"/>
                  </a:lnTo>
                  <a:lnTo>
                    <a:pt x="4731" y="2684"/>
                  </a:lnTo>
                  <a:lnTo>
                    <a:pt x="4753" y="2694"/>
                  </a:lnTo>
                  <a:lnTo>
                    <a:pt x="4821" y="2727"/>
                  </a:lnTo>
                  <a:lnTo>
                    <a:pt x="4957" y="2783"/>
                  </a:lnTo>
                  <a:lnTo>
                    <a:pt x="5089" y="2824"/>
                  </a:lnTo>
                  <a:lnTo>
                    <a:pt x="5211" y="2846"/>
                  </a:lnTo>
                  <a:lnTo>
                    <a:pt x="5265" y="2847"/>
                  </a:lnTo>
                  <a:lnTo>
                    <a:pt x="5298" y="2847"/>
                  </a:lnTo>
                  <a:lnTo>
                    <a:pt x="5357" y="2841"/>
                  </a:lnTo>
                  <a:lnTo>
                    <a:pt x="5414" y="2829"/>
                  </a:lnTo>
                  <a:lnTo>
                    <a:pt x="5467" y="2811"/>
                  </a:lnTo>
                  <a:lnTo>
                    <a:pt x="5517" y="2788"/>
                  </a:lnTo>
                  <a:lnTo>
                    <a:pt x="5562" y="2760"/>
                  </a:lnTo>
                  <a:lnTo>
                    <a:pt x="5623" y="2710"/>
                  </a:lnTo>
                  <a:lnTo>
                    <a:pt x="5690" y="2628"/>
                  </a:lnTo>
                  <a:lnTo>
                    <a:pt x="5741" y="2531"/>
                  </a:lnTo>
                  <a:lnTo>
                    <a:pt x="5775" y="2422"/>
                  </a:lnTo>
                  <a:lnTo>
                    <a:pt x="5791" y="2304"/>
                  </a:lnTo>
                  <a:lnTo>
                    <a:pt x="5794" y="2242"/>
                  </a:lnTo>
                  <a:lnTo>
                    <a:pt x="5791" y="2180"/>
                  </a:lnTo>
                  <a:lnTo>
                    <a:pt x="5775" y="2061"/>
                  </a:lnTo>
                  <a:lnTo>
                    <a:pt x="5741" y="1953"/>
                  </a:lnTo>
                  <a:lnTo>
                    <a:pt x="5690" y="1856"/>
                  </a:lnTo>
                  <a:lnTo>
                    <a:pt x="5623" y="1774"/>
                  </a:lnTo>
                  <a:lnTo>
                    <a:pt x="5562" y="1724"/>
                  </a:lnTo>
                  <a:lnTo>
                    <a:pt x="5517" y="1695"/>
                  </a:lnTo>
                  <a:lnTo>
                    <a:pt x="5467" y="1673"/>
                  </a:lnTo>
                  <a:lnTo>
                    <a:pt x="5414" y="1655"/>
                  </a:lnTo>
                  <a:lnTo>
                    <a:pt x="5357" y="1643"/>
                  </a:lnTo>
                  <a:lnTo>
                    <a:pt x="5298" y="1637"/>
                  </a:lnTo>
                  <a:lnTo>
                    <a:pt x="5265" y="1635"/>
                  </a:lnTo>
                  <a:lnTo>
                    <a:pt x="5211" y="1638"/>
                  </a:lnTo>
                  <a:lnTo>
                    <a:pt x="5089" y="1659"/>
                  </a:lnTo>
                  <a:lnTo>
                    <a:pt x="4957" y="1696"/>
                  </a:lnTo>
                  <a:lnTo>
                    <a:pt x="4821" y="1750"/>
                  </a:lnTo>
                  <a:lnTo>
                    <a:pt x="4753" y="1781"/>
                  </a:lnTo>
                  <a:lnTo>
                    <a:pt x="4730" y="1791"/>
                  </a:lnTo>
                  <a:lnTo>
                    <a:pt x="4683" y="1800"/>
                  </a:lnTo>
                  <a:lnTo>
                    <a:pt x="4638" y="1797"/>
                  </a:lnTo>
                  <a:lnTo>
                    <a:pt x="4595" y="1785"/>
                  </a:lnTo>
                  <a:lnTo>
                    <a:pt x="4556" y="1760"/>
                  </a:lnTo>
                  <a:lnTo>
                    <a:pt x="4525" y="1729"/>
                  </a:lnTo>
                  <a:lnTo>
                    <a:pt x="4502" y="1689"/>
                  </a:lnTo>
                  <a:lnTo>
                    <a:pt x="4490" y="1643"/>
                  </a:lnTo>
                  <a:lnTo>
                    <a:pt x="4489" y="1619"/>
                  </a:lnTo>
                  <a:lnTo>
                    <a:pt x="4489" y="0"/>
                  </a:lnTo>
                  <a:lnTo>
                    <a:pt x="4489" y="311"/>
                  </a:lnTo>
                  <a:lnTo>
                    <a:pt x="4489" y="0"/>
                  </a:lnTo>
                  <a:lnTo>
                    <a:pt x="2858" y="0"/>
                  </a:lnTo>
                  <a:lnTo>
                    <a:pt x="2834" y="1"/>
                  </a:lnTo>
                  <a:lnTo>
                    <a:pt x="2787" y="14"/>
                  </a:lnTo>
                  <a:lnTo>
                    <a:pt x="2747" y="36"/>
                  </a:lnTo>
                  <a:lnTo>
                    <a:pt x="2714" y="68"/>
                  </a:lnTo>
                  <a:lnTo>
                    <a:pt x="2691" y="106"/>
                  </a:lnTo>
                  <a:lnTo>
                    <a:pt x="2677" y="150"/>
                  </a:lnTo>
                  <a:lnTo>
                    <a:pt x="2674" y="195"/>
                  </a:lnTo>
                  <a:lnTo>
                    <a:pt x="2683" y="242"/>
                  </a:lnTo>
                  <a:lnTo>
                    <a:pt x="2694" y="264"/>
                  </a:lnTo>
                  <a:lnTo>
                    <a:pt x="2727" y="332"/>
                  </a:lnTo>
                  <a:lnTo>
                    <a:pt x="2783" y="468"/>
                  </a:lnTo>
                  <a:lnTo>
                    <a:pt x="2823" y="600"/>
                  </a:lnTo>
                  <a:lnTo>
                    <a:pt x="2845" y="722"/>
                  </a:lnTo>
                  <a:lnTo>
                    <a:pt x="2848" y="776"/>
                  </a:lnTo>
                  <a:lnTo>
                    <a:pt x="2847" y="809"/>
                  </a:lnTo>
                  <a:lnTo>
                    <a:pt x="2841" y="869"/>
                  </a:lnTo>
                  <a:lnTo>
                    <a:pt x="2828" y="925"/>
                  </a:lnTo>
                  <a:lnTo>
                    <a:pt x="2812" y="978"/>
                  </a:lnTo>
                  <a:lnTo>
                    <a:pt x="2788" y="1028"/>
                  </a:lnTo>
                  <a:lnTo>
                    <a:pt x="2760" y="1073"/>
                  </a:lnTo>
                  <a:lnTo>
                    <a:pt x="2711" y="1134"/>
                  </a:lnTo>
                  <a:lnTo>
                    <a:pt x="2628" y="1201"/>
                  </a:lnTo>
                  <a:lnTo>
                    <a:pt x="2532" y="1252"/>
                  </a:lnTo>
                  <a:lnTo>
                    <a:pt x="2423" y="1285"/>
                  </a:lnTo>
                  <a:lnTo>
                    <a:pt x="2304" y="1304"/>
                  </a:lnTo>
                  <a:lnTo>
                    <a:pt x="2241" y="1305"/>
                  </a:lnTo>
                  <a:lnTo>
                    <a:pt x="2179" y="1304"/>
                  </a:lnTo>
                  <a:lnTo>
                    <a:pt x="2061" y="1285"/>
                  </a:lnTo>
                  <a:lnTo>
                    <a:pt x="1952" y="1252"/>
                  </a:lnTo>
                  <a:lnTo>
                    <a:pt x="1856" y="1201"/>
                  </a:lnTo>
                  <a:lnTo>
                    <a:pt x="1773" y="1134"/>
                  </a:lnTo>
                  <a:lnTo>
                    <a:pt x="1723" y="1073"/>
                  </a:lnTo>
                  <a:lnTo>
                    <a:pt x="1696" y="1028"/>
                  </a:lnTo>
                  <a:lnTo>
                    <a:pt x="1672" y="978"/>
                  </a:lnTo>
                  <a:lnTo>
                    <a:pt x="1655" y="925"/>
                  </a:lnTo>
                  <a:lnTo>
                    <a:pt x="1642" y="869"/>
                  </a:lnTo>
                  <a:lnTo>
                    <a:pt x="1636" y="809"/>
                  </a:lnTo>
                  <a:lnTo>
                    <a:pt x="1636" y="776"/>
                  </a:lnTo>
                  <a:lnTo>
                    <a:pt x="1637" y="722"/>
                  </a:lnTo>
                  <a:lnTo>
                    <a:pt x="1658" y="600"/>
                  </a:lnTo>
                  <a:lnTo>
                    <a:pt x="1697" y="468"/>
                  </a:lnTo>
                  <a:lnTo>
                    <a:pt x="1750" y="332"/>
                  </a:lnTo>
                  <a:lnTo>
                    <a:pt x="1781" y="264"/>
                  </a:lnTo>
                  <a:lnTo>
                    <a:pt x="1792" y="242"/>
                  </a:lnTo>
                  <a:lnTo>
                    <a:pt x="1801" y="194"/>
                  </a:lnTo>
                  <a:lnTo>
                    <a:pt x="1798" y="149"/>
                  </a:lnTo>
                  <a:lnTo>
                    <a:pt x="1784" y="106"/>
                  </a:lnTo>
                  <a:lnTo>
                    <a:pt x="1760" y="67"/>
                  </a:lnTo>
                  <a:lnTo>
                    <a:pt x="1728" y="36"/>
                  </a:lnTo>
                  <a:lnTo>
                    <a:pt x="1689" y="13"/>
                  </a:lnTo>
                  <a:lnTo>
                    <a:pt x="1644" y="1"/>
                  </a:lnTo>
                  <a:lnTo>
                    <a:pt x="1618" y="0"/>
                  </a:lnTo>
                  <a:lnTo>
                    <a:pt x="0" y="0"/>
                  </a:lnTo>
                  <a:lnTo>
                    <a:pt x="0" y="1617"/>
                  </a:lnTo>
                  <a:lnTo>
                    <a:pt x="2" y="1643"/>
                  </a:lnTo>
                  <a:lnTo>
                    <a:pt x="13" y="1689"/>
                  </a:lnTo>
                  <a:lnTo>
                    <a:pt x="37" y="1729"/>
                  </a:lnTo>
                  <a:lnTo>
                    <a:pt x="68" y="1760"/>
                  </a:lnTo>
                  <a:lnTo>
                    <a:pt x="107" y="1785"/>
                  </a:lnTo>
                  <a:lnTo>
                    <a:pt x="149" y="1797"/>
                  </a:lnTo>
                  <a:lnTo>
                    <a:pt x="195" y="1800"/>
                  </a:lnTo>
                  <a:lnTo>
                    <a:pt x="241" y="1791"/>
                  </a:lnTo>
                  <a:lnTo>
                    <a:pt x="265" y="1781"/>
                  </a:lnTo>
                  <a:lnTo>
                    <a:pt x="332" y="1750"/>
                  </a:lnTo>
                  <a:lnTo>
                    <a:pt x="468" y="1696"/>
                  </a:lnTo>
                  <a:lnTo>
                    <a:pt x="600" y="1659"/>
                  </a:lnTo>
                  <a:lnTo>
                    <a:pt x="722" y="1638"/>
                  </a:lnTo>
                  <a:lnTo>
                    <a:pt x="777" y="1635"/>
                  </a:lnTo>
                  <a:lnTo>
                    <a:pt x="808" y="1637"/>
                  </a:lnTo>
                  <a:lnTo>
                    <a:pt x="869" y="1643"/>
                  </a:lnTo>
                  <a:lnTo>
                    <a:pt x="926" y="1655"/>
                  </a:lnTo>
                  <a:lnTo>
                    <a:pt x="979" y="1673"/>
                  </a:lnTo>
                  <a:lnTo>
                    <a:pt x="1028" y="1695"/>
                  </a:lnTo>
                  <a:lnTo>
                    <a:pt x="1073" y="1724"/>
                  </a:lnTo>
                  <a:lnTo>
                    <a:pt x="1134" y="1774"/>
                  </a:lnTo>
                  <a:lnTo>
                    <a:pt x="1202" y="1856"/>
                  </a:lnTo>
                  <a:lnTo>
                    <a:pt x="1252" y="1953"/>
                  </a:lnTo>
                  <a:lnTo>
                    <a:pt x="1286" y="2061"/>
                  </a:lnTo>
                  <a:lnTo>
                    <a:pt x="1303" y="2180"/>
                  </a:lnTo>
                  <a:lnTo>
                    <a:pt x="1304" y="2242"/>
                  </a:lnTo>
                  <a:lnTo>
                    <a:pt x="1303" y="2304"/>
                  </a:lnTo>
                  <a:lnTo>
                    <a:pt x="1286" y="2422"/>
                  </a:lnTo>
                  <a:lnTo>
                    <a:pt x="1252" y="2531"/>
                  </a:lnTo>
                  <a:lnTo>
                    <a:pt x="1202" y="2628"/>
                  </a:lnTo>
                  <a:lnTo>
                    <a:pt x="1134" y="2710"/>
                  </a:lnTo>
                  <a:lnTo>
                    <a:pt x="1073" y="2760"/>
                  </a:lnTo>
                  <a:lnTo>
                    <a:pt x="1028" y="2788"/>
                  </a:lnTo>
                  <a:lnTo>
                    <a:pt x="979" y="2811"/>
                  </a:lnTo>
                  <a:lnTo>
                    <a:pt x="926" y="2829"/>
                  </a:lnTo>
                  <a:lnTo>
                    <a:pt x="869" y="2841"/>
                  </a:lnTo>
                  <a:lnTo>
                    <a:pt x="808" y="2847"/>
                  </a:lnTo>
                  <a:lnTo>
                    <a:pt x="777" y="2847"/>
                  </a:lnTo>
                  <a:close/>
                </a:path>
              </a:pathLst>
            </a:custGeom>
            <a:solidFill>
              <a:srgbClr val="0095CD"/>
            </a:solidFill>
            <a:ln w="57150">
              <a:solidFill>
                <a:sysClr val="window" lastClr="FFFFFF"/>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05" name="Freeform 622">
              <a:extLst>
                <a:ext uri="{FF2B5EF4-FFF2-40B4-BE49-F238E27FC236}">
                  <a16:creationId xmlns:a16="http://schemas.microsoft.com/office/drawing/2014/main" id="{472B585A-EEB7-4B7D-A8E8-778AFF5A99EF}"/>
                </a:ext>
              </a:extLst>
            </p:cNvPr>
            <p:cNvSpPr>
              <a:spLocks/>
            </p:cNvSpPr>
            <p:nvPr/>
          </p:nvSpPr>
          <p:spPr bwMode="auto">
            <a:xfrm>
              <a:off x="3518390" y="2874813"/>
              <a:ext cx="1724024" cy="1725215"/>
            </a:xfrm>
            <a:custGeom>
              <a:avLst/>
              <a:gdLst>
                <a:gd name="T0" fmla="*/ 5324 w 5793"/>
                <a:gd name="T1" fmla="*/ 3011 h 5794"/>
                <a:gd name="T2" fmla="*/ 5598 w 5793"/>
                <a:gd name="T3" fmla="*/ 3120 h 5794"/>
                <a:gd name="T4" fmla="*/ 5756 w 5793"/>
                <a:gd name="T5" fmla="*/ 3046 h 5794"/>
                <a:gd name="T6" fmla="*/ 5793 w 5793"/>
                <a:gd name="T7" fmla="*/ 1305 h 5794"/>
                <a:gd name="T8" fmla="*/ 4064 w 5793"/>
                <a:gd name="T9" fmla="*/ 1269 h 5794"/>
                <a:gd name="T10" fmla="*/ 3992 w 5793"/>
                <a:gd name="T11" fmla="*/ 1110 h 5794"/>
                <a:gd name="T12" fmla="*/ 4097 w 5793"/>
                <a:gd name="T13" fmla="*/ 837 h 5794"/>
                <a:gd name="T14" fmla="*/ 4156 w 5793"/>
                <a:gd name="T15" fmla="*/ 496 h 5794"/>
                <a:gd name="T16" fmla="*/ 4097 w 5793"/>
                <a:gd name="T17" fmla="*/ 277 h 5794"/>
                <a:gd name="T18" fmla="*/ 3840 w 5793"/>
                <a:gd name="T19" fmla="*/ 53 h 5794"/>
                <a:gd name="T20" fmla="*/ 3489 w 5793"/>
                <a:gd name="T21" fmla="*/ 1 h 5794"/>
                <a:gd name="T22" fmla="*/ 3083 w 5793"/>
                <a:gd name="T23" fmla="*/ 170 h 5794"/>
                <a:gd name="T24" fmla="*/ 2964 w 5793"/>
                <a:gd name="T25" fmla="*/ 379 h 5794"/>
                <a:gd name="T26" fmla="*/ 2947 w 5793"/>
                <a:gd name="T27" fmla="*/ 583 h 5794"/>
                <a:gd name="T28" fmla="*/ 3099 w 5793"/>
                <a:gd name="T29" fmla="*/ 1040 h 5794"/>
                <a:gd name="T30" fmla="*/ 3101 w 5793"/>
                <a:gd name="T31" fmla="*/ 1199 h 5794"/>
                <a:gd name="T32" fmla="*/ 2960 w 5793"/>
                <a:gd name="T33" fmla="*/ 1304 h 5794"/>
                <a:gd name="T34" fmla="*/ 1304 w 5793"/>
                <a:gd name="T35" fmla="*/ 1305 h 5794"/>
                <a:gd name="T36" fmla="*/ 1267 w 5793"/>
                <a:gd name="T37" fmla="*/ 3046 h 5794"/>
                <a:gd name="T38" fmla="*/ 1109 w 5793"/>
                <a:gd name="T39" fmla="*/ 3120 h 5794"/>
                <a:gd name="T40" fmla="*/ 836 w 5793"/>
                <a:gd name="T41" fmla="*/ 3011 h 5794"/>
                <a:gd name="T42" fmla="*/ 496 w 5793"/>
                <a:gd name="T43" fmla="*/ 2946 h 5794"/>
                <a:gd name="T44" fmla="*/ 276 w 5793"/>
                <a:gd name="T45" fmla="*/ 3006 h 5794"/>
                <a:gd name="T46" fmla="*/ 51 w 5793"/>
                <a:gd name="T47" fmla="*/ 3262 h 5794"/>
                <a:gd name="T48" fmla="*/ 1 w 5793"/>
                <a:gd name="T49" fmla="*/ 3614 h 5794"/>
                <a:gd name="T50" fmla="*/ 169 w 5793"/>
                <a:gd name="T51" fmla="*/ 4021 h 5794"/>
                <a:gd name="T52" fmla="*/ 378 w 5793"/>
                <a:gd name="T53" fmla="*/ 4139 h 5794"/>
                <a:gd name="T54" fmla="*/ 582 w 5793"/>
                <a:gd name="T55" fmla="*/ 4155 h 5794"/>
                <a:gd name="T56" fmla="*/ 1039 w 5793"/>
                <a:gd name="T57" fmla="*/ 4013 h 5794"/>
                <a:gd name="T58" fmla="*/ 1199 w 5793"/>
                <a:gd name="T59" fmla="*/ 4010 h 5794"/>
                <a:gd name="T60" fmla="*/ 1304 w 5793"/>
                <a:gd name="T61" fmla="*/ 4150 h 5794"/>
                <a:gd name="T62" fmla="*/ 1304 w 5793"/>
                <a:gd name="T63" fmla="*/ 5794 h 5794"/>
                <a:gd name="T64" fmla="*/ 3046 w 5793"/>
                <a:gd name="T65" fmla="*/ 5757 h 5794"/>
                <a:gd name="T66" fmla="*/ 3119 w 5793"/>
                <a:gd name="T67" fmla="*/ 5598 h 5794"/>
                <a:gd name="T68" fmla="*/ 3009 w 5793"/>
                <a:gd name="T69" fmla="*/ 5326 h 5794"/>
                <a:gd name="T70" fmla="*/ 2946 w 5793"/>
                <a:gd name="T71" fmla="*/ 4985 h 5794"/>
                <a:gd name="T72" fmla="*/ 3004 w 5793"/>
                <a:gd name="T73" fmla="*/ 4766 h 5794"/>
                <a:gd name="T74" fmla="*/ 3262 w 5793"/>
                <a:gd name="T75" fmla="*/ 4542 h 5794"/>
                <a:gd name="T76" fmla="*/ 3613 w 5793"/>
                <a:gd name="T77" fmla="*/ 4491 h 5794"/>
                <a:gd name="T78" fmla="*/ 4019 w 5793"/>
                <a:gd name="T79" fmla="*/ 4660 h 5794"/>
                <a:gd name="T80" fmla="*/ 4138 w 5793"/>
                <a:gd name="T81" fmla="*/ 4868 h 5794"/>
                <a:gd name="T82" fmla="*/ 4155 w 5793"/>
                <a:gd name="T83" fmla="*/ 5072 h 5794"/>
                <a:gd name="T84" fmla="*/ 4011 w 5793"/>
                <a:gd name="T85" fmla="*/ 5529 h 5794"/>
                <a:gd name="T86" fmla="*/ 4009 w 5793"/>
                <a:gd name="T87" fmla="*/ 5687 h 5794"/>
                <a:gd name="T88" fmla="*/ 4150 w 5793"/>
                <a:gd name="T89" fmla="*/ 5792 h 5794"/>
                <a:gd name="T90" fmla="*/ 5792 w 5793"/>
                <a:gd name="T91" fmla="*/ 4150 h 5794"/>
                <a:gd name="T92" fmla="*/ 5687 w 5793"/>
                <a:gd name="T93" fmla="*/ 4010 h 5794"/>
                <a:gd name="T94" fmla="*/ 5528 w 5793"/>
                <a:gd name="T95" fmla="*/ 4013 h 5794"/>
                <a:gd name="T96" fmla="*/ 5070 w 5793"/>
                <a:gd name="T97" fmla="*/ 4155 h 5794"/>
                <a:gd name="T98" fmla="*/ 4867 w 5793"/>
                <a:gd name="T99" fmla="*/ 4139 h 5794"/>
                <a:gd name="T100" fmla="*/ 4658 w 5793"/>
                <a:gd name="T101" fmla="*/ 4021 h 5794"/>
                <a:gd name="T102" fmla="*/ 4489 w 5793"/>
                <a:gd name="T103" fmla="*/ 3614 h 5794"/>
                <a:gd name="T104" fmla="*/ 4541 w 5793"/>
                <a:gd name="T105" fmla="*/ 3262 h 5794"/>
                <a:gd name="T106" fmla="*/ 4764 w 5793"/>
                <a:gd name="T107" fmla="*/ 3006 h 5794"/>
                <a:gd name="T108" fmla="*/ 4985 w 5793"/>
                <a:gd name="T109" fmla="*/ 2946 h 5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93" h="5794">
                  <a:moveTo>
                    <a:pt x="5016" y="2946"/>
                  </a:moveTo>
                  <a:lnTo>
                    <a:pt x="5070" y="2947"/>
                  </a:lnTo>
                  <a:lnTo>
                    <a:pt x="5193" y="2969"/>
                  </a:lnTo>
                  <a:lnTo>
                    <a:pt x="5324" y="3011"/>
                  </a:lnTo>
                  <a:lnTo>
                    <a:pt x="5460" y="3067"/>
                  </a:lnTo>
                  <a:lnTo>
                    <a:pt x="5528" y="3100"/>
                  </a:lnTo>
                  <a:lnTo>
                    <a:pt x="5551" y="3111"/>
                  </a:lnTo>
                  <a:lnTo>
                    <a:pt x="5598" y="3120"/>
                  </a:lnTo>
                  <a:lnTo>
                    <a:pt x="5643" y="3117"/>
                  </a:lnTo>
                  <a:lnTo>
                    <a:pt x="5686" y="3103"/>
                  </a:lnTo>
                  <a:lnTo>
                    <a:pt x="5725" y="3078"/>
                  </a:lnTo>
                  <a:lnTo>
                    <a:pt x="5756" y="3046"/>
                  </a:lnTo>
                  <a:lnTo>
                    <a:pt x="5779" y="3006"/>
                  </a:lnTo>
                  <a:lnTo>
                    <a:pt x="5792" y="2960"/>
                  </a:lnTo>
                  <a:lnTo>
                    <a:pt x="5793" y="2934"/>
                  </a:lnTo>
                  <a:lnTo>
                    <a:pt x="5793" y="1305"/>
                  </a:lnTo>
                  <a:lnTo>
                    <a:pt x="4174" y="1305"/>
                  </a:lnTo>
                  <a:lnTo>
                    <a:pt x="4150" y="1304"/>
                  </a:lnTo>
                  <a:lnTo>
                    <a:pt x="4103" y="1291"/>
                  </a:lnTo>
                  <a:lnTo>
                    <a:pt x="4064" y="1269"/>
                  </a:lnTo>
                  <a:lnTo>
                    <a:pt x="4032" y="1237"/>
                  </a:lnTo>
                  <a:lnTo>
                    <a:pt x="4009" y="1199"/>
                  </a:lnTo>
                  <a:lnTo>
                    <a:pt x="3996" y="1156"/>
                  </a:lnTo>
                  <a:lnTo>
                    <a:pt x="3992" y="1110"/>
                  </a:lnTo>
                  <a:lnTo>
                    <a:pt x="4002" y="1063"/>
                  </a:lnTo>
                  <a:lnTo>
                    <a:pt x="4011" y="1040"/>
                  </a:lnTo>
                  <a:lnTo>
                    <a:pt x="4044" y="973"/>
                  </a:lnTo>
                  <a:lnTo>
                    <a:pt x="4097" y="837"/>
                  </a:lnTo>
                  <a:lnTo>
                    <a:pt x="4134" y="705"/>
                  </a:lnTo>
                  <a:lnTo>
                    <a:pt x="4155" y="583"/>
                  </a:lnTo>
                  <a:lnTo>
                    <a:pt x="4156" y="529"/>
                  </a:lnTo>
                  <a:lnTo>
                    <a:pt x="4156" y="496"/>
                  </a:lnTo>
                  <a:lnTo>
                    <a:pt x="4150" y="436"/>
                  </a:lnTo>
                  <a:lnTo>
                    <a:pt x="4138" y="379"/>
                  </a:lnTo>
                  <a:lnTo>
                    <a:pt x="4120" y="327"/>
                  </a:lnTo>
                  <a:lnTo>
                    <a:pt x="4097" y="277"/>
                  </a:lnTo>
                  <a:lnTo>
                    <a:pt x="4069" y="232"/>
                  </a:lnTo>
                  <a:lnTo>
                    <a:pt x="4019" y="170"/>
                  </a:lnTo>
                  <a:lnTo>
                    <a:pt x="3937" y="104"/>
                  </a:lnTo>
                  <a:lnTo>
                    <a:pt x="3840" y="53"/>
                  </a:lnTo>
                  <a:lnTo>
                    <a:pt x="3731" y="19"/>
                  </a:lnTo>
                  <a:lnTo>
                    <a:pt x="3613" y="1"/>
                  </a:lnTo>
                  <a:lnTo>
                    <a:pt x="3551" y="0"/>
                  </a:lnTo>
                  <a:lnTo>
                    <a:pt x="3489" y="1"/>
                  </a:lnTo>
                  <a:lnTo>
                    <a:pt x="3371" y="19"/>
                  </a:lnTo>
                  <a:lnTo>
                    <a:pt x="3262" y="53"/>
                  </a:lnTo>
                  <a:lnTo>
                    <a:pt x="3165" y="104"/>
                  </a:lnTo>
                  <a:lnTo>
                    <a:pt x="3083" y="170"/>
                  </a:lnTo>
                  <a:lnTo>
                    <a:pt x="3033" y="232"/>
                  </a:lnTo>
                  <a:lnTo>
                    <a:pt x="3004" y="277"/>
                  </a:lnTo>
                  <a:lnTo>
                    <a:pt x="2982" y="327"/>
                  </a:lnTo>
                  <a:lnTo>
                    <a:pt x="2964" y="379"/>
                  </a:lnTo>
                  <a:lnTo>
                    <a:pt x="2952" y="436"/>
                  </a:lnTo>
                  <a:lnTo>
                    <a:pt x="2946" y="496"/>
                  </a:lnTo>
                  <a:lnTo>
                    <a:pt x="2946" y="529"/>
                  </a:lnTo>
                  <a:lnTo>
                    <a:pt x="2947" y="583"/>
                  </a:lnTo>
                  <a:lnTo>
                    <a:pt x="2969" y="705"/>
                  </a:lnTo>
                  <a:lnTo>
                    <a:pt x="3009" y="837"/>
                  </a:lnTo>
                  <a:lnTo>
                    <a:pt x="3066" y="972"/>
                  </a:lnTo>
                  <a:lnTo>
                    <a:pt x="3099" y="1040"/>
                  </a:lnTo>
                  <a:lnTo>
                    <a:pt x="3109" y="1063"/>
                  </a:lnTo>
                  <a:lnTo>
                    <a:pt x="3119" y="1110"/>
                  </a:lnTo>
                  <a:lnTo>
                    <a:pt x="3115" y="1155"/>
                  </a:lnTo>
                  <a:lnTo>
                    <a:pt x="3101" y="1199"/>
                  </a:lnTo>
                  <a:lnTo>
                    <a:pt x="3078" y="1237"/>
                  </a:lnTo>
                  <a:lnTo>
                    <a:pt x="3046" y="1269"/>
                  </a:lnTo>
                  <a:lnTo>
                    <a:pt x="3005" y="1291"/>
                  </a:lnTo>
                  <a:lnTo>
                    <a:pt x="2960" y="1304"/>
                  </a:lnTo>
                  <a:lnTo>
                    <a:pt x="2934" y="1305"/>
                  </a:lnTo>
                  <a:lnTo>
                    <a:pt x="1304" y="1305"/>
                  </a:lnTo>
                  <a:lnTo>
                    <a:pt x="1304" y="1305"/>
                  </a:lnTo>
                  <a:lnTo>
                    <a:pt x="1304" y="1305"/>
                  </a:lnTo>
                  <a:lnTo>
                    <a:pt x="1304" y="2934"/>
                  </a:lnTo>
                  <a:lnTo>
                    <a:pt x="1304" y="2960"/>
                  </a:lnTo>
                  <a:lnTo>
                    <a:pt x="1291" y="3006"/>
                  </a:lnTo>
                  <a:lnTo>
                    <a:pt x="1267" y="3046"/>
                  </a:lnTo>
                  <a:lnTo>
                    <a:pt x="1236" y="3078"/>
                  </a:lnTo>
                  <a:lnTo>
                    <a:pt x="1197" y="3103"/>
                  </a:lnTo>
                  <a:lnTo>
                    <a:pt x="1154" y="3117"/>
                  </a:lnTo>
                  <a:lnTo>
                    <a:pt x="1109" y="3120"/>
                  </a:lnTo>
                  <a:lnTo>
                    <a:pt x="1062" y="3111"/>
                  </a:lnTo>
                  <a:lnTo>
                    <a:pt x="1039" y="3100"/>
                  </a:lnTo>
                  <a:lnTo>
                    <a:pt x="972" y="3067"/>
                  </a:lnTo>
                  <a:lnTo>
                    <a:pt x="836" y="3011"/>
                  </a:lnTo>
                  <a:lnTo>
                    <a:pt x="703" y="2969"/>
                  </a:lnTo>
                  <a:lnTo>
                    <a:pt x="582" y="2947"/>
                  </a:lnTo>
                  <a:lnTo>
                    <a:pt x="527" y="2946"/>
                  </a:lnTo>
                  <a:lnTo>
                    <a:pt x="496" y="2946"/>
                  </a:lnTo>
                  <a:lnTo>
                    <a:pt x="435" y="2953"/>
                  </a:lnTo>
                  <a:lnTo>
                    <a:pt x="378" y="2964"/>
                  </a:lnTo>
                  <a:lnTo>
                    <a:pt x="325" y="2982"/>
                  </a:lnTo>
                  <a:lnTo>
                    <a:pt x="276" y="3006"/>
                  </a:lnTo>
                  <a:lnTo>
                    <a:pt x="230" y="3033"/>
                  </a:lnTo>
                  <a:lnTo>
                    <a:pt x="169" y="3084"/>
                  </a:lnTo>
                  <a:lnTo>
                    <a:pt x="103" y="3166"/>
                  </a:lnTo>
                  <a:lnTo>
                    <a:pt x="51" y="3262"/>
                  </a:lnTo>
                  <a:lnTo>
                    <a:pt x="18" y="3371"/>
                  </a:lnTo>
                  <a:lnTo>
                    <a:pt x="1" y="3489"/>
                  </a:lnTo>
                  <a:lnTo>
                    <a:pt x="0" y="3551"/>
                  </a:lnTo>
                  <a:lnTo>
                    <a:pt x="1" y="3614"/>
                  </a:lnTo>
                  <a:lnTo>
                    <a:pt x="18" y="3733"/>
                  </a:lnTo>
                  <a:lnTo>
                    <a:pt x="51" y="3842"/>
                  </a:lnTo>
                  <a:lnTo>
                    <a:pt x="103" y="3938"/>
                  </a:lnTo>
                  <a:lnTo>
                    <a:pt x="169" y="4021"/>
                  </a:lnTo>
                  <a:lnTo>
                    <a:pt x="230" y="4070"/>
                  </a:lnTo>
                  <a:lnTo>
                    <a:pt x="276" y="4098"/>
                  </a:lnTo>
                  <a:lnTo>
                    <a:pt x="325" y="4122"/>
                  </a:lnTo>
                  <a:lnTo>
                    <a:pt x="378" y="4139"/>
                  </a:lnTo>
                  <a:lnTo>
                    <a:pt x="435" y="4152"/>
                  </a:lnTo>
                  <a:lnTo>
                    <a:pt x="496" y="4157"/>
                  </a:lnTo>
                  <a:lnTo>
                    <a:pt x="527" y="4158"/>
                  </a:lnTo>
                  <a:lnTo>
                    <a:pt x="582" y="4155"/>
                  </a:lnTo>
                  <a:lnTo>
                    <a:pt x="703" y="4136"/>
                  </a:lnTo>
                  <a:lnTo>
                    <a:pt x="836" y="4097"/>
                  </a:lnTo>
                  <a:lnTo>
                    <a:pt x="972" y="4044"/>
                  </a:lnTo>
                  <a:lnTo>
                    <a:pt x="1039" y="4013"/>
                  </a:lnTo>
                  <a:lnTo>
                    <a:pt x="1062" y="4002"/>
                  </a:lnTo>
                  <a:lnTo>
                    <a:pt x="1109" y="3993"/>
                  </a:lnTo>
                  <a:lnTo>
                    <a:pt x="1154" y="3996"/>
                  </a:lnTo>
                  <a:lnTo>
                    <a:pt x="1199" y="4010"/>
                  </a:lnTo>
                  <a:lnTo>
                    <a:pt x="1236" y="4034"/>
                  </a:lnTo>
                  <a:lnTo>
                    <a:pt x="1267" y="4065"/>
                  </a:lnTo>
                  <a:lnTo>
                    <a:pt x="1291" y="4105"/>
                  </a:lnTo>
                  <a:lnTo>
                    <a:pt x="1304" y="4150"/>
                  </a:lnTo>
                  <a:lnTo>
                    <a:pt x="1304" y="4176"/>
                  </a:lnTo>
                  <a:lnTo>
                    <a:pt x="1304" y="5794"/>
                  </a:lnTo>
                  <a:lnTo>
                    <a:pt x="1304" y="5483"/>
                  </a:lnTo>
                  <a:lnTo>
                    <a:pt x="1304" y="5794"/>
                  </a:lnTo>
                  <a:lnTo>
                    <a:pt x="2934" y="5794"/>
                  </a:lnTo>
                  <a:lnTo>
                    <a:pt x="2960" y="5792"/>
                  </a:lnTo>
                  <a:lnTo>
                    <a:pt x="3005" y="5781"/>
                  </a:lnTo>
                  <a:lnTo>
                    <a:pt x="3046" y="5757"/>
                  </a:lnTo>
                  <a:lnTo>
                    <a:pt x="3078" y="5725"/>
                  </a:lnTo>
                  <a:lnTo>
                    <a:pt x="3101" y="5687"/>
                  </a:lnTo>
                  <a:lnTo>
                    <a:pt x="3115" y="5645"/>
                  </a:lnTo>
                  <a:lnTo>
                    <a:pt x="3119" y="5598"/>
                  </a:lnTo>
                  <a:lnTo>
                    <a:pt x="3109" y="5551"/>
                  </a:lnTo>
                  <a:lnTo>
                    <a:pt x="3099" y="5529"/>
                  </a:lnTo>
                  <a:lnTo>
                    <a:pt x="3066" y="5462"/>
                  </a:lnTo>
                  <a:lnTo>
                    <a:pt x="3009" y="5326"/>
                  </a:lnTo>
                  <a:lnTo>
                    <a:pt x="2969" y="5194"/>
                  </a:lnTo>
                  <a:lnTo>
                    <a:pt x="2947" y="5072"/>
                  </a:lnTo>
                  <a:lnTo>
                    <a:pt x="2946" y="5017"/>
                  </a:lnTo>
                  <a:lnTo>
                    <a:pt x="2946" y="4985"/>
                  </a:lnTo>
                  <a:lnTo>
                    <a:pt x="2952" y="4925"/>
                  </a:lnTo>
                  <a:lnTo>
                    <a:pt x="2964" y="4868"/>
                  </a:lnTo>
                  <a:lnTo>
                    <a:pt x="2982" y="4815"/>
                  </a:lnTo>
                  <a:lnTo>
                    <a:pt x="3004" y="4766"/>
                  </a:lnTo>
                  <a:lnTo>
                    <a:pt x="3033" y="4721"/>
                  </a:lnTo>
                  <a:lnTo>
                    <a:pt x="3083" y="4660"/>
                  </a:lnTo>
                  <a:lnTo>
                    <a:pt x="3165" y="4592"/>
                  </a:lnTo>
                  <a:lnTo>
                    <a:pt x="3262" y="4542"/>
                  </a:lnTo>
                  <a:lnTo>
                    <a:pt x="3371" y="4508"/>
                  </a:lnTo>
                  <a:lnTo>
                    <a:pt x="3489" y="4491"/>
                  </a:lnTo>
                  <a:lnTo>
                    <a:pt x="3551" y="4489"/>
                  </a:lnTo>
                  <a:lnTo>
                    <a:pt x="3613" y="4491"/>
                  </a:lnTo>
                  <a:lnTo>
                    <a:pt x="3731" y="4508"/>
                  </a:lnTo>
                  <a:lnTo>
                    <a:pt x="3840" y="4542"/>
                  </a:lnTo>
                  <a:lnTo>
                    <a:pt x="3937" y="4592"/>
                  </a:lnTo>
                  <a:lnTo>
                    <a:pt x="4019" y="4660"/>
                  </a:lnTo>
                  <a:lnTo>
                    <a:pt x="4069" y="4721"/>
                  </a:lnTo>
                  <a:lnTo>
                    <a:pt x="4097" y="4766"/>
                  </a:lnTo>
                  <a:lnTo>
                    <a:pt x="4120" y="4815"/>
                  </a:lnTo>
                  <a:lnTo>
                    <a:pt x="4138" y="4868"/>
                  </a:lnTo>
                  <a:lnTo>
                    <a:pt x="4150" y="4925"/>
                  </a:lnTo>
                  <a:lnTo>
                    <a:pt x="4156" y="4985"/>
                  </a:lnTo>
                  <a:lnTo>
                    <a:pt x="4156" y="5017"/>
                  </a:lnTo>
                  <a:lnTo>
                    <a:pt x="4155" y="5072"/>
                  </a:lnTo>
                  <a:lnTo>
                    <a:pt x="4134" y="5194"/>
                  </a:lnTo>
                  <a:lnTo>
                    <a:pt x="4097" y="5326"/>
                  </a:lnTo>
                  <a:lnTo>
                    <a:pt x="4044" y="5462"/>
                  </a:lnTo>
                  <a:lnTo>
                    <a:pt x="4011" y="5529"/>
                  </a:lnTo>
                  <a:lnTo>
                    <a:pt x="4002" y="5553"/>
                  </a:lnTo>
                  <a:lnTo>
                    <a:pt x="3992" y="5599"/>
                  </a:lnTo>
                  <a:lnTo>
                    <a:pt x="3996" y="5645"/>
                  </a:lnTo>
                  <a:lnTo>
                    <a:pt x="4009" y="5687"/>
                  </a:lnTo>
                  <a:lnTo>
                    <a:pt x="4032" y="5726"/>
                  </a:lnTo>
                  <a:lnTo>
                    <a:pt x="4064" y="5757"/>
                  </a:lnTo>
                  <a:lnTo>
                    <a:pt x="4103" y="5781"/>
                  </a:lnTo>
                  <a:lnTo>
                    <a:pt x="4150" y="5792"/>
                  </a:lnTo>
                  <a:lnTo>
                    <a:pt x="4174" y="5794"/>
                  </a:lnTo>
                  <a:lnTo>
                    <a:pt x="5793" y="5794"/>
                  </a:lnTo>
                  <a:lnTo>
                    <a:pt x="5793" y="4176"/>
                  </a:lnTo>
                  <a:lnTo>
                    <a:pt x="5792" y="4150"/>
                  </a:lnTo>
                  <a:lnTo>
                    <a:pt x="5779" y="4105"/>
                  </a:lnTo>
                  <a:lnTo>
                    <a:pt x="5757" y="4065"/>
                  </a:lnTo>
                  <a:lnTo>
                    <a:pt x="5725" y="4034"/>
                  </a:lnTo>
                  <a:lnTo>
                    <a:pt x="5687" y="4010"/>
                  </a:lnTo>
                  <a:lnTo>
                    <a:pt x="5644" y="3996"/>
                  </a:lnTo>
                  <a:lnTo>
                    <a:pt x="5598" y="3993"/>
                  </a:lnTo>
                  <a:lnTo>
                    <a:pt x="5551" y="4002"/>
                  </a:lnTo>
                  <a:lnTo>
                    <a:pt x="5528" y="4013"/>
                  </a:lnTo>
                  <a:lnTo>
                    <a:pt x="5460" y="4044"/>
                  </a:lnTo>
                  <a:lnTo>
                    <a:pt x="5325" y="4097"/>
                  </a:lnTo>
                  <a:lnTo>
                    <a:pt x="5193" y="4136"/>
                  </a:lnTo>
                  <a:lnTo>
                    <a:pt x="5070" y="4155"/>
                  </a:lnTo>
                  <a:lnTo>
                    <a:pt x="5016" y="4158"/>
                  </a:lnTo>
                  <a:lnTo>
                    <a:pt x="4985" y="4157"/>
                  </a:lnTo>
                  <a:lnTo>
                    <a:pt x="4924" y="4152"/>
                  </a:lnTo>
                  <a:lnTo>
                    <a:pt x="4867" y="4139"/>
                  </a:lnTo>
                  <a:lnTo>
                    <a:pt x="4813" y="4122"/>
                  </a:lnTo>
                  <a:lnTo>
                    <a:pt x="4764" y="4098"/>
                  </a:lnTo>
                  <a:lnTo>
                    <a:pt x="4719" y="4070"/>
                  </a:lnTo>
                  <a:lnTo>
                    <a:pt x="4658" y="4021"/>
                  </a:lnTo>
                  <a:lnTo>
                    <a:pt x="4592" y="3938"/>
                  </a:lnTo>
                  <a:lnTo>
                    <a:pt x="4541" y="3842"/>
                  </a:lnTo>
                  <a:lnTo>
                    <a:pt x="4506" y="3733"/>
                  </a:lnTo>
                  <a:lnTo>
                    <a:pt x="4489" y="3614"/>
                  </a:lnTo>
                  <a:lnTo>
                    <a:pt x="4488" y="3551"/>
                  </a:lnTo>
                  <a:lnTo>
                    <a:pt x="4489" y="3489"/>
                  </a:lnTo>
                  <a:lnTo>
                    <a:pt x="4506" y="3371"/>
                  </a:lnTo>
                  <a:lnTo>
                    <a:pt x="4541" y="3262"/>
                  </a:lnTo>
                  <a:lnTo>
                    <a:pt x="4592" y="3166"/>
                  </a:lnTo>
                  <a:lnTo>
                    <a:pt x="4658" y="3084"/>
                  </a:lnTo>
                  <a:lnTo>
                    <a:pt x="4719" y="3033"/>
                  </a:lnTo>
                  <a:lnTo>
                    <a:pt x="4764" y="3006"/>
                  </a:lnTo>
                  <a:lnTo>
                    <a:pt x="4813" y="2982"/>
                  </a:lnTo>
                  <a:lnTo>
                    <a:pt x="4867" y="2964"/>
                  </a:lnTo>
                  <a:lnTo>
                    <a:pt x="4924" y="2953"/>
                  </a:lnTo>
                  <a:lnTo>
                    <a:pt x="4985" y="2946"/>
                  </a:lnTo>
                  <a:lnTo>
                    <a:pt x="5016" y="2946"/>
                  </a:lnTo>
                  <a:close/>
                </a:path>
              </a:pathLst>
            </a:custGeom>
            <a:solidFill>
              <a:srgbClr val="7BB21B"/>
            </a:solidFill>
            <a:ln w="57150">
              <a:solidFill>
                <a:sysClr val="window" lastClr="FFFFFF"/>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07" name="Freeform 626">
              <a:extLst>
                <a:ext uri="{FF2B5EF4-FFF2-40B4-BE49-F238E27FC236}">
                  <a16:creationId xmlns:a16="http://schemas.microsoft.com/office/drawing/2014/main" id="{8800964B-FAF1-4CA6-94B7-35C3481D0134}"/>
                </a:ext>
              </a:extLst>
            </p:cNvPr>
            <p:cNvSpPr>
              <a:spLocks/>
            </p:cNvSpPr>
            <p:nvPr/>
          </p:nvSpPr>
          <p:spPr bwMode="auto">
            <a:xfrm>
              <a:off x="3906531" y="4213073"/>
              <a:ext cx="1724025" cy="1725216"/>
            </a:xfrm>
            <a:custGeom>
              <a:avLst/>
              <a:gdLst>
                <a:gd name="T0" fmla="*/ 469 w 5793"/>
                <a:gd name="T1" fmla="*/ 3011 h 5794"/>
                <a:gd name="T2" fmla="*/ 195 w 5793"/>
                <a:gd name="T3" fmla="*/ 3120 h 5794"/>
                <a:gd name="T4" fmla="*/ 37 w 5793"/>
                <a:gd name="T5" fmla="*/ 3046 h 5794"/>
                <a:gd name="T6" fmla="*/ 0 w 5793"/>
                <a:gd name="T7" fmla="*/ 1306 h 5794"/>
                <a:gd name="T8" fmla="*/ 1729 w 5793"/>
                <a:gd name="T9" fmla="*/ 1269 h 5794"/>
                <a:gd name="T10" fmla="*/ 1801 w 5793"/>
                <a:gd name="T11" fmla="*/ 1110 h 5794"/>
                <a:gd name="T12" fmla="*/ 1696 w 5793"/>
                <a:gd name="T13" fmla="*/ 838 h 5794"/>
                <a:gd name="T14" fmla="*/ 1637 w 5793"/>
                <a:gd name="T15" fmla="*/ 497 h 5794"/>
                <a:gd name="T16" fmla="*/ 1696 w 5793"/>
                <a:gd name="T17" fmla="*/ 278 h 5794"/>
                <a:gd name="T18" fmla="*/ 1953 w 5793"/>
                <a:gd name="T19" fmla="*/ 53 h 5794"/>
                <a:gd name="T20" fmla="*/ 2304 w 5793"/>
                <a:gd name="T21" fmla="*/ 2 h 5794"/>
                <a:gd name="T22" fmla="*/ 2710 w 5793"/>
                <a:gd name="T23" fmla="*/ 170 h 5794"/>
                <a:gd name="T24" fmla="*/ 2829 w 5793"/>
                <a:gd name="T25" fmla="*/ 379 h 5794"/>
                <a:gd name="T26" fmla="*/ 2846 w 5793"/>
                <a:gd name="T27" fmla="*/ 584 h 5794"/>
                <a:gd name="T28" fmla="*/ 2694 w 5793"/>
                <a:gd name="T29" fmla="*/ 1040 h 5794"/>
                <a:gd name="T30" fmla="*/ 2692 w 5793"/>
                <a:gd name="T31" fmla="*/ 1199 h 5794"/>
                <a:gd name="T32" fmla="*/ 2834 w 5793"/>
                <a:gd name="T33" fmla="*/ 1304 h 5794"/>
                <a:gd name="T34" fmla="*/ 4489 w 5793"/>
                <a:gd name="T35" fmla="*/ 1306 h 5794"/>
                <a:gd name="T36" fmla="*/ 4526 w 5793"/>
                <a:gd name="T37" fmla="*/ 3046 h 5794"/>
                <a:gd name="T38" fmla="*/ 4684 w 5793"/>
                <a:gd name="T39" fmla="*/ 3120 h 5794"/>
                <a:gd name="T40" fmla="*/ 4957 w 5793"/>
                <a:gd name="T41" fmla="*/ 3011 h 5794"/>
                <a:gd name="T42" fmla="*/ 5297 w 5793"/>
                <a:gd name="T43" fmla="*/ 2946 h 5794"/>
                <a:gd name="T44" fmla="*/ 5517 w 5793"/>
                <a:gd name="T45" fmla="*/ 3006 h 5794"/>
                <a:gd name="T46" fmla="*/ 5741 w 5793"/>
                <a:gd name="T47" fmla="*/ 3263 h 5794"/>
                <a:gd name="T48" fmla="*/ 5792 w 5793"/>
                <a:gd name="T49" fmla="*/ 3614 h 5794"/>
                <a:gd name="T50" fmla="*/ 5623 w 5793"/>
                <a:gd name="T51" fmla="*/ 4021 h 5794"/>
                <a:gd name="T52" fmla="*/ 5415 w 5793"/>
                <a:gd name="T53" fmla="*/ 4139 h 5794"/>
                <a:gd name="T54" fmla="*/ 5211 w 5793"/>
                <a:gd name="T55" fmla="*/ 4156 h 5794"/>
                <a:gd name="T56" fmla="*/ 4754 w 5793"/>
                <a:gd name="T57" fmla="*/ 4013 h 5794"/>
                <a:gd name="T58" fmla="*/ 4596 w 5793"/>
                <a:gd name="T59" fmla="*/ 4011 h 5794"/>
                <a:gd name="T60" fmla="*/ 4491 w 5793"/>
                <a:gd name="T61" fmla="*/ 4151 h 5794"/>
                <a:gd name="T62" fmla="*/ 4489 w 5793"/>
                <a:gd name="T63" fmla="*/ 5794 h 5794"/>
                <a:gd name="T64" fmla="*/ 2747 w 5793"/>
                <a:gd name="T65" fmla="*/ 5758 h 5794"/>
                <a:gd name="T66" fmla="*/ 2675 w 5793"/>
                <a:gd name="T67" fmla="*/ 5598 h 5794"/>
                <a:gd name="T68" fmla="*/ 2784 w 5793"/>
                <a:gd name="T69" fmla="*/ 5326 h 5794"/>
                <a:gd name="T70" fmla="*/ 2847 w 5793"/>
                <a:gd name="T71" fmla="*/ 4985 h 5794"/>
                <a:gd name="T72" fmla="*/ 2789 w 5793"/>
                <a:gd name="T73" fmla="*/ 4766 h 5794"/>
                <a:gd name="T74" fmla="*/ 2531 w 5793"/>
                <a:gd name="T75" fmla="*/ 4542 h 5794"/>
                <a:gd name="T76" fmla="*/ 2180 w 5793"/>
                <a:gd name="T77" fmla="*/ 4491 h 5794"/>
                <a:gd name="T78" fmla="*/ 1774 w 5793"/>
                <a:gd name="T79" fmla="*/ 4660 h 5794"/>
                <a:gd name="T80" fmla="*/ 1655 w 5793"/>
                <a:gd name="T81" fmla="*/ 4869 h 5794"/>
                <a:gd name="T82" fmla="*/ 1638 w 5793"/>
                <a:gd name="T83" fmla="*/ 5072 h 5794"/>
                <a:gd name="T84" fmla="*/ 1782 w 5793"/>
                <a:gd name="T85" fmla="*/ 5530 h 5794"/>
                <a:gd name="T86" fmla="*/ 1784 w 5793"/>
                <a:gd name="T87" fmla="*/ 5688 h 5794"/>
                <a:gd name="T88" fmla="*/ 1643 w 5793"/>
                <a:gd name="T89" fmla="*/ 5793 h 5794"/>
                <a:gd name="T90" fmla="*/ 1 w 5793"/>
                <a:gd name="T91" fmla="*/ 4151 h 5794"/>
                <a:gd name="T92" fmla="*/ 106 w 5793"/>
                <a:gd name="T93" fmla="*/ 4011 h 5794"/>
                <a:gd name="T94" fmla="*/ 265 w 5793"/>
                <a:gd name="T95" fmla="*/ 4013 h 5794"/>
                <a:gd name="T96" fmla="*/ 723 w 5793"/>
                <a:gd name="T97" fmla="*/ 4156 h 5794"/>
                <a:gd name="T98" fmla="*/ 926 w 5793"/>
                <a:gd name="T99" fmla="*/ 4139 h 5794"/>
                <a:gd name="T100" fmla="*/ 1135 w 5793"/>
                <a:gd name="T101" fmla="*/ 4021 h 5794"/>
                <a:gd name="T102" fmla="*/ 1303 w 5793"/>
                <a:gd name="T103" fmla="*/ 3614 h 5794"/>
                <a:gd name="T104" fmla="*/ 1252 w 5793"/>
                <a:gd name="T105" fmla="*/ 3263 h 5794"/>
                <a:gd name="T106" fmla="*/ 1029 w 5793"/>
                <a:gd name="T107" fmla="*/ 3006 h 5794"/>
                <a:gd name="T108" fmla="*/ 808 w 5793"/>
                <a:gd name="T109" fmla="*/ 2946 h 5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93" h="5794">
                  <a:moveTo>
                    <a:pt x="777" y="2946"/>
                  </a:moveTo>
                  <a:lnTo>
                    <a:pt x="723" y="2948"/>
                  </a:lnTo>
                  <a:lnTo>
                    <a:pt x="601" y="2970"/>
                  </a:lnTo>
                  <a:lnTo>
                    <a:pt x="469" y="3011"/>
                  </a:lnTo>
                  <a:lnTo>
                    <a:pt x="333" y="3067"/>
                  </a:lnTo>
                  <a:lnTo>
                    <a:pt x="265" y="3101"/>
                  </a:lnTo>
                  <a:lnTo>
                    <a:pt x="242" y="3111"/>
                  </a:lnTo>
                  <a:lnTo>
                    <a:pt x="195" y="3120"/>
                  </a:lnTo>
                  <a:lnTo>
                    <a:pt x="150" y="3117"/>
                  </a:lnTo>
                  <a:lnTo>
                    <a:pt x="107" y="3103"/>
                  </a:lnTo>
                  <a:lnTo>
                    <a:pt x="68" y="3079"/>
                  </a:lnTo>
                  <a:lnTo>
                    <a:pt x="37" y="3046"/>
                  </a:lnTo>
                  <a:lnTo>
                    <a:pt x="14" y="3006"/>
                  </a:lnTo>
                  <a:lnTo>
                    <a:pt x="1" y="2961"/>
                  </a:lnTo>
                  <a:lnTo>
                    <a:pt x="0" y="2935"/>
                  </a:lnTo>
                  <a:lnTo>
                    <a:pt x="0" y="1306"/>
                  </a:lnTo>
                  <a:lnTo>
                    <a:pt x="1618" y="1306"/>
                  </a:lnTo>
                  <a:lnTo>
                    <a:pt x="1643" y="1304"/>
                  </a:lnTo>
                  <a:lnTo>
                    <a:pt x="1690" y="1291"/>
                  </a:lnTo>
                  <a:lnTo>
                    <a:pt x="1729" y="1269"/>
                  </a:lnTo>
                  <a:lnTo>
                    <a:pt x="1761" y="1237"/>
                  </a:lnTo>
                  <a:lnTo>
                    <a:pt x="1784" y="1199"/>
                  </a:lnTo>
                  <a:lnTo>
                    <a:pt x="1797" y="1156"/>
                  </a:lnTo>
                  <a:lnTo>
                    <a:pt x="1801" y="1110"/>
                  </a:lnTo>
                  <a:lnTo>
                    <a:pt x="1792" y="1063"/>
                  </a:lnTo>
                  <a:lnTo>
                    <a:pt x="1782" y="1041"/>
                  </a:lnTo>
                  <a:lnTo>
                    <a:pt x="1749" y="974"/>
                  </a:lnTo>
                  <a:lnTo>
                    <a:pt x="1696" y="838"/>
                  </a:lnTo>
                  <a:lnTo>
                    <a:pt x="1659" y="705"/>
                  </a:lnTo>
                  <a:lnTo>
                    <a:pt x="1638" y="584"/>
                  </a:lnTo>
                  <a:lnTo>
                    <a:pt x="1637" y="529"/>
                  </a:lnTo>
                  <a:lnTo>
                    <a:pt x="1637" y="497"/>
                  </a:lnTo>
                  <a:lnTo>
                    <a:pt x="1643" y="436"/>
                  </a:lnTo>
                  <a:lnTo>
                    <a:pt x="1655" y="379"/>
                  </a:lnTo>
                  <a:lnTo>
                    <a:pt x="1673" y="327"/>
                  </a:lnTo>
                  <a:lnTo>
                    <a:pt x="1696" y="278"/>
                  </a:lnTo>
                  <a:lnTo>
                    <a:pt x="1723" y="232"/>
                  </a:lnTo>
                  <a:lnTo>
                    <a:pt x="1774" y="170"/>
                  </a:lnTo>
                  <a:lnTo>
                    <a:pt x="1856" y="104"/>
                  </a:lnTo>
                  <a:lnTo>
                    <a:pt x="1953" y="53"/>
                  </a:lnTo>
                  <a:lnTo>
                    <a:pt x="2062" y="20"/>
                  </a:lnTo>
                  <a:lnTo>
                    <a:pt x="2180" y="2"/>
                  </a:lnTo>
                  <a:lnTo>
                    <a:pt x="2242" y="0"/>
                  </a:lnTo>
                  <a:lnTo>
                    <a:pt x="2304" y="2"/>
                  </a:lnTo>
                  <a:lnTo>
                    <a:pt x="2422" y="20"/>
                  </a:lnTo>
                  <a:lnTo>
                    <a:pt x="2531" y="53"/>
                  </a:lnTo>
                  <a:lnTo>
                    <a:pt x="2628" y="104"/>
                  </a:lnTo>
                  <a:lnTo>
                    <a:pt x="2710" y="170"/>
                  </a:lnTo>
                  <a:lnTo>
                    <a:pt x="2760" y="232"/>
                  </a:lnTo>
                  <a:lnTo>
                    <a:pt x="2789" y="278"/>
                  </a:lnTo>
                  <a:lnTo>
                    <a:pt x="2811" y="327"/>
                  </a:lnTo>
                  <a:lnTo>
                    <a:pt x="2829" y="379"/>
                  </a:lnTo>
                  <a:lnTo>
                    <a:pt x="2841" y="436"/>
                  </a:lnTo>
                  <a:lnTo>
                    <a:pt x="2847" y="497"/>
                  </a:lnTo>
                  <a:lnTo>
                    <a:pt x="2848" y="529"/>
                  </a:lnTo>
                  <a:lnTo>
                    <a:pt x="2846" y="584"/>
                  </a:lnTo>
                  <a:lnTo>
                    <a:pt x="2824" y="705"/>
                  </a:lnTo>
                  <a:lnTo>
                    <a:pt x="2784" y="838"/>
                  </a:lnTo>
                  <a:lnTo>
                    <a:pt x="2727" y="972"/>
                  </a:lnTo>
                  <a:lnTo>
                    <a:pt x="2694" y="1040"/>
                  </a:lnTo>
                  <a:lnTo>
                    <a:pt x="2684" y="1063"/>
                  </a:lnTo>
                  <a:lnTo>
                    <a:pt x="2675" y="1110"/>
                  </a:lnTo>
                  <a:lnTo>
                    <a:pt x="2677" y="1155"/>
                  </a:lnTo>
                  <a:lnTo>
                    <a:pt x="2692" y="1199"/>
                  </a:lnTo>
                  <a:lnTo>
                    <a:pt x="2715" y="1237"/>
                  </a:lnTo>
                  <a:lnTo>
                    <a:pt x="2747" y="1269"/>
                  </a:lnTo>
                  <a:lnTo>
                    <a:pt x="2787" y="1291"/>
                  </a:lnTo>
                  <a:lnTo>
                    <a:pt x="2834" y="1304"/>
                  </a:lnTo>
                  <a:lnTo>
                    <a:pt x="2859" y="1306"/>
                  </a:lnTo>
                  <a:lnTo>
                    <a:pt x="4489" y="1306"/>
                  </a:lnTo>
                  <a:lnTo>
                    <a:pt x="4489" y="1306"/>
                  </a:lnTo>
                  <a:lnTo>
                    <a:pt x="4489" y="1306"/>
                  </a:lnTo>
                  <a:lnTo>
                    <a:pt x="4489" y="2935"/>
                  </a:lnTo>
                  <a:lnTo>
                    <a:pt x="4491" y="2961"/>
                  </a:lnTo>
                  <a:lnTo>
                    <a:pt x="4502" y="3006"/>
                  </a:lnTo>
                  <a:lnTo>
                    <a:pt x="4526" y="3046"/>
                  </a:lnTo>
                  <a:lnTo>
                    <a:pt x="4557" y="3079"/>
                  </a:lnTo>
                  <a:lnTo>
                    <a:pt x="4596" y="3103"/>
                  </a:lnTo>
                  <a:lnTo>
                    <a:pt x="4638" y="3117"/>
                  </a:lnTo>
                  <a:lnTo>
                    <a:pt x="4684" y="3120"/>
                  </a:lnTo>
                  <a:lnTo>
                    <a:pt x="4730" y="3111"/>
                  </a:lnTo>
                  <a:lnTo>
                    <a:pt x="4754" y="3101"/>
                  </a:lnTo>
                  <a:lnTo>
                    <a:pt x="4821" y="3067"/>
                  </a:lnTo>
                  <a:lnTo>
                    <a:pt x="4957" y="3011"/>
                  </a:lnTo>
                  <a:lnTo>
                    <a:pt x="5089" y="2970"/>
                  </a:lnTo>
                  <a:lnTo>
                    <a:pt x="5211" y="2948"/>
                  </a:lnTo>
                  <a:lnTo>
                    <a:pt x="5266" y="2946"/>
                  </a:lnTo>
                  <a:lnTo>
                    <a:pt x="5297" y="2946"/>
                  </a:lnTo>
                  <a:lnTo>
                    <a:pt x="5358" y="2953"/>
                  </a:lnTo>
                  <a:lnTo>
                    <a:pt x="5415" y="2965"/>
                  </a:lnTo>
                  <a:lnTo>
                    <a:pt x="5468" y="2983"/>
                  </a:lnTo>
                  <a:lnTo>
                    <a:pt x="5517" y="3006"/>
                  </a:lnTo>
                  <a:lnTo>
                    <a:pt x="5562" y="3033"/>
                  </a:lnTo>
                  <a:lnTo>
                    <a:pt x="5623" y="3084"/>
                  </a:lnTo>
                  <a:lnTo>
                    <a:pt x="5691" y="3167"/>
                  </a:lnTo>
                  <a:lnTo>
                    <a:pt x="5741" y="3263"/>
                  </a:lnTo>
                  <a:lnTo>
                    <a:pt x="5775" y="3372"/>
                  </a:lnTo>
                  <a:lnTo>
                    <a:pt x="5792" y="3489"/>
                  </a:lnTo>
                  <a:lnTo>
                    <a:pt x="5793" y="3552"/>
                  </a:lnTo>
                  <a:lnTo>
                    <a:pt x="5792" y="3614"/>
                  </a:lnTo>
                  <a:lnTo>
                    <a:pt x="5775" y="3733"/>
                  </a:lnTo>
                  <a:lnTo>
                    <a:pt x="5741" y="3842"/>
                  </a:lnTo>
                  <a:lnTo>
                    <a:pt x="5691" y="3938"/>
                  </a:lnTo>
                  <a:lnTo>
                    <a:pt x="5623" y="4021"/>
                  </a:lnTo>
                  <a:lnTo>
                    <a:pt x="5562" y="4070"/>
                  </a:lnTo>
                  <a:lnTo>
                    <a:pt x="5517" y="4099"/>
                  </a:lnTo>
                  <a:lnTo>
                    <a:pt x="5468" y="4122"/>
                  </a:lnTo>
                  <a:lnTo>
                    <a:pt x="5415" y="4139"/>
                  </a:lnTo>
                  <a:lnTo>
                    <a:pt x="5358" y="4152"/>
                  </a:lnTo>
                  <a:lnTo>
                    <a:pt x="5297" y="4157"/>
                  </a:lnTo>
                  <a:lnTo>
                    <a:pt x="5266" y="4158"/>
                  </a:lnTo>
                  <a:lnTo>
                    <a:pt x="5211" y="4156"/>
                  </a:lnTo>
                  <a:lnTo>
                    <a:pt x="5089" y="4136"/>
                  </a:lnTo>
                  <a:lnTo>
                    <a:pt x="4957" y="4097"/>
                  </a:lnTo>
                  <a:lnTo>
                    <a:pt x="4821" y="4044"/>
                  </a:lnTo>
                  <a:lnTo>
                    <a:pt x="4754" y="4013"/>
                  </a:lnTo>
                  <a:lnTo>
                    <a:pt x="4730" y="4003"/>
                  </a:lnTo>
                  <a:lnTo>
                    <a:pt x="4684" y="3994"/>
                  </a:lnTo>
                  <a:lnTo>
                    <a:pt x="4638" y="3996"/>
                  </a:lnTo>
                  <a:lnTo>
                    <a:pt x="4596" y="4011"/>
                  </a:lnTo>
                  <a:lnTo>
                    <a:pt x="4557" y="4034"/>
                  </a:lnTo>
                  <a:lnTo>
                    <a:pt x="4526" y="4065"/>
                  </a:lnTo>
                  <a:lnTo>
                    <a:pt x="4502" y="4105"/>
                  </a:lnTo>
                  <a:lnTo>
                    <a:pt x="4491" y="4151"/>
                  </a:lnTo>
                  <a:lnTo>
                    <a:pt x="4489" y="4176"/>
                  </a:lnTo>
                  <a:lnTo>
                    <a:pt x="4489" y="5794"/>
                  </a:lnTo>
                  <a:lnTo>
                    <a:pt x="4489" y="5483"/>
                  </a:lnTo>
                  <a:lnTo>
                    <a:pt x="4489" y="5794"/>
                  </a:lnTo>
                  <a:lnTo>
                    <a:pt x="2859" y="5794"/>
                  </a:lnTo>
                  <a:lnTo>
                    <a:pt x="2834" y="5793"/>
                  </a:lnTo>
                  <a:lnTo>
                    <a:pt x="2787" y="5781"/>
                  </a:lnTo>
                  <a:lnTo>
                    <a:pt x="2747" y="5758"/>
                  </a:lnTo>
                  <a:lnTo>
                    <a:pt x="2715" y="5725"/>
                  </a:lnTo>
                  <a:lnTo>
                    <a:pt x="2692" y="5688"/>
                  </a:lnTo>
                  <a:lnTo>
                    <a:pt x="2677" y="5645"/>
                  </a:lnTo>
                  <a:lnTo>
                    <a:pt x="2675" y="5598"/>
                  </a:lnTo>
                  <a:lnTo>
                    <a:pt x="2684" y="5552"/>
                  </a:lnTo>
                  <a:lnTo>
                    <a:pt x="2694" y="5530"/>
                  </a:lnTo>
                  <a:lnTo>
                    <a:pt x="2727" y="5462"/>
                  </a:lnTo>
                  <a:lnTo>
                    <a:pt x="2784" y="5326"/>
                  </a:lnTo>
                  <a:lnTo>
                    <a:pt x="2824" y="5194"/>
                  </a:lnTo>
                  <a:lnTo>
                    <a:pt x="2846" y="5072"/>
                  </a:lnTo>
                  <a:lnTo>
                    <a:pt x="2848" y="5018"/>
                  </a:lnTo>
                  <a:lnTo>
                    <a:pt x="2847" y="4985"/>
                  </a:lnTo>
                  <a:lnTo>
                    <a:pt x="2841" y="4926"/>
                  </a:lnTo>
                  <a:lnTo>
                    <a:pt x="2829" y="4869"/>
                  </a:lnTo>
                  <a:lnTo>
                    <a:pt x="2811" y="4815"/>
                  </a:lnTo>
                  <a:lnTo>
                    <a:pt x="2789" y="4766"/>
                  </a:lnTo>
                  <a:lnTo>
                    <a:pt x="2760" y="4721"/>
                  </a:lnTo>
                  <a:lnTo>
                    <a:pt x="2710" y="4660"/>
                  </a:lnTo>
                  <a:lnTo>
                    <a:pt x="2628" y="4592"/>
                  </a:lnTo>
                  <a:lnTo>
                    <a:pt x="2531" y="4542"/>
                  </a:lnTo>
                  <a:lnTo>
                    <a:pt x="2422" y="4508"/>
                  </a:lnTo>
                  <a:lnTo>
                    <a:pt x="2304" y="4491"/>
                  </a:lnTo>
                  <a:lnTo>
                    <a:pt x="2242" y="4489"/>
                  </a:lnTo>
                  <a:lnTo>
                    <a:pt x="2180" y="4491"/>
                  </a:lnTo>
                  <a:lnTo>
                    <a:pt x="2062" y="4508"/>
                  </a:lnTo>
                  <a:lnTo>
                    <a:pt x="1953" y="4542"/>
                  </a:lnTo>
                  <a:lnTo>
                    <a:pt x="1856" y="4592"/>
                  </a:lnTo>
                  <a:lnTo>
                    <a:pt x="1774" y="4660"/>
                  </a:lnTo>
                  <a:lnTo>
                    <a:pt x="1723" y="4721"/>
                  </a:lnTo>
                  <a:lnTo>
                    <a:pt x="1696" y="4766"/>
                  </a:lnTo>
                  <a:lnTo>
                    <a:pt x="1673" y="4815"/>
                  </a:lnTo>
                  <a:lnTo>
                    <a:pt x="1655" y="4869"/>
                  </a:lnTo>
                  <a:lnTo>
                    <a:pt x="1643" y="4926"/>
                  </a:lnTo>
                  <a:lnTo>
                    <a:pt x="1637" y="4985"/>
                  </a:lnTo>
                  <a:lnTo>
                    <a:pt x="1637" y="5018"/>
                  </a:lnTo>
                  <a:lnTo>
                    <a:pt x="1638" y="5072"/>
                  </a:lnTo>
                  <a:lnTo>
                    <a:pt x="1659" y="5194"/>
                  </a:lnTo>
                  <a:lnTo>
                    <a:pt x="1696" y="5326"/>
                  </a:lnTo>
                  <a:lnTo>
                    <a:pt x="1749" y="5462"/>
                  </a:lnTo>
                  <a:lnTo>
                    <a:pt x="1782" y="5530"/>
                  </a:lnTo>
                  <a:lnTo>
                    <a:pt x="1792" y="5553"/>
                  </a:lnTo>
                  <a:lnTo>
                    <a:pt x="1801" y="5600"/>
                  </a:lnTo>
                  <a:lnTo>
                    <a:pt x="1797" y="5645"/>
                  </a:lnTo>
                  <a:lnTo>
                    <a:pt x="1784" y="5688"/>
                  </a:lnTo>
                  <a:lnTo>
                    <a:pt x="1761" y="5727"/>
                  </a:lnTo>
                  <a:lnTo>
                    <a:pt x="1729" y="5758"/>
                  </a:lnTo>
                  <a:lnTo>
                    <a:pt x="1690" y="5781"/>
                  </a:lnTo>
                  <a:lnTo>
                    <a:pt x="1643" y="5793"/>
                  </a:lnTo>
                  <a:lnTo>
                    <a:pt x="1618" y="5794"/>
                  </a:lnTo>
                  <a:lnTo>
                    <a:pt x="0" y="5794"/>
                  </a:lnTo>
                  <a:lnTo>
                    <a:pt x="0" y="4176"/>
                  </a:lnTo>
                  <a:lnTo>
                    <a:pt x="1" y="4151"/>
                  </a:lnTo>
                  <a:lnTo>
                    <a:pt x="14" y="4105"/>
                  </a:lnTo>
                  <a:lnTo>
                    <a:pt x="37" y="4065"/>
                  </a:lnTo>
                  <a:lnTo>
                    <a:pt x="68" y="4034"/>
                  </a:lnTo>
                  <a:lnTo>
                    <a:pt x="106" y="4011"/>
                  </a:lnTo>
                  <a:lnTo>
                    <a:pt x="149" y="3996"/>
                  </a:lnTo>
                  <a:lnTo>
                    <a:pt x="195" y="3994"/>
                  </a:lnTo>
                  <a:lnTo>
                    <a:pt x="242" y="4003"/>
                  </a:lnTo>
                  <a:lnTo>
                    <a:pt x="265" y="4013"/>
                  </a:lnTo>
                  <a:lnTo>
                    <a:pt x="333" y="4044"/>
                  </a:lnTo>
                  <a:lnTo>
                    <a:pt x="469" y="4097"/>
                  </a:lnTo>
                  <a:lnTo>
                    <a:pt x="601" y="4136"/>
                  </a:lnTo>
                  <a:lnTo>
                    <a:pt x="723" y="4156"/>
                  </a:lnTo>
                  <a:lnTo>
                    <a:pt x="777" y="4158"/>
                  </a:lnTo>
                  <a:lnTo>
                    <a:pt x="808" y="4157"/>
                  </a:lnTo>
                  <a:lnTo>
                    <a:pt x="869" y="4152"/>
                  </a:lnTo>
                  <a:lnTo>
                    <a:pt x="926" y="4139"/>
                  </a:lnTo>
                  <a:lnTo>
                    <a:pt x="979" y="4122"/>
                  </a:lnTo>
                  <a:lnTo>
                    <a:pt x="1029" y="4099"/>
                  </a:lnTo>
                  <a:lnTo>
                    <a:pt x="1074" y="4070"/>
                  </a:lnTo>
                  <a:lnTo>
                    <a:pt x="1135" y="4021"/>
                  </a:lnTo>
                  <a:lnTo>
                    <a:pt x="1201" y="3938"/>
                  </a:lnTo>
                  <a:lnTo>
                    <a:pt x="1252" y="3842"/>
                  </a:lnTo>
                  <a:lnTo>
                    <a:pt x="1287" y="3733"/>
                  </a:lnTo>
                  <a:lnTo>
                    <a:pt x="1303" y="3614"/>
                  </a:lnTo>
                  <a:lnTo>
                    <a:pt x="1305" y="3552"/>
                  </a:lnTo>
                  <a:lnTo>
                    <a:pt x="1303" y="3489"/>
                  </a:lnTo>
                  <a:lnTo>
                    <a:pt x="1287" y="3372"/>
                  </a:lnTo>
                  <a:lnTo>
                    <a:pt x="1252" y="3263"/>
                  </a:lnTo>
                  <a:lnTo>
                    <a:pt x="1201" y="3167"/>
                  </a:lnTo>
                  <a:lnTo>
                    <a:pt x="1135" y="3084"/>
                  </a:lnTo>
                  <a:lnTo>
                    <a:pt x="1074" y="3033"/>
                  </a:lnTo>
                  <a:lnTo>
                    <a:pt x="1029" y="3006"/>
                  </a:lnTo>
                  <a:lnTo>
                    <a:pt x="979" y="2983"/>
                  </a:lnTo>
                  <a:lnTo>
                    <a:pt x="926" y="2965"/>
                  </a:lnTo>
                  <a:lnTo>
                    <a:pt x="869" y="2953"/>
                  </a:lnTo>
                  <a:lnTo>
                    <a:pt x="808" y="2946"/>
                  </a:lnTo>
                  <a:lnTo>
                    <a:pt x="777" y="2946"/>
                  </a:lnTo>
                  <a:close/>
                </a:path>
              </a:pathLst>
            </a:custGeom>
            <a:solidFill>
              <a:srgbClr val="F17C3F"/>
            </a:solidFill>
            <a:ln w="57150">
              <a:solidFill>
                <a:sysClr val="window" lastClr="FFFFFF"/>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grpSp>
      <p:grpSp>
        <p:nvGrpSpPr>
          <p:cNvPr id="4" name="Grupo 3">
            <a:extLst>
              <a:ext uri="{FF2B5EF4-FFF2-40B4-BE49-F238E27FC236}">
                <a16:creationId xmlns:a16="http://schemas.microsoft.com/office/drawing/2014/main" id="{E4CCF129-C21F-4BA7-BCC9-401C5549A554}"/>
              </a:ext>
            </a:extLst>
          </p:cNvPr>
          <p:cNvGrpSpPr/>
          <p:nvPr/>
        </p:nvGrpSpPr>
        <p:grpSpPr>
          <a:xfrm>
            <a:off x="6852861" y="2816132"/>
            <a:ext cx="2491307" cy="1724025"/>
            <a:chOff x="7572189" y="2986820"/>
            <a:chExt cx="2491307" cy="1724025"/>
          </a:xfrm>
        </p:grpSpPr>
        <p:sp>
          <p:nvSpPr>
            <p:cNvPr id="106" name="Freeform 624">
              <a:extLst>
                <a:ext uri="{FF2B5EF4-FFF2-40B4-BE49-F238E27FC236}">
                  <a16:creationId xmlns:a16="http://schemas.microsoft.com/office/drawing/2014/main" id="{487C7046-3DAA-4C90-BFC9-380CD37A8A15}"/>
                </a:ext>
              </a:extLst>
            </p:cNvPr>
            <p:cNvSpPr>
              <a:spLocks/>
            </p:cNvSpPr>
            <p:nvPr/>
          </p:nvSpPr>
          <p:spPr bwMode="auto">
            <a:xfrm>
              <a:off x="7572189" y="2986820"/>
              <a:ext cx="1724025" cy="1724025"/>
            </a:xfrm>
            <a:custGeom>
              <a:avLst/>
              <a:gdLst>
                <a:gd name="T0" fmla="*/ 5326 w 5794"/>
                <a:gd name="T1" fmla="*/ 2783 h 5794"/>
                <a:gd name="T2" fmla="*/ 5598 w 5794"/>
                <a:gd name="T3" fmla="*/ 2674 h 5794"/>
                <a:gd name="T4" fmla="*/ 5758 w 5794"/>
                <a:gd name="T5" fmla="*/ 2748 h 5794"/>
                <a:gd name="T6" fmla="*/ 5794 w 5794"/>
                <a:gd name="T7" fmla="*/ 4489 h 5794"/>
                <a:gd name="T8" fmla="*/ 4065 w 5794"/>
                <a:gd name="T9" fmla="*/ 4525 h 5794"/>
                <a:gd name="T10" fmla="*/ 3994 w 5794"/>
                <a:gd name="T11" fmla="*/ 4683 h 5794"/>
                <a:gd name="T12" fmla="*/ 4097 w 5794"/>
                <a:gd name="T13" fmla="*/ 4957 h 5794"/>
                <a:gd name="T14" fmla="*/ 4157 w 5794"/>
                <a:gd name="T15" fmla="*/ 5298 h 5794"/>
                <a:gd name="T16" fmla="*/ 4099 w 5794"/>
                <a:gd name="T17" fmla="*/ 5517 h 5794"/>
                <a:gd name="T18" fmla="*/ 3841 w 5794"/>
                <a:gd name="T19" fmla="*/ 5741 h 5794"/>
                <a:gd name="T20" fmla="*/ 3489 w 5794"/>
                <a:gd name="T21" fmla="*/ 5793 h 5794"/>
                <a:gd name="T22" fmla="*/ 3084 w 5794"/>
                <a:gd name="T23" fmla="*/ 5623 h 5794"/>
                <a:gd name="T24" fmla="*/ 2964 w 5794"/>
                <a:gd name="T25" fmla="*/ 5414 h 5794"/>
                <a:gd name="T26" fmla="*/ 2948 w 5794"/>
                <a:gd name="T27" fmla="*/ 5211 h 5794"/>
                <a:gd name="T28" fmla="*/ 3099 w 5794"/>
                <a:gd name="T29" fmla="*/ 4753 h 5794"/>
                <a:gd name="T30" fmla="*/ 3103 w 5794"/>
                <a:gd name="T31" fmla="*/ 4595 h 5794"/>
                <a:gd name="T32" fmla="*/ 2961 w 5794"/>
                <a:gd name="T33" fmla="*/ 4490 h 5794"/>
                <a:gd name="T34" fmla="*/ 1305 w 5794"/>
                <a:gd name="T35" fmla="*/ 4489 h 5794"/>
                <a:gd name="T36" fmla="*/ 1268 w 5794"/>
                <a:gd name="T37" fmla="*/ 2748 h 5794"/>
                <a:gd name="T38" fmla="*/ 1110 w 5794"/>
                <a:gd name="T39" fmla="*/ 2674 h 5794"/>
                <a:gd name="T40" fmla="*/ 836 w 5794"/>
                <a:gd name="T41" fmla="*/ 2783 h 5794"/>
                <a:gd name="T42" fmla="*/ 497 w 5794"/>
                <a:gd name="T43" fmla="*/ 2848 h 5794"/>
                <a:gd name="T44" fmla="*/ 276 w 5794"/>
                <a:gd name="T45" fmla="*/ 2788 h 5794"/>
                <a:gd name="T46" fmla="*/ 53 w 5794"/>
                <a:gd name="T47" fmla="*/ 2532 h 5794"/>
                <a:gd name="T48" fmla="*/ 2 w 5794"/>
                <a:gd name="T49" fmla="*/ 2180 h 5794"/>
                <a:gd name="T50" fmla="*/ 170 w 5794"/>
                <a:gd name="T51" fmla="*/ 1773 h 5794"/>
                <a:gd name="T52" fmla="*/ 379 w 5794"/>
                <a:gd name="T53" fmla="*/ 1656 h 5794"/>
                <a:gd name="T54" fmla="*/ 582 w 5794"/>
                <a:gd name="T55" fmla="*/ 1639 h 5794"/>
                <a:gd name="T56" fmla="*/ 1040 w 5794"/>
                <a:gd name="T57" fmla="*/ 1781 h 5794"/>
                <a:gd name="T58" fmla="*/ 1199 w 5794"/>
                <a:gd name="T59" fmla="*/ 1784 h 5794"/>
                <a:gd name="T60" fmla="*/ 1304 w 5794"/>
                <a:gd name="T61" fmla="*/ 1644 h 5794"/>
                <a:gd name="T62" fmla="*/ 1305 w 5794"/>
                <a:gd name="T63" fmla="*/ 0 h 5794"/>
                <a:gd name="T64" fmla="*/ 3046 w 5794"/>
                <a:gd name="T65" fmla="*/ 37 h 5794"/>
                <a:gd name="T66" fmla="*/ 3120 w 5794"/>
                <a:gd name="T67" fmla="*/ 196 h 5794"/>
                <a:gd name="T68" fmla="*/ 3011 w 5794"/>
                <a:gd name="T69" fmla="*/ 468 h 5794"/>
                <a:gd name="T70" fmla="*/ 2946 w 5794"/>
                <a:gd name="T71" fmla="*/ 809 h 5794"/>
                <a:gd name="T72" fmla="*/ 3006 w 5794"/>
                <a:gd name="T73" fmla="*/ 1028 h 5794"/>
                <a:gd name="T74" fmla="*/ 3263 w 5794"/>
                <a:gd name="T75" fmla="*/ 1252 h 5794"/>
                <a:gd name="T76" fmla="*/ 3614 w 5794"/>
                <a:gd name="T77" fmla="*/ 1303 h 5794"/>
                <a:gd name="T78" fmla="*/ 4020 w 5794"/>
                <a:gd name="T79" fmla="*/ 1134 h 5794"/>
                <a:gd name="T80" fmla="*/ 4139 w 5794"/>
                <a:gd name="T81" fmla="*/ 926 h 5794"/>
                <a:gd name="T82" fmla="*/ 4156 w 5794"/>
                <a:gd name="T83" fmla="*/ 722 h 5794"/>
                <a:gd name="T84" fmla="*/ 4012 w 5794"/>
                <a:gd name="T85" fmla="*/ 265 h 5794"/>
                <a:gd name="T86" fmla="*/ 4009 w 5794"/>
                <a:gd name="T87" fmla="*/ 107 h 5794"/>
                <a:gd name="T88" fmla="*/ 4150 w 5794"/>
                <a:gd name="T89" fmla="*/ 2 h 5794"/>
                <a:gd name="T90" fmla="*/ 5793 w 5794"/>
                <a:gd name="T91" fmla="*/ 1644 h 5794"/>
                <a:gd name="T92" fmla="*/ 5688 w 5794"/>
                <a:gd name="T93" fmla="*/ 1784 h 5794"/>
                <a:gd name="T94" fmla="*/ 5529 w 5794"/>
                <a:gd name="T95" fmla="*/ 1781 h 5794"/>
                <a:gd name="T96" fmla="*/ 5072 w 5794"/>
                <a:gd name="T97" fmla="*/ 1639 h 5794"/>
                <a:gd name="T98" fmla="*/ 4868 w 5794"/>
                <a:gd name="T99" fmla="*/ 1656 h 5794"/>
                <a:gd name="T100" fmla="*/ 4660 w 5794"/>
                <a:gd name="T101" fmla="*/ 1773 h 5794"/>
                <a:gd name="T102" fmla="*/ 4490 w 5794"/>
                <a:gd name="T103" fmla="*/ 2180 h 5794"/>
                <a:gd name="T104" fmla="*/ 4542 w 5794"/>
                <a:gd name="T105" fmla="*/ 2532 h 5794"/>
                <a:gd name="T106" fmla="*/ 4766 w 5794"/>
                <a:gd name="T107" fmla="*/ 2788 h 5794"/>
                <a:gd name="T108" fmla="*/ 4985 w 5794"/>
                <a:gd name="T109" fmla="*/ 2848 h 5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94" h="5794">
                  <a:moveTo>
                    <a:pt x="5018" y="2848"/>
                  </a:moveTo>
                  <a:lnTo>
                    <a:pt x="5072" y="2845"/>
                  </a:lnTo>
                  <a:lnTo>
                    <a:pt x="5194" y="2823"/>
                  </a:lnTo>
                  <a:lnTo>
                    <a:pt x="5326" y="2783"/>
                  </a:lnTo>
                  <a:lnTo>
                    <a:pt x="5462" y="2727"/>
                  </a:lnTo>
                  <a:lnTo>
                    <a:pt x="5528" y="2694"/>
                  </a:lnTo>
                  <a:lnTo>
                    <a:pt x="5552" y="2683"/>
                  </a:lnTo>
                  <a:lnTo>
                    <a:pt x="5598" y="2674"/>
                  </a:lnTo>
                  <a:lnTo>
                    <a:pt x="5644" y="2677"/>
                  </a:lnTo>
                  <a:lnTo>
                    <a:pt x="5688" y="2691"/>
                  </a:lnTo>
                  <a:lnTo>
                    <a:pt x="5725" y="2714"/>
                  </a:lnTo>
                  <a:lnTo>
                    <a:pt x="5758" y="2748"/>
                  </a:lnTo>
                  <a:lnTo>
                    <a:pt x="5780" y="2787"/>
                  </a:lnTo>
                  <a:lnTo>
                    <a:pt x="5793" y="2834"/>
                  </a:lnTo>
                  <a:lnTo>
                    <a:pt x="5794" y="2858"/>
                  </a:lnTo>
                  <a:lnTo>
                    <a:pt x="5794" y="4489"/>
                  </a:lnTo>
                  <a:lnTo>
                    <a:pt x="4175" y="4489"/>
                  </a:lnTo>
                  <a:lnTo>
                    <a:pt x="4150" y="4490"/>
                  </a:lnTo>
                  <a:lnTo>
                    <a:pt x="4105" y="4502"/>
                  </a:lnTo>
                  <a:lnTo>
                    <a:pt x="4065" y="4525"/>
                  </a:lnTo>
                  <a:lnTo>
                    <a:pt x="4034" y="4556"/>
                  </a:lnTo>
                  <a:lnTo>
                    <a:pt x="4009" y="4595"/>
                  </a:lnTo>
                  <a:lnTo>
                    <a:pt x="3996" y="4638"/>
                  </a:lnTo>
                  <a:lnTo>
                    <a:pt x="3994" y="4683"/>
                  </a:lnTo>
                  <a:lnTo>
                    <a:pt x="4003" y="4731"/>
                  </a:lnTo>
                  <a:lnTo>
                    <a:pt x="4012" y="4753"/>
                  </a:lnTo>
                  <a:lnTo>
                    <a:pt x="4044" y="4821"/>
                  </a:lnTo>
                  <a:lnTo>
                    <a:pt x="4097" y="4957"/>
                  </a:lnTo>
                  <a:lnTo>
                    <a:pt x="4135" y="5089"/>
                  </a:lnTo>
                  <a:lnTo>
                    <a:pt x="4156" y="5211"/>
                  </a:lnTo>
                  <a:lnTo>
                    <a:pt x="4158" y="5265"/>
                  </a:lnTo>
                  <a:lnTo>
                    <a:pt x="4157" y="5298"/>
                  </a:lnTo>
                  <a:lnTo>
                    <a:pt x="4150" y="5359"/>
                  </a:lnTo>
                  <a:lnTo>
                    <a:pt x="4139" y="5414"/>
                  </a:lnTo>
                  <a:lnTo>
                    <a:pt x="4121" y="5467"/>
                  </a:lnTo>
                  <a:lnTo>
                    <a:pt x="4099" y="5517"/>
                  </a:lnTo>
                  <a:lnTo>
                    <a:pt x="4070" y="5562"/>
                  </a:lnTo>
                  <a:lnTo>
                    <a:pt x="4020" y="5623"/>
                  </a:lnTo>
                  <a:lnTo>
                    <a:pt x="3938" y="5690"/>
                  </a:lnTo>
                  <a:lnTo>
                    <a:pt x="3841" y="5741"/>
                  </a:lnTo>
                  <a:lnTo>
                    <a:pt x="3732" y="5775"/>
                  </a:lnTo>
                  <a:lnTo>
                    <a:pt x="3614" y="5793"/>
                  </a:lnTo>
                  <a:lnTo>
                    <a:pt x="3552" y="5794"/>
                  </a:lnTo>
                  <a:lnTo>
                    <a:pt x="3489" y="5793"/>
                  </a:lnTo>
                  <a:lnTo>
                    <a:pt x="3371" y="5775"/>
                  </a:lnTo>
                  <a:lnTo>
                    <a:pt x="3263" y="5741"/>
                  </a:lnTo>
                  <a:lnTo>
                    <a:pt x="3165" y="5690"/>
                  </a:lnTo>
                  <a:lnTo>
                    <a:pt x="3084" y="5623"/>
                  </a:lnTo>
                  <a:lnTo>
                    <a:pt x="3033" y="5562"/>
                  </a:lnTo>
                  <a:lnTo>
                    <a:pt x="3006" y="5517"/>
                  </a:lnTo>
                  <a:lnTo>
                    <a:pt x="2983" y="5467"/>
                  </a:lnTo>
                  <a:lnTo>
                    <a:pt x="2964" y="5414"/>
                  </a:lnTo>
                  <a:lnTo>
                    <a:pt x="2953" y="5359"/>
                  </a:lnTo>
                  <a:lnTo>
                    <a:pt x="2946" y="5298"/>
                  </a:lnTo>
                  <a:lnTo>
                    <a:pt x="2946" y="5265"/>
                  </a:lnTo>
                  <a:lnTo>
                    <a:pt x="2948" y="5211"/>
                  </a:lnTo>
                  <a:lnTo>
                    <a:pt x="2970" y="5089"/>
                  </a:lnTo>
                  <a:lnTo>
                    <a:pt x="3011" y="4957"/>
                  </a:lnTo>
                  <a:lnTo>
                    <a:pt x="3067" y="4821"/>
                  </a:lnTo>
                  <a:lnTo>
                    <a:pt x="3099" y="4753"/>
                  </a:lnTo>
                  <a:lnTo>
                    <a:pt x="3110" y="4731"/>
                  </a:lnTo>
                  <a:lnTo>
                    <a:pt x="3120" y="4685"/>
                  </a:lnTo>
                  <a:lnTo>
                    <a:pt x="3117" y="4639"/>
                  </a:lnTo>
                  <a:lnTo>
                    <a:pt x="3103" y="4595"/>
                  </a:lnTo>
                  <a:lnTo>
                    <a:pt x="3079" y="4558"/>
                  </a:lnTo>
                  <a:lnTo>
                    <a:pt x="3046" y="4525"/>
                  </a:lnTo>
                  <a:lnTo>
                    <a:pt x="3006" y="4503"/>
                  </a:lnTo>
                  <a:lnTo>
                    <a:pt x="2961" y="4490"/>
                  </a:lnTo>
                  <a:lnTo>
                    <a:pt x="2935" y="4489"/>
                  </a:lnTo>
                  <a:lnTo>
                    <a:pt x="1305" y="4489"/>
                  </a:lnTo>
                  <a:lnTo>
                    <a:pt x="1305" y="4489"/>
                  </a:lnTo>
                  <a:lnTo>
                    <a:pt x="1305" y="4489"/>
                  </a:lnTo>
                  <a:lnTo>
                    <a:pt x="1305" y="2858"/>
                  </a:lnTo>
                  <a:lnTo>
                    <a:pt x="1304" y="2834"/>
                  </a:lnTo>
                  <a:lnTo>
                    <a:pt x="1291" y="2787"/>
                  </a:lnTo>
                  <a:lnTo>
                    <a:pt x="1268" y="2748"/>
                  </a:lnTo>
                  <a:lnTo>
                    <a:pt x="1237" y="2714"/>
                  </a:lnTo>
                  <a:lnTo>
                    <a:pt x="1198" y="2691"/>
                  </a:lnTo>
                  <a:lnTo>
                    <a:pt x="1155" y="2677"/>
                  </a:lnTo>
                  <a:lnTo>
                    <a:pt x="1110" y="2674"/>
                  </a:lnTo>
                  <a:lnTo>
                    <a:pt x="1063" y="2683"/>
                  </a:lnTo>
                  <a:lnTo>
                    <a:pt x="1040" y="2694"/>
                  </a:lnTo>
                  <a:lnTo>
                    <a:pt x="972" y="2727"/>
                  </a:lnTo>
                  <a:lnTo>
                    <a:pt x="836" y="2783"/>
                  </a:lnTo>
                  <a:lnTo>
                    <a:pt x="705" y="2823"/>
                  </a:lnTo>
                  <a:lnTo>
                    <a:pt x="582" y="2845"/>
                  </a:lnTo>
                  <a:lnTo>
                    <a:pt x="528" y="2848"/>
                  </a:lnTo>
                  <a:lnTo>
                    <a:pt x="497" y="2848"/>
                  </a:lnTo>
                  <a:lnTo>
                    <a:pt x="436" y="2841"/>
                  </a:lnTo>
                  <a:lnTo>
                    <a:pt x="379" y="2829"/>
                  </a:lnTo>
                  <a:lnTo>
                    <a:pt x="326" y="2812"/>
                  </a:lnTo>
                  <a:lnTo>
                    <a:pt x="276" y="2788"/>
                  </a:lnTo>
                  <a:lnTo>
                    <a:pt x="231" y="2760"/>
                  </a:lnTo>
                  <a:lnTo>
                    <a:pt x="170" y="2711"/>
                  </a:lnTo>
                  <a:lnTo>
                    <a:pt x="104" y="2628"/>
                  </a:lnTo>
                  <a:lnTo>
                    <a:pt x="53" y="2532"/>
                  </a:lnTo>
                  <a:lnTo>
                    <a:pt x="18" y="2423"/>
                  </a:lnTo>
                  <a:lnTo>
                    <a:pt x="2" y="2305"/>
                  </a:lnTo>
                  <a:lnTo>
                    <a:pt x="0" y="2243"/>
                  </a:lnTo>
                  <a:lnTo>
                    <a:pt x="2" y="2180"/>
                  </a:lnTo>
                  <a:lnTo>
                    <a:pt x="18" y="2061"/>
                  </a:lnTo>
                  <a:lnTo>
                    <a:pt x="53" y="1952"/>
                  </a:lnTo>
                  <a:lnTo>
                    <a:pt x="104" y="1856"/>
                  </a:lnTo>
                  <a:lnTo>
                    <a:pt x="170" y="1773"/>
                  </a:lnTo>
                  <a:lnTo>
                    <a:pt x="231" y="1724"/>
                  </a:lnTo>
                  <a:lnTo>
                    <a:pt x="276" y="1696"/>
                  </a:lnTo>
                  <a:lnTo>
                    <a:pt x="326" y="1672"/>
                  </a:lnTo>
                  <a:lnTo>
                    <a:pt x="379" y="1656"/>
                  </a:lnTo>
                  <a:lnTo>
                    <a:pt x="436" y="1643"/>
                  </a:lnTo>
                  <a:lnTo>
                    <a:pt x="497" y="1637"/>
                  </a:lnTo>
                  <a:lnTo>
                    <a:pt x="528" y="1636"/>
                  </a:lnTo>
                  <a:lnTo>
                    <a:pt x="582" y="1639"/>
                  </a:lnTo>
                  <a:lnTo>
                    <a:pt x="705" y="1658"/>
                  </a:lnTo>
                  <a:lnTo>
                    <a:pt x="838" y="1697"/>
                  </a:lnTo>
                  <a:lnTo>
                    <a:pt x="972" y="1750"/>
                  </a:lnTo>
                  <a:lnTo>
                    <a:pt x="1040" y="1781"/>
                  </a:lnTo>
                  <a:lnTo>
                    <a:pt x="1063" y="1792"/>
                  </a:lnTo>
                  <a:lnTo>
                    <a:pt x="1110" y="1801"/>
                  </a:lnTo>
                  <a:lnTo>
                    <a:pt x="1156" y="1798"/>
                  </a:lnTo>
                  <a:lnTo>
                    <a:pt x="1199" y="1784"/>
                  </a:lnTo>
                  <a:lnTo>
                    <a:pt x="1237" y="1760"/>
                  </a:lnTo>
                  <a:lnTo>
                    <a:pt x="1269" y="1728"/>
                  </a:lnTo>
                  <a:lnTo>
                    <a:pt x="1291" y="1689"/>
                  </a:lnTo>
                  <a:lnTo>
                    <a:pt x="1304" y="1644"/>
                  </a:lnTo>
                  <a:lnTo>
                    <a:pt x="1305" y="1618"/>
                  </a:lnTo>
                  <a:lnTo>
                    <a:pt x="1305" y="0"/>
                  </a:lnTo>
                  <a:lnTo>
                    <a:pt x="1305" y="310"/>
                  </a:lnTo>
                  <a:lnTo>
                    <a:pt x="1305" y="0"/>
                  </a:lnTo>
                  <a:lnTo>
                    <a:pt x="2935" y="0"/>
                  </a:lnTo>
                  <a:lnTo>
                    <a:pt x="2961" y="2"/>
                  </a:lnTo>
                  <a:lnTo>
                    <a:pt x="3006" y="13"/>
                  </a:lnTo>
                  <a:lnTo>
                    <a:pt x="3046" y="37"/>
                  </a:lnTo>
                  <a:lnTo>
                    <a:pt x="3079" y="69"/>
                  </a:lnTo>
                  <a:lnTo>
                    <a:pt x="3103" y="107"/>
                  </a:lnTo>
                  <a:lnTo>
                    <a:pt x="3117" y="149"/>
                  </a:lnTo>
                  <a:lnTo>
                    <a:pt x="3120" y="196"/>
                  </a:lnTo>
                  <a:lnTo>
                    <a:pt x="3110" y="243"/>
                  </a:lnTo>
                  <a:lnTo>
                    <a:pt x="3099" y="265"/>
                  </a:lnTo>
                  <a:lnTo>
                    <a:pt x="3067" y="332"/>
                  </a:lnTo>
                  <a:lnTo>
                    <a:pt x="3011" y="468"/>
                  </a:lnTo>
                  <a:lnTo>
                    <a:pt x="2970" y="600"/>
                  </a:lnTo>
                  <a:lnTo>
                    <a:pt x="2948" y="722"/>
                  </a:lnTo>
                  <a:lnTo>
                    <a:pt x="2946" y="777"/>
                  </a:lnTo>
                  <a:lnTo>
                    <a:pt x="2946" y="809"/>
                  </a:lnTo>
                  <a:lnTo>
                    <a:pt x="2953" y="869"/>
                  </a:lnTo>
                  <a:lnTo>
                    <a:pt x="2964" y="926"/>
                  </a:lnTo>
                  <a:lnTo>
                    <a:pt x="2983" y="979"/>
                  </a:lnTo>
                  <a:lnTo>
                    <a:pt x="3006" y="1028"/>
                  </a:lnTo>
                  <a:lnTo>
                    <a:pt x="3033" y="1074"/>
                  </a:lnTo>
                  <a:lnTo>
                    <a:pt x="3084" y="1134"/>
                  </a:lnTo>
                  <a:lnTo>
                    <a:pt x="3165" y="1202"/>
                  </a:lnTo>
                  <a:lnTo>
                    <a:pt x="3263" y="1252"/>
                  </a:lnTo>
                  <a:lnTo>
                    <a:pt x="3371" y="1286"/>
                  </a:lnTo>
                  <a:lnTo>
                    <a:pt x="3489" y="1303"/>
                  </a:lnTo>
                  <a:lnTo>
                    <a:pt x="3552" y="1304"/>
                  </a:lnTo>
                  <a:lnTo>
                    <a:pt x="3614" y="1303"/>
                  </a:lnTo>
                  <a:lnTo>
                    <a:pt x="3732" y="1286"/>
                  </a:lnTo>
                  <a:lnTo>
                    <a:pt x="3841" y="1252"/>
                  </a:lnTo>
                  <a:lnTo>
                    <a:pt x="3938" y="1202"/>
                  </a:lnTo>
                  <a:lnTo>
                    <a:pt x="4020" y="1134"/>
                  </a:lnTo>
                  <a:lnTo>
                    <a:pt x="4070" y="1074"/>
                  </a:lnTo>
                  <a:lnTo>
                    <a:pt x="4099" y="1028"/>
                  </a:lnTo>
                  <a:lnTo>
                    <a:pt x="4121" y="979"/>
                  </a:lnTo>
                  <a:lnTo>
                    <a:pt x="4139" y="926"/>
                  </a:lnTo>
                  <a:lnTo>
                    <a:pt x="4150" y="869"/>
                  </a:lnTo>
                  <a:lnTo>
                    <a:pt x="4157" y="809"/>
                  </a:lnTo>
                  <a:lnTo>
                    <a:pt x="4158" y="777"/>
                  </a:lnTo>
                  <a:lnTo>
                    <a:pt x="4156" y="722"/>
                  </a:lnTo>
                  <a:lnTo>
                    <a:pt x="4135" y="600"/>
                  </a:lnTo>
                  <a:lnTo>
                    <a:pt x="4097" y="468"/>
                  </a:lnTo>
                  <a:lnTo>
                    <a:pt x="4044" y="332"/>
                  </a:lnTo>
                  <a:lnTo>
                    <a:pt x="4012" y="265"/>
                  </a:lnTo>
                  <a:lnTo>
                    <a:pt x="4003" y="241"/>
                  </a:lnTo>
                  <a:lnTo>
                    <a:pt x="3994" y="195"/>
                  </a:lnTo>
                  <a:lnTo>
                    <a:pt x="3996" y="149"/>
                  </a:lnTo>
                  <a:lnTo>
                    <a:pt x="4009" y="107"/>
                  </a:lnTo>
                  <a:lnTo>
                    <a:pt x="4034" y="68"/>
                  </a:lnTo>
                  <a:lnTo>
                    <a:pt x="4065" y="37"/>
                  </a:lnTo>
                  <a:lnTo>
                    <a:pt x="4105" y="13"/>
                  </a:lnTo>
                  <a:lnTo>
                    <a:pt x="4150" y="2"/>
                  </a:lnTo>
                  <a:lnTo>
                    <a:pt x="4175" y="0"/>
                  </a:lnTo>
                  <a:lnTo>
                    <a:pt x="5794" y="0"/>
                  </a:lnTo>
                  <a:lnTo>
                    <a:pt x="5794" y="1618"/>
                  </a:lnTo>
                  <a:lnTo>
                    <a:pt x="5793" y="1644"/>
                  </a:lnTo>
                  <a:lnTo>
                    <a:pt x="5780" y="1689"/>
                  </a:lnTo>
                  <a:lnTo>
                    <a:pt x="5758" y="1728"/>
                  </a:lnTo>
                  <a:lnTo>
                    <a:pt x="5725" y="1760"/>
                  </a:lnTo>
                  <a:lnTo>
                    <a:pt x="5688" y="1784"/>
                  </a:lnTo>
                  <a:lnTo>
                    <a:pt x="5645" y="1798"/>
                  </a:lnTo>
                  <a:lnTo>
                    <a:pt x="5599" y="1801"/>
                  </a:lnTo>
                  <a:lnTo>
                    <a:pt x="5552" y="1792"/>
                  </a:lnTo>
                  <a:lnTo>
                    <a:pt x="5529" y="1781"/>
                  </a:lnTo>
                  <a:lnTo>
                    <a:pt x="5462" y="1750"/>
                  </a:lnTo>
                  <a:lnTo>
                    <a:pt x="5326" y="1697"/>
                  </a:lnTo>
                  <a:lnTo>
                    <a:pt x="5194" y="1658"/>
                  </a:lnTo>
                  <a:lnTo>
                    <a:pt x="5072" y="1639"/>
                  </a:lnTo>
                  <a:lnTo>
                    <a:pt x="5018" y="1636"/>
                  </a:lnTo>
                  <a:lnTo>
                    <a:pt x="4985" y="1637"/>
                  </a:lnTo>
                  <a:lnTo>
                    <a:pt x="4924" y="1643"/>
                  </a:lnTo>
                  <a:lnTo>
                    <a:pt x="4868" y="1656"/>
                  </a:lnTo>
                  <a:lnTo>
                    <a:pt x="4815" y="1672"/>
                  </a:lnTo>
                  <a:lnTo>
                    <a:pt x="4766" y="1696"/>
                  </a:lnTo>
                  <a:lnTo>
                    <a:pt x="4721" y="1724"/>
                  </a:lnTo>
                  <a:lnTo>
                    <a:pt x="4660" y="1773"/>
                  </a:lnTo>
                  <a:lnTo>
                    <a:pt x="4592" y="1856"/>
                  </a:lnTo>
                  <a:lnTo>
                    <a:pt x="4542" y="1952"/>
                  </a:lnTo>
                  <a:lnTo>
                    <a:pt x="4508" y="2061"/>
                  </a:lnTo>
                  <a:lnTo>
                    <a:pt x="4490" y="2180"/>
                  </a:lnTo>
                  <a:lnTo>
                    <a:pt x="4489" y="2243"/>
                  </a:lnTo>
                  <a:lnTo>
                    <a:pt x="4490" y="2305"/>
                  </a:lnTo>
                  <a:lnTo>
                    <a:pt x="4508" y="2423"/>
                  </a:lnTo>
                  <a:lnTo>
                    <a:pt x="4542" y="2532"/>
                  </a:lnTo>
                  <a:lnTo>
                    <a:pt x="4592" y="2628"/>
                  </a:lnTo>
                  <a:lnTo>
                    <a:pt x="4660" y="2711"/>
                  </a:lnTo>
                  <a:lnTo>
                    <a:pt x="4721" y="2760"/>
                  </a:lnTo>
                  <a:lnTo>
                    <a:pt x="4766" y="2788"/>
                  </a:lnTo>
                  <a:lnTo>
                    <a:pt x="4815" y="2812"/>
                  </a:lnTo>
                  <a:lnTo>
                    <a:pt x="4868" y="2829"/>
                  </a:lnTo>
                  <a:lnTo>
                    <a:pt x="4924" y="2841"/>
                  </a:lnTo>
                  <a:lnTo>
                    <a:pt x="4985" y="2848"/>
                  </a:lnTo>
                  <a:lnTo>
                    <a:pt x="5018" y="2848"/>
                  </a:lnTo>
                  <a:close/>
                </a:path>
              </a:pathLst>
            </a:custGeom>
            <a:solidFill>
              <a:srgbClr val="814E7E"/>
            </a:solidFill>
            <a:ln w="34925">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srgbClr val="273339"/>
                </a:solidFill>
                <a:effectLst/>
                <a:uLnTx/>
                <a:uFillTx/>
                <a:latin typeface="Calibri" panose="020F0502020204030204"/>
                <a:ea typeface="+mn-ea"/>
                <a:cs typeface="+mn-cs"/>
              </a:endParaRPr>
            </a:p>
          </p:txBody>
        </p:sp>
        <p:grpSp>
          <p:nvGrpSpPr>
            <p:cNvPr id="108" name="Group 62">
              <a:extLst>
                <a:ext uri="{FF2B5EF4-FFF2-40B4-BE49-F238E27FC236}">
                  <a16:creationId xmlns:a16="http://schemas.microsoft.com/office/drawing/2014/main" id="{2ADD40BF-826E-4576-9B1F-EC15BB1985F1}"/>
                </a:ext>
              </a:extLst>
            </p:cNvPr>
            <p:cNvGrpSpPr/>
            <p:nvPr/>
          </p:nvGrpSpPr>
          <p:grpSpPr>
            <a:xfrm>
              <a:off x="8591371" y="3163209"/>
              <a:ext cx="1472125" cy="905237"/>
              <a:chOff x="10223515" y="1881543"/>
              <a:chExt cx="1962833" cy="1206982"/>
            </a:xfrm>
          </p:grpSpPr>
          <p:sp>
            <p:nvSpPr>
              <p:cNvPr id="109" name="Freeform 3126">
                <a:extLst>
                  <a:ext uri="{FF2B5EF4-FFF2-40B4-BE49-F238E27FC236}">
                    <a16:creationId xmlns:a16="http://schemas.microsoft.com/office/drawing/2014/main" id="{E23E5866-20AF-47F1-B425-CC3CC80F6602}"/>
                  </a:ext>
                </a:extLst>
              </p:cNvPr>
              <p:cNvSpPr>
                <a:spLocks noEditPoints="1"/>
              </p:cNvSpPr>
              <p:nvPr/>
            </p:nvSpPr>
            <p:spPr bwMode="auto">
              <a:xfrm>
                <a:off x="10223515" y="2362431"/>
                <a:ext cx="939161" cy="726094"/>
              </a:xfrm>
              <a:custGeom>
                <a:avLst/>
                <a:gdLst>
                  <a:gd name="T0" fmla="*/ 569 w 789"/>
                  <a:gd name="T1" fmla="*/ 364 h 610"/>
                  <a:gd name="T2" fmla="*/ 587 w 789"/>
                  <a:gd name="T3" fmla="*/ 395 h 610"/>
                  <a:gd name="T4" fmla="*/ 617 w 789"/>
                  <a:gd name="T5" fmla="*/ 412 h 610"/>
                  <a:gd name="T6" fmla="*/ 644 w 789"/>
                  <a:gd name="T7" fmla="*/ 415 h 610"/>
                  <a:gd name="T8" fmla="*/ 789 w 789"/>
                  <a:gd name="T9" fmla="*/ 377 h 610"/>
                  <a:gd name="T10" fmla="*/ 666 w 789"/>
                  <a:gd name="T11" fmla="*/ 477 h 610"/>
                  <a:gd name="T12" fmla="*/ 155 w 789"/>
                  <a:gd name="T13" fmla="*/ 607 h 610"/>
                  <a:gd name="T14" fmla="*/ 141 w 789"/>
                  <a:gd name="T15" fmla="*/ 610 h 610"/>
                  <a:gd name="T16" fmla="*/ 106 w 789"/>
                  <a:gd name="T17" fmla="*/ 597 h 610"/>
                  <a:gd name="T18" fmla="*/ 83 w 789"/>
                  <a:gd name="T19" fmla="*/ 566 h 610"/>
                  <a:gd name="T20" fmla="*/ 78 w 789"/>
                  <a:gd name="T21" fmla="*/ 529 h 610"/>
                  <a:gd name="T22" fmla="*/ 91 w 789"/>
                  <a:gd name="T23" fmla="*/ 496 h 610"/>
                  <a:gd name="T24" fmla="*/ 121 w 789"/>
                  <a:gd name="T25" fmla="*/ 477 h 610"/>
                  <a:gd name="T26" fmla="*/ 534 w 789"/>
                  <a:gd name="T27" fmla="*/ 356 h 610"/>
                  <a:gd name="T28" fmla="*/ 70 w 789"/>
                  <a:gd name="T29" fmla="*/ 475 h 610"/>
                  <a:gd name="T30" fmla="*/ 44 w 789"/>
                  <a:gd name="T31" fmla="*/ 473 h 610"/>
                  <a:gd name="T32" fmla="*/ 14 w 789"/>
                  <a:gd name="T33" fmla="*/ 449 h 610"/>
                  <a:gd name="T34" fmla="*/ 2 w 789"/>
                  <a:gd name="T35" fmla="*/ 414 h 610"/>
                  <a:gd name="T36" fmla="*/ 3 w 789"/>
                  <a:gd name="T37" fmla="*/ 377 h 610"/>
                  <a:gd name="T38" fmla="*/ 27 w 789"/>
                  <a:gd name="T39" fmla="*/ 350 h 610"/>
                  <a:gd name="T40" fmla="*/ 500 w 789"/>
                  <a:gd name="T41" fmla="*/ 225 h 610"/>
                  <a:gd name="T42" fmla="*/ 107 w 789"/>
                  <a:gd name="T43" fmla="*/ 316 h 610"/>
                  <a:gd name="T44" fmla="*/ 92 w 789"/>
                  <a:gd name="T45" fmla="*/ 317 h 610"/>
                  <a:gd name="T46" fmla="*/ 83 w 789"/>
                  <a:gd name="T47" fmla="*/ 317 h 610"/>
                  <a:gd name="T48" fmla="*/ 75 w 789"/>
                  <a:gd name="T49" fmla="*/ 314 h 610"/>
                  <a:gd name="T50" fmla="*/ 72 w 789"/>
                  <a:gd name="T51" fmla="*/ 313 h 610"/>
                  <a:gd name="T52" fmla="*/ 66 w 789"/>
                  <a:gd name="T53" fmla="*/ 312 h 610"/>
                  <a:gd name="T54" fmla="*/ 61 w 789"/>
                  <a:gd name="T55" fmla="*/ 308 h 610"/>
                  <a:gd name="T56" fmla="*/ 57 w 789"/>
                  <a:gd name="T57" fmla="*/ 305 h 610"/>
                  <a:gd name="T58" fmla="*/ 53 w 789"/>
                  <a:gd name="T59" fmla="*/ 302 h 610"/>
                  <a:gd name="T60" fmla="*/ 48 w 789"/>
                  <a:gd name="T61" fmla="*/ 297 h 610"/>
                  <a:gd name="T62" fmla="*/ 45 w 789"/>
                  <a:gd name="T63" fmla="*/ 293 h 610"/>
                  <a:gd name="T64" fmla="*/ 43 w 789"/>
                  <a:gd name="T65" fmla="*/ 289 h 610"/>
                  <a:gd name="T66" fmla="*/ 39 w 789"/>
                  <a:gd name="T67" fmla="*/ 283 h 610"/>
                  <a:gd name="T68" fmla="*/ 38 w 789"/>
                  <a:gd name="T69" fmla="*/ 278 h 610"/>
                  <a:gd name="T70" fmla="*/ 31 w 789"/>
                  <a:gd name="T71" fmla="*/ 255 h 610"/>
                  <a:gd name="T72" fmla="*/ 32 w 789"/>
                  <a:gd name="T73" fmla="*/ 223 h 610"/>
                  <a:gd name="T74" fmla="*/ 49 w 789"/>
                  <a:gd name="T75" fmla="*/ 196 h 610"/>
                  <a:gd name="T76" fmla="*/ 52 w 789"/>
                  <a:gd name="T77" fmla="*/ 202 h 610"/>
                  <a:gd name="T78" fmla="*/ 60 w 789"/>
                  <a:gd name="T79" fmla="*/ 220 h 610"/>
                  <a:gd name="T80" fmla="*/ 90 w 789"/>
                  <a:gd name="T81" fmla="*/ 244 h 610"/>
                  <a:gd name="T82" fmla="*/ 116 w 789"/>
                  <a:gd name="T83" fmla="*/ 246 h 610"/>
                  <a:gd name="T84" fmla="*/ 513 w 789"/>
                  <a:gd name="T85" fmla="*/ 144 h 610"/>
                  <a:gd name="T86" fmla="*/ 477 w 789"/>
                  <a:gd name="T87" fmla="*/ 7 h 610"/>
                  <a:gd name="T88" fmla="*/ 90 w 789"/>
                  <a:gd name="T89" fmla="*/ 113 h 610"/>
                  <a:gd name="T90" fmla="*/ 86 w 789"/>
                  <a:gd name="T91" fmla="*/ 106 h 610"/>
                  <a:gd name="T92" fmla="*/ 81 w 789"/>
                  <a:gd name="T93" fmla="*/ 72 h 610"/>
                  <a:gd name="T94" fmla="*/ 90 w 789"/>
                  <a:gd name="T95" fmla="*/ 42 h 610"/>
                  <a:gd name="T96" fmla="*/ 103 w 789"/>
                  <a:gd name="T97" fmla="*/ 35 h 610"/>
                  <a:gd name="T98" fmla="*/ 111 w 789"/>
                  <a:gd name="T99" fmla="*/ 54 h 610"/>
                  <a:gd name="T100" fmla="*/ 141 w 789"/>
                  <a:gd name="T101" fmla="*/ 76 h 610"/>
                  <a:gd name="T102" fmla="*/ 159 w 789"/>
                  <a:gd name="T103" fmla="*/ 80 h 610"/>
                  <a:gd name="T104" fmla="*/ 174 w 789"/>
                  <a:gd name="T105" fmla="*/ 77 h 610"/>
                  <a:gd name="T106" fmla="*/ 476 w 789"/>
                  <a:gd name="T10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9" h="610">
                    <a:moveTo>
                      <a:pt x="513" y="144"/>
                    </a:moveTo>
                    <a:lnTo>
                      <a:pt x="569" y="364"/>
                    </a:lnTo>
                    <a:lnTo>
                      <a:pt x="577" y="381"/>
                    </a:lnTo>
                    <a:lnTo>
                      <a:pt x="587" y="395"/>
                    </a:lnTo>
                    <a:lnTo>
                      <a:pt x="602" y="406"/>
                    </a:lnTo>
                    <a:lnTo>
                      <a:pt x="617" y="412"/>
                    </a:lnTo>
                    <a:lnTo>
                      <a:pt x="636" y="415"/>
                    </a:lnTo>
                    <a:lnTo>
                      <a:pt x="644" y="415"/>
                    </a:lnTo>
                    <a:lnTo>
                      <a:pt x="653" y="412"/>
                    </a:lnTo>
                    <a:lnTo>
                      <a:pt x="789" y="377"/>
                    </a:lnTo>
                    <a:lnTo>
                      <a:pt x="789" y="444"/>
                    </a:lnTo>
                    <a:lnTo>
                      <a:pt x="666" y="477"/>
                    </a:lnTo>
                    <a:lnTo>
                      <a:pt x="666" y="477"/>
                    </a:lnTo>
                    <a:lnTo>
                      <a:pt x="155" y="607"/>
                    </a:lnTo>
                    <a:lnTo>
                      <a:pt x="149" y="609"/>
                    </a:lnTo>
                    <a:lnTo>
                      <a:pt x="141" y="610"/>
                    </a:lnTo>
                    <a:lnTo>
                      <a:pt x="123" y="606"/>
                    </a:lnTo>
                    <a:lnTo>
                      <a:pt x="106" y="597"/>
                    </a:lnTo>
                    <a:lnTo>
                      <a:pt x="92" y="584"/>
                    </a:lnTo>
                    <a:lnTo>
                      <a:pt x="83" y="566"/>
                    </a:lnTo>
                    <a:lnTo>
                      <a:pt x="79" y="549"/>
                    </a:lnTo>
                    <a:lnTo>
                      <a:pt x="78" y="529"/>
                    </a:lnTo>
                    <a:lnTo>
                      <a:pt x="82" y="512"/>
                    </a:lnTo>
                    <a:lnTo>
                      <a:pt x="91" y="496"/>
                    </a:lnTo>
                    <a:lnTo>
                      <a:pt x="104" y="483"/>
                    </a:lnTo>
                    <a:lnTo>
                      <a:pt x="121" y="477"/>
                    </a:lnTo>
                    <a:lnTo>
                      <a:pt x="536" y="369"/>
                    </a:lnTo>
                    <a:lnTo>
                      <a:pt x="534" y="356"/>
                    </a:lnTo>
                    <a:lnTo>
                      <a:pt x="78" y="474"/>
                    </a:lnTo>
                    <a:lnTo>
                      <a:pt x="70" y="475"/>
                    </a:lnTo>
                    <a:lnTo>
                      <a:pt x="64" y="475"/>
                    </a:lnTo>
                    <a:lnTo>
                      <a:pt x="44" y="473"/>
                    </a:lnTo>
                    <a:lnTo>
                      <a:pt x="27" y="463"/>
                    </a:lnTo>
                    <a:lnTo>
                      <a:pt x="14" y="449"/>
                    </a:lnTo>
                    <a:lnTo>
                      <a:pt x="6" y="432"/>
                    </a:lnTo>
                    <a:lnTo>
                      <a:pt x="2" y="414"/>
                    </a:lnTo>
                    <a:lnTo>
                      <a:pt x="0" y="395"/>
                    </a:lnTo>
                    <a:lnTo>
                      <a:pt x="3" y="377"/>
                    </a:lnTo>
                    <a:lnTo>
                      <a:pt x="13" y="363"/>
                    </a:lnTo>
                    <a:lnTo>
                      <a:pt x="27" y="350"/>
                    </a:lnTo>
                    <a:lnTo>
                      <a:pt x="44" y="342"/>
                    </a:lnTo>
                    <a:lnTo>
                      <a:pt x="500" y="225"/>
                    </a:lnTo>
                    <a:lnTo>
                      <a:pt x="497" y="215"/>
                    </a:lnTo>
                    <a:lnTo>
                      <a:pt x="107" y="316"/>
                    </a:lnTo>
                    <a:lnTo>
                      <a:pt x="100" y="317"/>
                    </a:lnTo>
                    <a:lnTo>
                      <a:pt x="92" y="317"/>
                    </a:lnTo>
                    <a:lnTo>
                      <a:pt x="83" y="317"/>
                    </a:lnTo>
                    <a:lnTo>
                      <a:pt x="83" y="317"/>
                    </a:lnTo>
                    <a:lnTo>
                      <a:pt x="82" y="316"/>
                    </a:lnTo>
                    <a:lnTo>
                      <a:pt x="75" y="314"/>
                    </a:lnTo>
                    <a:lnTo>
                      <a:pt x="74" y="314"/>
                    </a:lnTo>
                    <a:lnTo>
                      <a:pt x="72" y="313"/>
                    </a:lnTo>
                    <a:lnTo>
                      <a:pt x="70" y="313"/>
                    </a:lnTo>
                    <a:lnTo>
                      <a:pt x="66" y="312"/>
                    </a:lnTo>
                    <a:lnTo>
                      <a:pt x="65" y="310"/>
                    </a:lnTo>
                    <a:lnTo>
                      <a:pt x="61" y="308"/>
                    </a:lnTo>
                    <a:lnTo>
                      <a:pt x="58" y="306"/>
                    </a:lnTo>
                    <a:lnTo>
                      <a:pt x="57" y="305"/>
                    </a:lnTo>
                    <a:lnTo>
                      <a:pt x="55" y="304"/>
                    </a:lnTo>
                    <a:lnTo>
                      <a:pt x="53" y="302"/>
                    </a:lnTo>
                    <a:lnTo>
                      <a:pt x="49" y="299"/>
                    </a:lnTo>
                    <a:lnTo>
                      <a:pt x="48" y="297"/>
                    </a:lnTo>
                    <a:lnTo>
                      <a:pt x="47" y="295"/>
                    </a:lnTo>
                    <a:lnTo>
                      <a:pt x="45" y="293"/>
                    </a:lnTo>
                    <a:lnTo>
                      <a:pt x="43" y="289"/>
                    </a:lnTo>
                    <a:lnTo>
                      <a:pt x="43" y="289"/>
                    </a:lnTo>
                    <a:lnTo>
                      <a:pt x="40" y="284"/>
                    </a:lnTo>
                    <a:lnTo>
                      <a:pt x="39" y="283"/>
                    </a:lnTo>
                    <a:lnTo>
                      <a:pt x="38" y="279"/>
                    </a:lnTo>
                    <a:lnTo>
                      <a:pt x="38" y="278"/>
                    </a:lnTo>
                    <a:lnTo>
                      <a:pt x="35" y="272"/>
                    </a:lnTo>
                    <a:lnTo>
                      <a:pt x="31" y="255"/>
                    </a:lnTo>
                    <a:lnTo>
                      <a:pt x="30" y="238"/>
                    </a:lnTo>
                    <a:lnTo>
                      <a:pt x="32" y="223"/>
                    </a:lnTo>
                    <a:lnTo>
                      <a:pt x="39" y="208"/>
                    </a:lnTo>
                    <a:lnTo>
                      <a:pt x="49" y="196"/>
                    </a:lnTo>
                    <a:lnTo>
                      <a:pt x="52" y="202"/>
                    </a:lnTo>
                    <a:lnTo>
                      <a:pt x="52" y="202"/>
                    </a:lnTo>
                    <a:lnTo>
                      <a:pt x="52" y="202"/>
                    </a:lnTo>
                    <a:lnTo>
                      <a:pt x="60" y="220"/>
                    </a:lnTo>
                    <a:lnTo>
                      <a:pt x="73" y="234"/>
                    </a:lnTo>
                    <a:lnTo>
                      <a:pt x="90" y="244"/>
                    </a:lnTo>
                    <a:lnTo>
                      <a:pt x="108" y="246"/>
                    </a:lnTo>
                    <a:lnTo>
                      <a:pt x="116" y="246"/>
                    </a:lnTo>
                    <a:lnTo>
                      <a:pt x="124" y="245"/>
                    </a:lnTo>
                    <a:lnTo>
                      <a:pt x="513" y="144"/>
                    </a:lnTo>
                    <a:close/>
                    <a:moveTo>
                      <a:pt x="476" y="0"/>
                    </a:moveTo>
                    <a:lnTo>
                      <a:pt x="477" y="7"/>
                    </a:lnTo>
                    <a:lnTo>
                      <a:pt x="479" y="12"/>
                    </a:lnTo>
                    <a:lnTo>
                      <a:pt x="90" y="113"/>
                    </a:lnTo>
                    <a:lnTo>
                      <a:pt x="89" y="113"/>
                    </a:lnTo>
                    <a:lnTo>
                      <a:pt x="86" y="106"/>
                    </a:lnTo>
                    <a:lnTo>
                      <a:pt x="82" y="89"/>
                    </a:lnTo>
                    <a:lnTo>
                      <a:pt x="81" y="72"/>
                    </a:lnTo>
                    <a:lnTo>
                      <a:pt x="83" y="56"/>
                    </a:lnTo>
                    <a:lnTo>
                      <a:pt x="90" y="42"/>
                    </a:lnTo>
                    <a:lnTo>
                      <a:pt x="100" y="29"/>
                    </a:lnTo>
                    <a:lnTo>
                      <a:pt x="103" y="35"/>
                    </a:lnTo>
                    <a:lnTo>
                      <a:pt x="103" y="35"/>
                    </a:lnTo>
                    <a:lnTo>
                      <a:pt x="111" y="54"/>
                    </a:lnTo>
                    <a:lnTo>
                      <a:pt x="124" y="68"/>
                    </a:lnTo>
                    <a:lnTo>
                      <a:pt x="141" y="76"/>
                    </a:lnTo>
                    <a:lnTo>
                      <a:pt x="159" y="80"/>
                    </a:lnTo>
                    <a:lnTo>
                      <a:pt x="159" y="80"/>
                    </a:lnTo>
                    <a:lnTo>
                      <a:pt x="167" y="79"/>
                    </a:lnTo>
                    <a:lnTo>
                      <a:pt x="174" y="77"/>
                    </a:lnTo>
                    <a:lnTo>
                      <a:pt x="175" y="77"/>
                    </a:lnTo>
                    <a:lnTo>
                      <a:pt x="476" y="0"/>
                    </a:lnTo>
                    <a:close/>
                  </a:path>
                </a:pathLst>
              </a:custGeom>
              <a:solidFill>
                <a:srgbClr val="273339">
                  <a:alpha val="50000"/>
                </a:srgbClr>
              </a:solidFill>
              <a:ln w="0">
                <a:no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10" name="Freeform 3127">
                <a:extLst>
                  <a:ext uri="{FF2B5EF4-FFF2-40B4-BE49-F238E27FC236}">
                    <a16:creationId xmlns:a16="http://schemas.microsoft.com/office/drawing/2014/main" id="{F37D9E21-9309-4E08-BB4B-FEF8B5E7BED8}"/>
                  </a:ext>
                </a:extLst>
              </p:cNvPr>
              <p:cNvSpPr>
                <a:spLocks/>
              </p:cNvSpPr>
              <p:nvPr/>
            </p:nvSpPr>
            <p:spPr bwMode="auto">
              <a:xfrm>
                <a:off x="11229332" y="2039856"/>
                <a:ext cx="678481" cy="626107"/>
              </a:xfrm>
              <a:custGeom>
                <a:avLst/>
                <a:gdLst>
                  <a:gd name="T0" fmla="*/ 465 w 570"/>
                  <a:gd name="T1" fmla="*/ 0 h 526"/>
                  <a:gd name="T2" fmla="*/ 570 w 570"/>
                  <a:gd name="T3" fmla="*/ 407 h 526"/>
                  <a:gd name="T4" fmla="*/ 105 w 570"/>
                  <a:gd name="T5" fmla="*/ 526 h 526"/>
                  <a:gd name="T6" fmla="*/ 0 w 570"/>
                  <a:gd name="T7" fmla="*/ 121 h 526"/>
                  <a:gd name="T8" fmla="*/ 465 w 570"/>
                  <a:gd name="T9" fmla="*/ 0 h 526"/>
                </a:gdLst>
                <a:ahLst/>
                <a:cxnLst>
                  <a:cxn ang="0">
                    <a:pos x="T0" y="T1"/>
                  </a:cxn>
                  <a:cxn ang="0">
                    <a:pos x="T2" y="T3"/>
                  </a:cxn>
                  <a:cxn ang="0">
                    <a:pos x="T4" y="T5"/>
                  </a:cxn>
                  <a:cxn ang="0">
                    <a:pos x="T6" y="T7"/>
                  </a:cxn>
                  <a:cxn ang="0">
                    <a:pos x="T8" y="T9"/>
                  </a:cxn>
                </a:cxnLst>
                <a:rect l="0" t="0" r="r" b="b"/>
                <a:pathLst>
                  <a:path w="570" h="526">
                    <a:moveTo>
                      <a:pt x="465" y="0"/>
                    </a:moveTo>
                    <a:lnTo>
                      <a:pt x="570" y="407"/>
                    </a:lnTo>
                    <a:lnTo>
                      <a:pt x="105" y="526"/>
                    </a:lnTo>
                    <a:lnTo>
                      <a:pt x="0" y="121"/>
                    </a:lnTo>
                    <a:lnTo>
                      <a:pt x="465" y="0"/>
                    </a:lnTo>
                    <a:close/>
                  </a:path>
                </a:pathLst>
              </a:custGeom>
              <a:solidFill>
                <a:srgbClr val="EBC09F"/>
              </a:solidFill>
              <a:ln w="0">
                <a:solidFill>
                  <a:srgbClr val="EBC09F"/>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11" name="Freeform 3128">
                <a:extLst>
                  <a:ext uri="{FF2B5EF4-FFF2-40B4-BE49-F238E27FC236}">
                    <a16:creationId xmlns:a16="http://schemas.microsoft.com/office/drawing/2014/main" id="{4BD1E8B2-2B13-4736-B020-05277EA39846}"/>
                  </a:ext>
                </a:extLst>
              </p:cNvPr>
              <p:cNvSpPr>
                <a:spLocks/>
              </p:cNvSpPr>
              <p:nvPr/>
            </p:nvSpPr>
            <p:spPr bwMode="auto">
              <a:xfrm>
                <a:off x="10766299" y="2119606"/>
                <a:ext cx="657055" cy="736807"/>
              </a:xfrm>
              <a:custGeom>
                <a:avLst/>
                <a:gdLst>
                  <a:gd name="T0" fmla="*/ 308 w 552"/>
                  <a:gd name="T1" fmla="*/ 0 h 619"/>
                  <a:gd name="T2" fmla="*/ 336 w 552"/>
                  <a:gd name="T3" fmla="*/ 2 h 619"/>
                  <a:gd name="T4" fmla="*/ 360 w 552"/>
                  <a:gd name="T5" fmla="*/ 10 h 619"/>
                  <a:gd name="T6" fmla="*/ 381 w 552"/>
                  <a:gd name="T7" fmla="*/ 21 h 619"/>
                  <a:gd name="T8" fmla="*/ 401 w 552"/>
                  <a:gd name="T9" fmla="*/ 34 h 619"/>
                  <a:gd name="T10" fmla="*/ 417 w 552"/>
                  <a:gd name="T11" fmla="*/ 48 h 619"/>
                  <a:gd name="T12" fmla="*/ 431 w 552"/>
                  <a:gd name="T13" fmla="*/ 64 h 619"/>
                  <a:gd name="T14" fmla="*/ 442 w 552"/>
                  <a:gd name="T15" fmla="*/ 81 h 619"/>
                  <a:gd name="T16" fmla="*/ 451 w 552"/>
                  <a:gd name="T17" fmla="*/ 97 h 619"/>
                  <a:gd name="T18" fmla="*/ 459 w 552"/>
                  <a:gd name="T19" fmla="*/ 111 h 619"/>
                  <a:gd name="T20" fmla="*/ 463 w 552"/>
                  <a:gd name="T21" fmla="*/ 123 h 619"/>
                  <a:gd name="T22" fmla="*/ 466 w 552"/>
                  <a:gd name="T23" fmla="*/ 133 h 619"/>
                  <a:gd name="T24" fmla="*/ 549 w 552"/>
                  <a:gd name="T25" fmla="*/ 455 h 619"/>
                  <a:gd name="T26" fmla="*/ 552 w 552"/>
                  <a:gd name="T27" fmla="*/ 478 h 619"/>
                  <a:gd name="T28" fmla="*/ 546 w 552"/>
                  <a:gd name="T29" fmla="*/ 497 h 619"/>
                  <a:gd name="T30" fmla="*/ 536 w 552"/>
                  <a:gd name="T31" fmla="*/ 516 h 619"/>
                  <a:gd name="T32" fmla="*/ 520 w 552"/>
                  <a:gd name="T33" fmla="*/ 530 h 619"/>
                  <a:gd name="T34" fmla="*/ 500 w 552"/>
                  <a:gd name="T35" fmla="*/ 538 h 619"/>
                  <a:gd name="T36" fmla="*/ 197 w 552"/>
                  <a:gd name="T37" fmla="*/ 616 h 619"/>
                  <a:gd name="T38" fmla="*/ 175 w 552"/>
                  <a:gd name="T39" fmla="*/ 619 h 619"/>
                  <a:gd name="T40" fmla="*/ 154 w 552"/>
                  <a:gd name="T41" fmla="*/ 614 h 619"/>
                  <a:gd name="T42" fmla="*/ 137 w 552"/>
                  <a:gd name="T43" fmla="*/ 603 h 619"/>
                  <a:gd name="T44" fmla="*/ 122 w 552"/>
                  <a:gd name="T45" fmla="*/ 588 h 619"/>
                  <a:gd name="T46" fmla="*/ 113 w 552"/>
                  <a:gd name="T47" fmla="*/ 568 h 619"/>
                  <a:gd name="T48" fmla="*/ 3 w 552"/>
                  <a:gd name="T49" fmla="*/ 139 h 619"/>
                  <a:gd name="T50" fmla="*/ 0 w 552"/>
                  <a:gd name="T51" fmla="*/ 118 h 619"/>
                  <a:gd name="T52" fmla="*/ 6 w 552"/>
                  <a:gd name="T53" fmla="*/ 97 h 619"/>
                  <a:gd name="T54" fmla="*/ 16 w 552"/>
                  <a:gd name="T55" fmla="*/ 78 h 619"/>
                  <a:gd name="T56" fmla="*/ 32 w 552"/>
                  <a:gd name="T57" fmla="*/ 65 h 619"/>
                  <a:gd name="T58" fmla="*/ 51 w 552"/>
                  <a:gd name="T59" fmla="*/ 56 h 619"/>
                  <a:gd name="T60" fmla="*/ 243 w 552"/>
                  <a:gd name="T61" fmla="*/ 6 h 619"/>
                  <a:gd name="T62" fmla="*/ 277 w 552"/>
                  <a:gd name="T63" fmla="*/ 0 h 619"/>
                  <a:gd name="T64" fmla="*/ 308 w 552"/>
                  <a:gd name="T65" fmla="*/ 0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52" h="619">
                    <a:moveTo>
                      <a:pt x="308" y="0"/>
                    </a:moveTo>
                    <a:lnTo>
                      <a:pt x="336" y="2"/>
                    </a:lnTo>
                    <a:lnTo>
                      <a:pt x="360" y="10"/>
                    </a:lnTo>
                    <a:lnTo>
                      <a:pt x="381" y="21"/>
                    </a:lnTo>
                    <a:lnTo>
                      <a:pt x="401" y="34"/>
                    </a:lnTo>
                    <a:lnTo>
                      <a:pt x="417" y="48"/>
                    </a:lnTo>
                    <a:lnTo>
                      <a:pt x="431" y="64"/>
                    </a:lnTo>
                    <a:lnTo>
                      <a:pt x="442" y="81"/>
                    </a:lnTo>
                    <a:lnTo>
                      <a:pt x="451" y="97"/>
                    </a:lnTo>
                    <a:lnTo>
                      <a:pt x="459" y="111"/>
                    </a:lnTo>
                    <a:lnTo>
                      <a:pt x="463" y="123"/>
                    </a:lnTo>
                    <a:lnTo>
                      <a:pt x="466" y="133"/>
                    </a:lnTo>
                    <a:lnTo>
                      <a:pt x="549" y="455"/>
                    </a:lnTo>
                    <a:lnTo>
                      <a:pt x="552" y="478"/>
                    </a:lnTo>
                    <a:lnTo>
                      <a:pt x="546" y="497"/>
                    </a:lnTo>
                    <a:lnTo>
                      <a:pt x="536" y="516"/>
                    </a:lnTo>
                    <a:lnTo>
                      <a:pt x="520" y="530"/>
                    </a:lnTo>
                    <a:lnTo>
                      <a:pt x="500" y="538"/>
                    </a:lnTo>
                    <a:lnTo>
                      <a:pt x="197" y="616"/>
                    </a:lnTo>
                    <a:lnTo>
                      <a:pt x="175" y="619"/>
                    </a:lnTo>
                    <a:lnTo>
                      <a:pt x="154" y="614"/>
                    </a:lnTo>
                    <a:lnTo>
                      <a:pt x="137" y="603"/>
                    </a:lnTo>
                    <a:lnTo>
                      <a:pt x="122" y="588"/>
                    </a:lnTo>
                    <a:lnTo>
                      <a:pt x="113" y="568"/>
                    </a:lnTo>
                    <a:lnTo>
                      <a:pt x="3" y="139"/>
                    </a:lnTo>
                    <a:lnTo>
                      <a:pt x="0" y="118"/>
                    </a:lnTo>
                    <a:lnTo>
                      <a:pt x="6" y="97"/>
                    </a:lnTo>
                    <a:lnTo>
                      <a:pt x="16" y="78"/>
                    </a:lnTo>
                    <a:lnTo>
                      <a:pt x="32" y="65"/>
                    </a:lnTo>
                    <a:lnTo>
                      <a:pt x="51" y="56"/>
                    </a:lnTo>
                    <a:lnTo>
                      <a:pt x="243" y="6"/>
                    </a:lnTo>
                    <a:lnTo>
                      <a:pt x="277" y="0"/>
                    </a:lnTo>
                    <a:lnTo>
                      <a:pt x="308" y="0"/>
                    </a:lnTo>
                    <a:close/>
                  </a:path>
                </a:pathLst>
              </a:custGeom>
              <a:solidFill>
                <a:srgbClr val="F7D1B4"/>
              </a:solidFill>
              <a:ln w="0">
                <a:solidFill>
                  <a:srgbClr val="F7D1B4"/>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12" name="Freeform 3129">
                <a:extLst>
                  <a:ext uri="{FF2B5EF4-FFF2-40B4-BE49-F238E27FC236}">
                    <a16:creationId xmlns:a16="http://schemas.microsoft.com/office/drawing/2014/main" id="{894EAC8A-D1CA-41C2-B035-B64F6C1841E9}"/>
                  </a:ext>
                </a:extLst>
              </p:cNvPr>
              <p:cNvSpPr>
                <a:spLocks/>
              </p:cNvSpPr>
              <p:nvPr/>
            </p:nvSpPr>
            <p:spPr bwMode="auto">
              <a:xfrm>
                <a:off x="10335404" y="2686198"/>
                <a:ext cx="752280" cy="316624"/>
              </a:xfrm>
              <a:custGeom>
                <a:avLst/>
                <a:gdLst>
                  <a:gd name="T0" fmla="*/ 572 w 632"/>
                  <a:gd name="T1" fmla="*/ 0 h 266"/>
                  <a:gd name="T2" fmla="*/ 590 w 632"/>
                  <a:gd name="T3" fmla="*/ 4 h 266"/>
                  <a:gd name="T4" fmla="*/ 606 w 632"/>
                  <a:gd name="T5" fmla="*/ 13 h 266"/>
                  <a:gd name="T6" fmla="*/ 618 w 632"/>
                  <a:gd name="T7" fmla="*/ 27 h 266"/>
                  <a:gd name="T8" fmla="*/ 626 w 632"/>
                  <a:gd name="T9" fmla="*/ 44 h 266"/>
                  <a:gd name="T10" fmla="*/ 629 w 632"/>
                  <a:gd name="T11" fmla="*/ 62 h 266"/>
                  <a:gd name="T12" fmla="*/ 632 w 632"/>
                  <a:gd name="T13" fmla="*/ 80 h 266"/>
                  <a:gd name="T14" fmla="*/ 628 w 632"/>
                  <a:gd name="T15" fmla="*/ 99 h 266"/>
                  <a:gd name="T16" fmla="*/ 619 w 632"/>
                  <a:gd name="T17" fmla="*/ 113 h 266"/>
                  <a:gd name="T18" fmla="*/ 605 w 632"/>
                  <a:gd name="T19" fmla="*/ 126 h 266"/>
                  <a:gd name="T20" fmla="*/ 588 w 632"/>
                  <a:gd name="T21" fmla="*/ 134 h 266"/>
                  <a:gd name="T22" fmla="*/ 78 w 632"/>
                  <a:gd name="T23" fmla="*/ 265 h 266"/>
                  <a:gd name="T24" fmla="*/ 59 w 632"/>
                  <a:gd name="T25" fmla="*/ 266 h 266"/>
                  <a:gd name="T26" fmla="*/ 42 w 632"/>
                  <a:gd name="T27" fmla="*/ 262 h 266"/>
                  <a:gd name="T28" fmla="*/ 26 w 632"/>
                  <a:gd name="T29" fmla="*/ 253 h 266"/>
                  <a:gd name="T30" fmla="*/ 13 w 632"/>
                  <a:gd name="T31" fmla="*/ 240 h 266"/>
                  <a:gd name="T32" fmla="*/ 6 w 632"/>
                  <a:gd name="T33" fmla="*/ 223 h 266"/>
                  <a:gd name="T34" fmla="*/ 1 w 632"/>
                  <a:gd name="T35" fmla="*/ 205 h 266"/>
                  <a:gd name="T36" fmla="*/ 0 w 632"/>
                  <a:gd name="T37" fmla="*/ 186 h 266"/>
                  <a:gd name="T38" fmla="*/ 4 w 632"/>
                  <a:gd name="T39" fmla="*/ 168 h 266"/>
                  <a:gd name="T40" fmla="*/ 13 w 632"/>
                  <a:gd name="T41" fmla="*/ 154 h 266"/>
                  <a:gd name="T42" fmla="*/ 26 w 632"/>
                  <a:gd name="T43" fmla="*/ 140 h 266"/>
                  <a:gd name="T44" fmla="*/ 44 w 632"/>
                  <a:gd name="T45" fmla="*/ 133 h 266"/>
                  <a:gd name="T46" fmla="*/ 554 w 632"/>
                  <a:gd name="T47" fmla="*/ 2 h 266"/>
                  <a:gd name="T48" fmla="*/ 572 w 632"/>
                  <a:gd name="T49"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2" h="266">
                    <a:moveTo>
                      <a:pt x="572" y="0"/>
                    </a:moveTo>
                    <a:lnTo>
                      <a:pt x="590" y="4"/>
                    </a:lnTo>
                    <a:lnTo>
                      <a:pt x="606" y="13"/>
                    </a:lnTo>
                    <a:lnTo>
                      <a:pt x="618" y="27"/>
                    </a:lnTo>
                    <a:lnTo>
                      <a:pt x="626" y="44"/>
                    </a:lnTo>
                    <a:lnTo>
                      <a:pt x="629" y="62"/>
                    </a:lnTo>
                    <a:lnTo>
                      <a:pt x="632" y="80"/>
                    </a:lnTo>
                    <a:lnTo>
                      <a:pt x="628" y="99"/>
                    </a:lnTo>
                    <a:lnTo>
                      <a:pt x="619" y="113"/>
                    </a:lnTo>
                    <a:lnTo>
                      <a:pt x="605" y="126"/>
                    </a:lnTo>
                    <a:lnTo>
                      <a:pt x="588" y="134"/>
                    </a:lnTo>
                    <a:lnTo>
                      <a:pt x="78" y="265"/>
                    </a:lnTo>
                    <a:lnTo>
                      <a:pt x="59" y="266"/>
                    </a:lnTo>
                    <a:lnTo>
                      <a:pt x="42" y="262"/>
                    </a:lnTo>
                    <a:lnTo>
                      <a:pt x="26" y="253"/>
                    </a:lnTo>
                    <a:lnTo>
                      <a:pt x="13" y="240"/>
                    </a:lnTo>
                    <a:lnTo>
                      <a:pt x="6" y="223"/>
                    </a:lnTo>
                    <a:lnTo>
                      <a:pt x="1" y="205"/>
                    </a:lnTo>
                    <a:lnTo>
                      <a:pt x="0" y="186"/>
                    </a:lnTo>
                    <a:lnTo>
                      <a:pt x="4" y="168"/>
                    </a:lnTo>
                    <a:lnTo>
                      <a:pt x="13" y="154"/>
                    </a:lnTo>
                    <a:lnTo>
                      <a:pt x="26" y="140"/>
                    </a:lnTo>
                    <a:lnTo>
                      <a:pt x="44" y="133"/>
                    </a:lnTo>
                    <a:lnTo>
                      <a:pt x="554" y="2"/>
                    </a:lnTo>
                    <a:lnTo>
                      <a:pt x="572" y="0"/>
                    </a:lnTo>
                    <a:close/>
                  </a:path>
                </a:pathLst>
              </a:custGeom>
              <a:solidFill>
                <a:srgbClr val="F7D1B4"/>
              </a:solidFill>
              <a:ln w="0">
                <a:solidFill>
                  <a:srgbClr val="F7D1B4"/>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13" name="Freeform 3130">
                <a:extLst>
                  <a:ext uri="{FF2B5EF4-FFF2-40B4-BE49-F238E27FC236}">
                    <a16:creationId xmlns:a16="http://schemas.microsoft.com/office/drawing/2014/main" id="{8C804B7F-BC0F-432F-A16F-E3A40CD1DE02}"/>
                  </a:ext>
                </a:extLst>
              </p:cNvPr>
              <p:cNvSpPr>
                <a:spLocks/>
              </p:cNvSpPr>
              <p:nvPr/>
            </p:nvSpPr>
            <p:spPr bwMode="auto">
              <a:xfrm>
                <a:off x="10361591" y="2859984"/>
                <a:ext cx="99987" cy="119032"/>
              </a:xfrm>
              <a:custGeom>
                <a:avLst/>
                <a:gdLst>
                  <a:gd name="T0" fmla="*/ 50 w 84"/>
                  <a:gd name="T1" fmla="*/ 0 h 100"/>
                  <a:gd name="T2" fmla="*/ 59 w 84"/>
                  <a:gd name="T3" fmla="*/ 2 h 100"/>
                  <a:gd name="T4" fmla="*/ 67 w 84"/>
                  <a:gd name="T5" fmla="*/ 9 h 100"/>
                  <a:gd name="T6" fmla="*/ 72 w 84"/>
                  <a:gd name="T7" fmla="*/ 18 h 100"/>
                  <a:gd name="T8" fmla="*/ 76 w 84"/>
                  <a:gd name="T9" fmla="*/ 30 h 100"/>
                  <a:gd name="T10" fmla="*/ 79 w 84"/>
                  <a:gd name="T11" fmla="*/ 43 h 100"/>
                  <a:gd name="T12" fmla="*/ 83 w 84"/>
                  <a:gd name="T13" fmla="*/ 56 h 100"/>
                  <a:gd name="T14" fmla="*/ 84 w 84"/>
                  <a:gd name="T15" fmla="*/ 68 h 100"/>
                  <a:gd name="T16" fmla="*/ 84 w 84"/>
                  <a:gd name="T17" fmla="*/ 78 h 100"/>
                  <a:gd name="T18" fmla="*/ 81 w 84"/>
                  <a:gd name="T19" fmla="*/ 87 h 100"/>
                  <a:gd name="T20" fmla="*/ 75 w 84"/>
                  <a:gd name="T21" fmla="*/ 94 h 100"/>
                  <a:gd name="T22" fmla="*/ 64 w 84"/>
                  <a:gd name="T23" fmla="*/ 99 h 100"/>
                  <a:gd name="T24" fmla="*/ 47 w 84"/>
                  <a:gd name="T25" fmla="*/ 100 h 100"/>
                  <a:gd name="T26" fmla="*/ 33 w 84"/>
                  <a:gd name="T27" fmla="*/ 97 h 100"/>
                  <a:gd name="T28" fmla="*/ 18 w 84"/>
                  <a:gd name="T29" fmla="*/ 89 h 100"/>
                  <a:gd name="T30" fmla="*/ 8 w 84"/>
                  <a:gd name="T31" fmla="*/ 77 h 100"/>
                  <a:gd name="T32" fmla="*/ 1 w 84"/>
                  <a:gd name="T33" fmla="*/ 63 h 100"/>
                  <a:gd name="T34" fmla="*/ 0 w 84"/>
                  <a:gd name="T35" fmla="*/ 47 h 100"/>
                  <a:gd name="T36" fmla="*/ 4 w 84"/>
                  <a:gd name="T37" fmla="*/ 31 h 100"/>
                  <a:gd name="T38" fmla="*/ 12 w 84"/>
                  <a:gd name="T39" fmla="*/ 18 h 100"/>
                  <a:gd name="T40" fmla="*/ 24 w 84"/>
                  <a:gd name="T41" fmla="*/ 8 h 100"/>
                  <a:gd name="T42" fmla="*/ 38 w 84"/>
                  <a:gd name="T43" fmla="*/ 1 h 100"/>
                  <a:gd name="T44" fmla="*/ 50 w 84"/>
                  <a:gd name="T45"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00">
                    <a:moveTo>
                      <a:pt x="50" y="0"/>
                    </a:moveTo>
                    <a:lnTo>
                      <a:pt x="59" y="2"/>
                    </a:lnTo>
                    <a:lnTo>
                      <a:pt x="67" y="9"/>
                    </a:lnTo>
                    <a:lnTo>
                      <a:pt x="72" y="18"/>
                    </a:lnTo>
                    <a:lnTo>
                      <a:pt x="76" y="30"/>
                    </a:lnTo>
                    <a:lnTo>
                      <a:pt x="79" y="43"/>
                    </a:lnTo>
                    <a:lnTo>
                      <a:pt x="83" y="56"/>
                    </a:lnTo>
                    <a:lnTo>
                      <a:pt x="84" y="68"/>
                    </a:lnTo>
                    <a:lnTo>
                      <a:pt x="84" y="78"/>
                    </a:lnTo>
                    <a:lnTo>
                      <a:pt x="81" y="87"/>
                    </a:lnTo>
                    <a:lnTo>
                      <a:pt x="75" y="94"/>
                    </a:lnTo>
                    <a:lnTo>
                      <a:pt x="64" y="99"/>
                    </a:lnTo>
                    <a:lnTo>
                      <a:pt x="47" y="100"/>
                    </a:lnTo>
                    <a:lnTo>
                      <a:pt x="33" y="97"/>
                    </a:lnTo>
                    <a:lnTo>
                      <a:pt x="18" y="89"/>
                    </a:lnTo>
                    <a:lnTo>
                      <a:pt x="8" y="77"/>
                    </a:lnTo>
                    <a:lnTo>
                      <a:pt x="1" y="63"/>
                    </a:lnTo>
                    <a:lnTo>
                      <a:pt x="0" y="47"/>
                    </a:lnTo>
                    <a:lnTo>
                      <a:pt x="4" y="31"/>
                    </a:lnTo>
                    <a:lnTo>
                      <a:pt x="12" y="18"/>
                    </a:lnTo>
                    <a:lnTo>
                      <a:pt x="24" y="8"/>
                    </a:lnTo>
                    <a:lnTo>
                      <a:pt x="38" y="1"/>
                    </a:lnTo>
                    <a:lnTo>
                      <a:pt x="50" y="0"/>
                    </a:lnTo>
                    <a:close/>
                  </a:path>
                </a:pathLst>
              </a:custGeom>
              <a:solidFill>
                <a:srgbClr val="FFECDE"/>
              </a:solidFill>
              <a:ln w="0">
                <a:solidFill>
                  <a:srgbClr val="FFECDE"/>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14" name="Freeform 3131">
                <a:extLst>
                  <a:ext uri="{FF2B5EF4-FFF2-40B4-BE49-F238E27FC236}">
                    <a16:creationId xmlns:a16="http://schemas.microsoft.com/office/drawing/2014/main" id="{15488F2D-1438-4D3C-877C-AB368115A8AF}"/>
                  </a:ext>
                </a:extLst>
              </p:cNvPr>
              <p:cNvSpPr>
                <a:spLocks/>
              </p:cNvSpPr>
              <p:nvPr/>
            </p:nvSpPr>
            <p:spPr bwMode="auto">
              <a:xfrm>
                <a:off x="10243750" y="2526695"/>
                <a:ext cx="751091" cy="317815"/>
              </a:xfrm>
              <a:custGeom>
                <a:avLst/>
                <a:gdLst>
                  <a:gd name="T0" fmla="*/ 572 w 631"/>
                  <a:gd name="T1" fmla="*/ 0 h 267"/>
                  <a:gd name="T2" fmla="*/ 590 w 631"/>
                  <a:gd name="T3" fmla="*/ 3 h 267"/>
                  <a:gd name="T4" fmla="*/ 606 w 631"/>
                  <a:gd name="T5" fmla="*/ 14 h 267"/>
                  <a:gd name="T6" fmla="*/ 617 w 631"/>
                  <a:gd name="T7" fmla="*/ 27 h 267"/>
                  <a:gd name="T8" fmla="*/ 625 w 631"/>
                  <a:gd name="T9" fmla="*/ 44 h 267"/>
                  <a:gd name="T10" fmla="*/ 629 w 631"/>
                  <a:gd name="T11" fmla="*/ 61 h 267"/>
                  <a:gd name="T12" fmla="*/ 631 w 631"/>
                  <a:gd name="T13" fmla="*/ 81 h 267"/>
                  <a:gd name="T14" fmla="*/ 627 w 631"/>
                  <a:gd name="T15" fmla="*/ 98 h 267"/>
                  <a:gd name="T16" fmla="*/ 617 w 631"/>
                  <a:gd name="T17" fmla="*/ 113 h 267"/>
                  <a:gd name="T18" fmla="*/ 604 w 631"/>
                  <a:gd name="T19" fmla="*/ 127 h 267"/>
                  <a:gd name="T20" fmla="*/ 587 w 631"/>
                  <a:gd name="T21" fmla="*/ 133 h 267"/>
                  <a:gd name="T22" fmla="*/ 77 w 631"/>
                  <a:gd name="T23" fmla="*/ 265 h 267"/>
                  <a:gd name="T24" fmla="*/ 58 w 631"/>
                  <a:gd name="T25" fmla="*/ 267 h 267"/>
                  <a:gd name="T26" fmla="*/ 40 w 631"/>
                  <a:gd name="T27" fmla="*/ 263 h 267"/>
                  <a:gd name="T28" fmla="*/ 24 w 631"/>
                  <a:gd name="T29" fmla="*/ 253 h 267"/>
                  <a:gd name="T30" fmla="*/ 13 w 631"/>
                  <a:gd name="T31" fmla="*/ 240 h 267"/>
                  <a:gd name="T32" fmla="*/ 5 w 631"/>
                  <a:gd name="T33" fmla="*/ 222 h 267"/>
                  <a:gd name="T34" fmla="*/ 1 w 631"/>
                  <a:gd name="T35" fmla="*/ 205 h 267"/>
                  <a:gd name="T36" fmla="*/ 0 w 631"/>
                  <a:gd name="T37" fmla="*/ 187 h 267"/>
                  <a:gd name="T38" fmla="*/ 3 w 631"/>
                  <a:gd name="T39" fmla="*/ 168 h 267"/>
                  <a:gd name="T40" fmla="*/ 13 w 631"/>
                  <a:gd name="T41" fmla="*/ 153 h 267"/>
                  <a:gd name="T42" fmla="*/ 26 w 631"/>
                  <a:gd name="T43" fmla="*/ 141 h 267"/>
                  <a:gd name="T44" fmla="*/ 43 w 631"/>
                  <a:gd name="T45" fmla="*/ 133 h 267"/>
                  <a:gd name="T46" fmla="*/ 553 w 631"/>
                  <a:gd name="T47" fmla="*/ 2 h 267"/>
                  <a:gd name="T48" fmla="*/ 572 w 631"/>
                  <a:gd name="T4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1" h="267">
                    <a:moveTo>
                      <a:pt x="572" y="0"/>
                    </a:moveTo>
                    <a:lnTo>
                      <a:pt x="590" y="3"/>
                    </a:lnTo>
                    <a:lnTo>
                      <a:pt x="606" y="14"/>
                    </a:lnTo>
                    <a:lnTo>
                      <a:pt x="617" y="27"/>
                    </a:lnTo>
                    <a:lnTo>
                      <a:pt x="625" y="44"/>
                    </a:lnTo>
                    <a:lnTo>
                      <a:pt x="629" y="61"/>
                    </a:lnTo>
                    <a:lnTo>
                      <a:pt x="631" y="81"/>
                    </a:lnTo>
                    <a:lnTo>
                      <a:pt x="627" y="98"/>
                    </a:lnTo>
                    <a:lnTo>
                      <a:pt x="617" y="113"/>
                    </a:lnTo>
                    <a:lnTo>
                      <a:pt x="604" y="127"/>
                    </a:lnTo>
                    <a:lnTo>
                      <a:pt x="587" y="133"/>
                    </a:lnTo>
                    <a:lnTo>
                      <a:pt x="77" y="265"/>
                    </a:lnTo>
                    <a:lnTo>
                      <a:pt x="58" y="267"/>
                    </a:lnTo>
                    <a:lnTo>
                      <a:pt x="40" y="263"/>
                    </a:lnTo>
                    <a:lnTo>
                      <a:pt x="24" y="253"/>
                    </a:lnTo>
                    <a:lnTo>
                      <a:pt x="13" y="240"/>
                    </a:lnTo>
                    <a:lnTo>
                      <a:pt x="5" y="222"/>
                    </a:lnTo>
                    <a:lnTo>
                      <a:pt x="1" y="205"/>
                    </a:lnTo>
                    <a:lnTo>
                      <a:pt x="0" y="187"/>
                    </a:lnTo>
                    <a:lnTo>
                      <a:pt x="3" y="168"/>
                    </a:lnTo>
                    <a:lnTo>
                      <a:pt x="13" y="153"/>
                    </a:lnTo>
                    <a:lnTo>
                      <a:pt x="26" y="141"/>
                    </a:lnTo>
                    <a:lnTo>
                      <a:pt x="43" y="133"/>
                    </a:lnTo>
                    <a:lnTo>
                      <a:pt x="553" y="2"/>
                    </a:lnTo>
                    <a:lnTo>
                      <a:pt x="572" y="0"/>
                    </a:lnTo>
                    <a:close/>
                  </a:path>
                </a:pathLst>
              </a:custGeom>
              <a:solidFill>
                <a:srgbClr val="F7D1B4"/>
              </a:solidFill>
              <a:ln w="0">
                <a:solidFill>
                  <a:srgbClr val="F7D1B4"/>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15" name="Freeform 3132">
                <a:extLst>
                  <a:ext uri="{FF2B5EF4-FFF2-40B4-BE49-F238E27FC236}">
                    <a16:creationId xmlns:a16="http://schemas.microsoft.com/office/drawing/2014/main" id="{48E3BE08-A1F5-4C5A-AC23-5BBFB5169661}"/>
                  </a:ext>
                </a:extLst>
              </p:cNvPr>
              <p:cNvSpPr>
                <a:spLocks/>
              </p:cNvSpPr>
              <p:nvPr/>
            </p:nvSpPr>
            <p:spPr bwMode="auto">
              <a:xfrm>
                <a:off x="10269937" y="2700481"/>
                <a:ext cx="99987" cy="120222"/>
              </a:xfrm>
              <a:custGeom>
                <a:avLst/>
                <a:gdLst>
                  <a:gd name="T0" fmla="*/ 50 w 84"/>
                  <a:gd name="T1" fmla="*/ 0 h 101"/>
                  <a:gd name="T2" fmla="*/ 59 w 84"/>
                  <a:gd name="T3" fmla="*/ 3 h 101"/>
                  <a:gd name="T4" fmla="*/ 65 w 84"/>
                  <a:gd name="T5" fmla="*/ 9 h 101"/>
                  <a:gd name="T6" fmla="*/ 71 w 84"/>
                  <a:gd name="T7" fmla="*/ 18 h 101"/>
                  <a:gd name="T8" fmla="*/ 74 w 84"/>
                  <a:gd name="T9" fmla="*/ 30 h 101"/>
                  <a:gd name="T10" fmla="*/ 78 w 84"/>
                  <a:gd name="T11" fmla="*/ 43 h 101"/>
                  <a:gd name="T12" fmla="*/ 82 w 84"/>
                  <a:gd name="T13" fmla="*/ 56 h 101"/>
                  <a:gd name="T14" fmla="*/ 84 w 84"/>
                  <a:gd name="T15" fmla="*/ 68 h 101"/>
                  <a:gd name="T16" fmla="*/ 84 w 84"/>
                  <a:gd name="T17" fmla="*/ 79 h 101"/>
                  <a:gd name="T18" fmla="*/ 81 w 84"/>
                  <a:gd name="T19" fmla="*/ 88 h 101"/>
                  <a:gd name="T20" fmla="*/ 74 w 84"/>
                  <a:gd name="T21" fmla="*/ 94 h 101"/>
                  <a:gd name="T22" fmla="*/ 63 w 84"/>
                  <a:gd name="T23" fmla="*/ 100 h 101"/>
                  <a:gd name="T24" fmla="*/ 47 w 84"/>
                  <a:gd name="T25" fmla="*/ 101 h 101"/>
                  <a:gd name="T26" fmla="*/ 31 w 84"/>
                  <a:gd name="T27" fmla="*/ 97 h 101"/>
                  <a:gd name="T28" fmla="*/ 18 w 84"/>
                  <a:gd name="T29" fmla="*/ 89 h 101"/>
                  <a:gd name="T30" fmla="*/ 8 w 84"/>
                  <a:gd name="T31" fmla="*/ 77 h 101"/>
                  <a:gd name="T32" fmla="*/ 1 w 84"/>
                  <a:gd name="T33" fmla="*/ 63 h 101"/>
                  <a:gd name="T34" fmla="*/ 0 w 84"/>
                  <a:gd name="T35" fmla="*/ 47 h 101"/>
                  <a:gd name="T36" fmla="*/ 4 w 84"/>
                  <a:gd name="T37" fmla="*/ 32 h 101"/>
                  <a:gd name="T38" fmla="*/ 12 w 84"/>
                  <a:gd name="T39" fmla="*/ 18 h 101"/>
                  <a:gd name="T40" fmla="*/ 23 w 84"/>
                  <a:gd name="T41" fmla="*/ 8 h 101"/>
                  <a:gd name="T42" fmla="*/ 38 w 84"/>
                  <a:gd name="T43" fmla="*/ 1 h 101"/>
                  <a:gd name="T44" fmla="*/ 50 w 84"/>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4" h="101">
                    <a:moveTo>
                      <a:pt x="50" y="0"/>
                    </a:moveTo>
                    <a:lnTo>
                      <a:pt x="59" y="3"/>
                    </a:lnTo>
                    <a:lnTo>
                      <a:pt x="65" y="9"/>
                    </a:lnTo>
                    <a:lnTo>
                      <a:pt x="71" y="18"/>
                    </a:lnTo>
                    <a:lnTo>
                      <a:pt x="74" y="30"/>
                    </a:lnTo>
                    <a:lnTo>
                      <a:pt x="78" y="43"/>
                    </a:lnTo>
                    <a:lnTo>
                      <a:pt x="82" y="56"/>
                    </a:lnTo>
                    <a:lnTo>
                      <a:pt x="84" y="68"/>
                    </a:lnTo>
                    <a:lnTo>
                      <a:pt x="84" y="79"/>
                    </a:lnTo>
                    <a:lnTo>
                      <a:pt x="81" y="88"/>
                    </a:lnTo>
                    <a:lnTo>
                      <a:pt x="74" y="94"/>
                    </a:lnTo>
                    <a:lnTo>
                      <a:pt x="63" y="100"/>
                    </a:lnTo>
                    <a:lnTo>
                      <a:pt x="47" y="101"/>
                    </a:lnTo>
                    <a:lnTo>
                      <a:pt x="31" y="97"/>
                    </a:lnTo>
                    <a:lnTo>
                      <a:pt x="18" y="89"/>
                    </a:lnTo>
                    <a:lnTo>
                      <a:pt x="8" y="77"/>
                    </a:lnTo>
                    <a:lnTo>
                      <a:pt x="1" y="63"/>
                    </a:lnTo>
                    <a:lnTo>
                      <a:pt x="0" y="47"/>
                    </a:lnTo>
                    <a:lnTo>
                      <a:pt x="4" y="32"/>
                    </a:lnTo>
                    <a:lnTo>
                      <a:pt x="12" y="18"/>
                    </a:lnTo>
                    <a:lnTo>
                      <a:pt x="23" y="8"/>
                    </a:lnTo>
                    <a:lnTo>
                      <a:pt x="38" y="1"/>
                    </a:lnTo>
                    <a:lnTo>
                      <a:pt x="50" y="0"/>
                    </a:lnTo>
                    <a:close/>
                  </a:path>
                </a:pathLst>
              </a:custGeom>
              <a:solidFill>
                <a:srgbClr val="FFECDE"/>
              </a:solidFill>
              <a:ln w="0">
                <a:solidFill>
                  <a:srgbClr val="FFECDE"/>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16" name="Freeform 3133">
                <a:extLst>
                  <a:ext uri="{FF2B5EF4-FFF2-40B4-BE49-F238E27FC236}">
                    <a16:creationId xmlns:a16="http://schemas.microsoft.com/office/drawing/2014/main" id="{0947297D-FF0D-4C3D-9901-A3A5CA476346}"/>
                  </a:ext>
                </a:extLst>
              </p:cNvPr>
              <p:cNvSpPr>
                <a:spLocks/>
              </p:cNvSpPr>
              <p:nvPr/>
            </p:nvSpPr>
            <p:spPr bwMode="auto">
              <a:xfrm>
                <a:off x="10277079" y="2337435"/>
                <a:ext cx="753471" cy="317815"/>
              </a:xfrm>
              <a:custGeom>
                <a:avLst/>
                <a:gdLst>
                  <a:gd name="T0" fmla="*/ 572 w 633"/>
                  <a:gd name="T1" fmla="*/ 0 h 267"/>
                  <a:gd name="T2" fmla="*/ 591 w 633"/>
                  <a:gd name="T3" fmla="*/ 4 h 267"/>
                  <a:gd name="T4" fmla="*/ 606 w 633"/>
                  <a:gd name="T5" fmla="*/ 13 h 267"/>
                  <a:gd name="T6" fmla="*/ 618 w 633"/>
                  <a:gd name="T7" fmla="*/ 28 h 267"/>
                  <a:gd name="T8" fmla="*/ 626 w 633"/>
                  <a:gd name="T9" fmla="*/ 45 h 267"/>
                  <a:gd name="T10" fmla="*/ 630 w 633"/>
                  <a:gd name="T11" fmla="*/ 62 h 267"/>
                  <a:gd name="T12" fmla="*/ 633 w 633"/>
                  <a:gd name="T13" fmla="*/ 80 h 267"/>
                  <a:gd name="T14" fmla="*/ 629 w 633"/>
                  <a:gd name="T15" fmla="*/ 98 h 267"/>
                  <a:gd name="T16" fmla="*/ 620 w 633"/>
                  <a:gd name="T17" fmla="*/ 114 h 267"/>
                  <a:gd name="T18" fmla="*/ 605 w 633"/>
                  <a:gd name="T19" fmla="*/ 126 h 267"/>
                  <a:gd name="T20" fmla="*/ 588 w 633"/>
                  <a:gd name="T21" fmla="*/ 134 h 267"/>
                  <a:gd name="T22" fmla="*/ 79 w 633"/>
                  <a:gd name="T23" fmla="*/ 266 h 267"/>
                  <a:gd name="T24" fmla="*/ 59 w 633"/>
                  <a:gd name="T25" fmla="*/ 267 h 267"/>
                  <a:gd name="T26" fmla="*/ 42 w 633"/>
                  <a:gd name="T27" fmla="*/ 263 h 267"/>
                  <a:gd name="T28" fmla="*/ 27 w 633"/>
                  <a:gd name="T29" fmla="*/ 254 h 267"/>
                  <a:gd name="T30" fmla="*/ 13 w 633"/>
                  <a:gd name="T31" fmla="*/ 240 h 267"/>
                  <a:gd name="T32" fmla="*/ 7 w 633"/>
                  <a:gd name="T33" fmla="*/ 223 h 267"/>
                  <a:gd name="T34" fmla="*/ 2 w 633"/>
                  <a:gd name="T35" fmla="*/ 206 h 267"/>
                  <a:gd name="T36" fmla="*/ 0 w 633"/>
                  <a:gd name="T37" fmla="*/ 187 h 267"/>
                  <a:gd name="T38" fmla="*/ 4 w 633"/>
                  <a:gd name="T39" fmla="*/ 169 h 267"/>
                  <a:gd name="T40" fmla="*/ 13 w 633"/>
                  <a:gd name="T41" fmla="*/ 153 h 267"/>
                  <a:gd name="T42" fmla="*/ 27 w 633"/>
                  <a:gd name="T43" fmla="*/ 142 h 267"/>
                  <a:gd name="T44" fmla="*/ 45 w 633"/>
                  <a:gd name="T45" fmla="*/ 134 h 267"/>
                  <a:gd name="T46" fmla="*/ 554 w 633"/>
                  <a:gd name="T47" fmla="*/ 1 h 267"/>
                  <a:gd name="T48" fmla="*/ 572 w 633"/>
                  <a:gd name="T4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3" h="267">
                    <a:moveTo>
                      <a:pt x="572" y="0"/>
                    </a:moveTo>
                    <a:lnTo>
                      <a:pt x="591" y="4"/>
                    </a:lnTo>
                    <a:lnTo>
                      <a:pt x="606" y="13"/>
                    </a:lnTo>
                    <a:lnTo>
                      <a:pt x="618" y="28"/>
                    </a:lnTo>
                    <a:lnTo>
                      <a:pt x="626" y="45"/>
                    </a:lnTo>
                    <a:lnTo>
                      <a:pt x="630" y="62"/>
                    </a:lnTo>
                    <a:lnTo>
                      <a:pt x="633" y="80"/>
                    </a:lnTo>
                    <a:lnTo>
                      <a:pt x="629" y="98"/>
                    </a:lnTo>
                    <a:lnTo>
                      <a:pt x="620" y="114"/>
                    </a:lnTo>
                    <a:lnTo>
                      <a:pt x="605" y="126"/>
                    </a:lnTo>
                    <a:lnTo>
                      <a:pt x="588" y="134"/>
                    </a:lnTo>
                    <a:lnTo>
                      <a:pt x="79" y="266"/>
                    </a:lnTo>
                    <a:lnTo>
                      <a:pt x="59" y="267"/>
                    </a:lnTo>
                    <a:lnTo>
                      <a:pt x="42" y="263"/>
                    </a:lnTo>
                    <a:lnTo>
                      <a:pt x="27" y="254"/>
                    </a:lnTo>
                    <a:lnTo>
                      <a:pt x="13" y="240"/>
                    </a:lnTo>
                    <a:lnTo>
                      <a:pt x="7" y="223"/>
                    </a:lnTo>
                    <a:lnTo>
                      <a:pt x="2" y="206"/>
                    </a:lnTo>
                    <a:lnTo>
                      <a:pt x="0" y="187"/>
                    </a:lnTo>
                    <a:lnTo>
                      <a:pt x="4" y="169"/>
                    </a:lnTo>
                    <a:lnTo>
                      <a:pt x="13" y="153"/>
                    </a:lnTo>
                    <a:lnTo>
                      <a:pt x="27" y="142"/>
                    </a:lnTo>
                    <a:lnTo>
                      <a:pt x="45" y="134"/>
                    </a:lnTo>
                    <a:lnTo>
                      <a:pt x="554" y="1"/>
                    </a:lnTo>
                    <a:lnTo>
                      <a:pt x="572" y="0"/>
                    </a:lnTo>
                    <a:close/>
                  </a:path>
                </a:pathLst>
              </a:custGeom>
              <a:solidFill>
                <a:srgbClr val="F7D1B4"/>
              </a:solidFill>
              <a:ln w="0">
                <a:solidFill>
                  <a:srgbClr val="F7D1B4"/>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17" name="Freeform 3134">
                <a:extLst>
                  <a:ext uri="{FF2B5EF4-FFF2-40B4-BE49-F238E27FC236}">
                    <a16:creationId xmlns:a16="http://schemas.microsoft.com/office/drawing/2014/main" id="{F1D1109C-4B8E-437D-B4A8-36EA0D3E34EE}"/>
                  </a:ext>
                </a:extLst>
              </p:cNvPr>
              <p:cNvSpPr>
                <a:spLocks/>
              </p:cNvSpPr>
              <p:nvPr/>
            </p:nvSpPr>
            <p:spPr bwMode="auto">
              <a:xfrm>
                <a:off x="10304456" y="2510031"/>
                <a:ext cx="98797" cy="122603"/>
              </a:xfrm>
              <a:custGeom>
                <a:avLst/>
                <a:gdLst>
                  <a:gd name="T0" fmla="*/ 49 w 83"/>
                  <a:gd name="T1" fmla="*/ 0 h 103"/>
                  <a:gd name="T2" fmla="*/ 59 w 83"/>
                  <a:gd name="T3" fmla="*/ 4 h 103"/>
                  <a:gd name="T4" fmla="*/ 66 w 83"/>
                  <a:gd name="T5" fmla="*/ 11 h 103"/>
                  <a:gd name="T6" fmla="*/ 72 w 83"/>
                  <a:gd name="T7" fmla="*/ 20 h 103"/>
                  <a:gd name="T8" fmla="*/ 76 w 83"/>
                  <a:gd name="T9" fmla="*/ 31 h 103"/>
                  <a:gd name="T10" fmla="*/ 78 w 83"/>
                  <a:gd name="T11" fmla="*/ 44 h 103"/>
                  <a:gd name="T12" fmla="*/ 82 w 83"/>
                  <a:gd name="T13" fmla="*/ 57 h 103"/>
                  <a:gd name="T14" fmla="*/ 83 w 83"/>
                  <a:gd name="T15" fmla="*/ 70 h 103"/>
                  <a:gd name="T16" fmla="*/ 83 w 83"/>
                  <a:gd name="T17" fmla="*/ 80 h 103"/>
                  <a:gd name="T18" fmla="*/ 81 w 83"/>
                  <a:gd name="T19" fmla="*/ 88 h 103"/>
                  <a:gd name="T20" fmla="*/ 74 w 83"/>
                  <a:gd name="T21" fmla="*/ 96 h 103"/>
                  <a:gd name="T22" fmla="*/ 64 w 83"/>
                  <a:gd name="T23" fmla="*/ 100 h 103"/>
                  <a:gd name="T24" fmla="*/ 47 w 83"/>
                  <a:gd name="T25" fmla="*/ 103 h 103"/>
                  <a:gd name="T26" fmla="*/ 32 w 83"/>
                  <a:gd name="T27" fmla="*/ 99 h 103"/>
                  <a:gd name="T28" fmla="*/ 18 w 83"/>
                  <a:gd name="T29" fmla="*/ 91 h 103"/>
                  <a:gd name="T30" fmla="*/ 7 w 83"/>
                  <a:gd name="T31" fmla="*/ 79 h 103"/>
                  <a:gd name="T32" fmla="*/ 1 w 83"/>
                  <a:gd name="T33" fmla="*/ 65 h 103"/>
                  <a:gd name="T34" fmla="*/ 0 w 83"/>
                  <a:gd name="T35" fmla="*/ 48 h 103"/>
                  <a:gd name="T36" fmla="*/ 4 w 83"/>
                  <a:gd name="T37" fmla="*/ 33 h 103"/>
                  <a:gd name="T38" fmla="*/ 11 w 83"/>
                  <a:gd name="T39" fmla="*/ 19 h 103"/>
                  <a:gd name="T40" fmla="*/ 23 w 83"/>
                  <a:gd name="T41" fmla="*/ 8 h 103"/>
                  <a:gd name="T42" fmla="*/ 38 w 83"/>
                  <a:gd name="T43" fmla="*/ 2 h 103"/>
                  <a:gd name="T44" fmla="*/ 49 w 83"/>
                  <a:gd name="T45"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03">
                    <a:moveTo>
                      <a:pt x="49" y="0"/>
                    </a:moveTo>
                    <a:lnTo>
                      <a:pt x="59" y="4"/>
                    </a:lnTo>
                    <a:lnTo>
                      <a:pt x="66" y="11"/>
                    </a:lnTo>
                    <a:lnTo>
                      <a:pt x="72" y="20"/>
                    </a:lnTo>
                    <a:lnTo>
                      <a:pt x="76" y="31"/>
                    </a:lnTo>
                    <a:lnTo>
                      <a:pt x="78" y="44"/>
                    </a:lnTo>
                    <a:lnTo>
                      <a:pt x="82" y="57"/>
                    </a:lnTo>
                    <a:lnTo>
                      <a:pt x="83" y="70"/>
                    </a:lnTo>
                    <a:lnTo>
                      <a:pt x="83" y="80"/>
                    </a:lnTo>
                    <a:lnTo>
                      <a:pt x="81" y="88"/>
                    </a:lnTo>
                    <a:lnTo>
                      <a:pt x="74" y="96"/>
                    </a:lnTo>
                    <a:lnTo>
                      <a:pt x="64" y="100"/>
                    </a:lnTo>
                    <a:lnTo>
                      <a:pt x="47" y="103"/>
                    </a:lnTo>
                    <a:lnTo>
                      <a:pt x="32" y="99"/>
                    </a:lnTo>
                    <a:lnTo>
                      <a:pt x="18" y="91"/>
                    </a:lnTo>
                    <a:lnTo>
                      <a:pt x="7" y="79"/>
                    </a:lnTo>
                    <a:lnTo>
                      <a:pt x="1" y="65"/>
                    </a:lnTo>
                    <a:lnTo>
                      <a:pt x="0" y="48"/>
                    </a:lnTo>
                    <a:lnTo>
                      <a:pt x="4" y="33"/>
                    </a:lnTo>
                    <a:lnTo>
                      <a:pt x="11" y="19"/>
                    </a:lnTo>
                    <a:lnTo>
                      <a:pt x="23" y="8"/>
                    </a:lnTo>
                    <a:lnTo>
                      <a:pt x="38" y="2"/>
                    </a:lnTo>
                    <a:lnTo>
                      <a:pt x="49" y="0"/>
                    </a:lnTo>
                    <a:close/>
                  </a:path>
                </a:pathLst>
              </a:custGeom>
              <a:solidFill>
                <a:srgbClr val="FFECDE"/>
              </a:solidFill>
              <a:ln w="0">
                <a:solidFill>
                  <a:srgbClr val="FFECDE"/>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18" name="Freeform 3135">
                <a:extLst>
                  <a:ext uri="{FF2B5EF4-FFF2-40B4-BE49-F238E27FC236}">
                    <a16:creationId xmlns:a16="http://schemas.microsoft.com/office/drawing/2014/main" id="{24852709-E56B-46FA-BA21-B5233B6FD744}"/>
                  </a:ext>
                </a:extLst>
              </p:cNvPr>
              <p:cNvSpPr>
                <a:spLocks/>
              </p:cNvSpPr>
              <p:nvPr/>
            </p:nvSpPr>
            <p:spPr bwMode="auto">
              <a:xfrm>
                <a:off x="10337785" y="2139842"/>
                <a:ext cx="753471" cy="317815"/>
              </a:xfrm>
              <a:custGeom>
                <a:avLst/>
                <a:gdLst>
                  <a:gd name="T0" fmla="*/ 572 w 633"/>
                  <a:gd name="T1" fmla="*/ 0 h 267"/>
                  <a:gd name="T2" fmla="*/ 591 w 633"/>
                  <a:gd name="T3" fmla="*/ 4 h 267"/>
                  <a:gd name="T4" fmla="*/ 607 w 633"/>
                  <a:gd name="T5" fmla="*/ 13 h 267"/>
                  <a:gd name="T6" fmla="*/ 618 w 633"/>
                  <a:gd name="T7" fmla="*/ 26 h 267"/>
                  <a:gd name="T8" fmla="*/ 626 w 633"/>
                  <a:gd name="T9" fmla="*/ 44 h 267"/>
                  <a:gd name="T10" fmla="*/ 630 w 633"/>
                  <a:gd name="T11" fmla="*/ 61 h 267"/>
                  <a:gd name="T12" fmla="*/ 633 w 633"/>
                  <a:gd name="T13" fmla="*/ 80 h 267"/>
                  <a:gd name="T14" fmla="*/ 629 w 633"/>
                  <a:gd name="T15" fmla="*/ 98 h 267"/>
                  <a:gd name="T16" fmla="*/ 620 w 633"/>
                  <a:gd name="T17" fmla="*/ 114 h 267"/>
                  <a:gd name="T18" fmla="*/ 605 w 633"/>
                  <a:gd name="T19" fmla="*/ 126 h 267"/>
                  <a:gd name="T20" fmla="*/ 588 w 633"/>
                  <a:gd name="T21" fmla="*/ 133 h 267"/>
                  <a:gd name="T22" fmla="*/ 79 w 633"/>
                  <a:gd name="T23" fmla="*/ 264 h 267"/>
                  <a:gd name="T24" fmla="*/ 59 w 633"/>
                  <a:gd name="T25" fmla="*/ 267 h 267"/>
                  <a:gd name="T26" fmla="*/ 42 w 633"/>
                  <a:gd name="T27" fmla="*/ 263 h 267"/>
                  <a:gd name="T28" fmla="*/ 27 w 633"/>
                  <a:gd name="T29" fmla="*/ 254 h 267"/>
                  <a:gd name="T30" fmla="*/ 14 w 633"/>
                  <a:gd name="T31" fmla="*/ 239 h 267"/>
                  <a:gd name="T32" fmla="*/ 7 w 633"/>
                  <a:gd name="T33" fmla="*/ 222 h 267"/>
                  <a:gd name="T34" fmla="*/ 2 w 633"/>
                  <a:gd name="T35" fmla="*/ 205 h 267"/>
                  <a:gd name="T36" fmla="*/ 0 w 633"/>
                  <a:gd name="T37" fmla="*/ 186 h 267"/>
                  <a:gd name="T38" fmla="*/ 4 w 633"/>
                  <a:gd name="T39" fmla="*/ 169 h 267"/>
                  <a:gd name="T40" fmla="*/ 14 w 633"/>
                  <a:gd name="T41" fmla="*/ 153 h 267"/>
                  <a:gd name="T42" fmla="*/ 27 w 633"/>
                  <a:gd name="T43" fmla="*/ 140 h 267"/>
                  <a:gd name="T44" fmla="*/ 45 w 633"/>
                  <a:gd name="T45" fmla="*/ 133 h 267"/>
                  <a:gd name="T46" fmla="*/ 554 w 633"/>
                  <a:gd name="T47" fmla="*/ 1 h 267"/>
                  <a:gd name="T48" fmla="*/ 572 w 633"/>
                  <a:gd name="T4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3" h="267">
                    <a:moveTo>
                      <a:pt x="572" y="0"/>
                    </a:moveTo>
                    <a:lnTo>
                      <a:pt x="591" y="4"/>
                    </a:lnTo>
                    <a:lnTo>
                      <a:pt x="607" y="13"/>
                    </a:lnTo>
                    <a:lnTo>
                      <a:pt x="618" y="26"/>
                    </a:lnTo>
                    <a:lnTo>
                      <a:pt x="626" y="44"/>
                    </a:lnTo>
                    <a:lnTo>
                      <a:pt x="630" y="61"/>
                    </a:lnTo>
                    <a:lnTo>
                      <a:pt x="633" y="80"/>
                    </a:lnTo>
                    <a:lnTo>
                      <a:pt x="629" y="98"/>
                    </a:lnTo>
                    <a:lnTo>
                      <a:pt x="620" y="114"/>
                    </a:lnTo>
                    <a:lnTo>
                      <a:pt x="605" y="126"/>
                    </a:lnTo>
                    <a:lnTo>
                      <a:pt x="588" y="133"/>
                    </a:lnTo>
                    <a:lnTo>
                      <a:pt x="79" y="264"/>
                    </a:lnTo>
                    <a:lnTo>
                      <a:pt x="59" y="267"/>
                    </a:lnTo>
                    <a:lnTo>
                      <a:pt x="42" y="263"/>
                    </a:lnTo>
                    <a:lnTo>
                      <a:pt x="27" y="254"/>
                    </a:lnTo>
                    <a:lnTo>
                      <a:pt x="14" y="239"/>
                    </a:lnTo>
                    <a:lnTo>
                      <a:pt x="7" y="222"/>
                    </a:lnTo>
                    <a:lnTo>
                      <a:pt x="2" y="205"/>
                    </a:lnTo>
                    <a:lnTo>
                      <a:pt x="0" y="186"/>
                    </a:lnTo>
                    <a:lnTo>
                      <a:pt x="4" y="169"/>
                    </a:lnTo>
                    <a:lnTo>
                      <a:pt x="14" y="153"/>
                    </a:lnTo>
                    <a:lnTo>
                      <a:pt x="27" y="140"/>
                    </a:lnTo>
                    <a:lnTo>
                      <a:pt x="45" y="133"/>
                    </a:lnTo>
                    <a:lnTo>
                      <a:pt x="554" y="1"/>
                    </a:lnTo>
                    <a:lnTo>
                      <a:pt x="572" y="0"/>
                    </a:lnTo>
                    <a:close/>
                  </a:path>
                </a:pathLst>
              </a:custGeom>
              <a:solidFill>
                <a:srgbClr val="F7D1B4"/>
              </a:solidFill>
              <a:ln w="0">
                <a:solidFill>
                  <a:srgbClr val="F7D1B4"/>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19" name="Freeform 3136">
                <a:extLst>
                  <a:ext uri="{FF2B5EF4-FFF2-40B4-BE49-F238E27FC236}">
                    <a16:creationId xmlns:a16="http://schemas.microsoft.com/office/drawing/2014/main" id="{942A15C4-06C3-4401-8354-D3AAE7EA146B}"/>
                  </a:ext>
                </a:extLst>
              </p:cNvPr>
              <p:cNvSpPr>
                <a:spLocks/>
              </p:cNvSpPr>
              <p:nvPr/>
            </p:nvSpPr>
            <p:spPr bwMode="auto">
              <a:xfrm>
                <a:off x="10365162" y="2312438"/>
                <a:ext cx="98797" cy="120222"/>
              </a:xfrm>
              <a:custGeom>
                <a:avLst/>
                <a:gdLst>
                  <a:gd name="T0" fmla="*/ 49 w 83"/>
                  <a:gd name="T1" fmla="*/ 0 h 101"/>
                  <a:gd name="T2" fmla="*/ 59 w 83"/>
                  <a:gd name="T3" fmla="*/ 3 h 101"/>
                  <a:gd name="T4" fmla="*/ 66 w 83"/>
                  <a:gd name="T5" fmla="*/ 9 h 101"/>
                  <a:gd name="T6" fmla="*/ 72 w 83"/>
                  <a:gd name="T7" fmla="*/ 19 h 101"/>
                  <a:gd name="T8" fmla="*/ 76 w 83"/>
                  <a:gd name="T9" fmla="*/ 30 h 101"/>
                  <a:gd name="T10" fmla="*/ 78 w 83"/>
                  <a:gd name="T11" fmla="*/ 43 h 101"/>
                  <a:gd name="T12" fmla="*/ 82 w 83"/>
                  <a:gd name="T13" fmla="*/ 56 h 101"/>
                  <a:gd name="T14" fmla="*/ 83 w 83"/>
                  <a:gd name="T15" fmla="*/ 68 h 101"/>
                  <a:gd name="T16" fmla="*/ 83 w 83"/>
                  <a:gd name="T17" fmla="*/ 79 h 101"/>
                  <a:gd name="T18" fmla="*/ 81 w 83"/>
                  <a:gd name="T19" fmla="*/ 88 h 101"/>
                  <a:gd name="T20" fmla="*/ 74 w 83"/>
                  <a:gd name="T21" fmla="*/ 96 h 101"/>
                  <a:gd name="T22" fmla="*/ 64 w 83"/>
                  <a:gd name="T23" fmla="*/ 100 h 101"/>
                  <a:gd name="T24" fmla="*/ 47 w 83"/>
                  <a:gd name="T25" fmla="*/ 101 h 101"/>
                  <a:gd name="T26" fmla="*/ 32 w 83"/>
                  <a:gd name="T27" fmla="*/ 98 h 101"/>
                  <a:gd name="T28" fmla="*/ 18 w 83"/>
                  <a:gd name="T29" fmla="*/ 91 h 101"/>
                  <a:gd name="T30" fmla="*/ 8 w 83"/>
                  <a:gd name="T31" fmla="*/ 79 h 101"/>
                  <a:gd name="T32" fmla="*/ 1 w 83"/>
                  <a:gd name="T33" fmla="*/ 63 h 101"/>
                  <a:gd name="T34" fmla="*/ 0 w 83"/>
                  <a:gd name="T35" fmla="*/ 47 h 101"/>
                  <a:gd name="T36" fmla="*/ 4 w 83"/>
                  <a:gd name="T37" fmla="*/ 32 h 101"/>
                  <a:gd name="T38" fmla="*/ 11 w 83"/>
                  <a:gd name="T39" fmla="*/ 19 h 101"/>
                  <a:gd name="T40" fmla="*/ 23 w 83"/>
                  <a:gd name="T41" fmla="*/ 8 h 101"/>
                  <a:gd name="T42" fmla="*/ 38 w 83"/>
                  <a:gd name="T43" fmla="*/ 1 h 101"/>
                  <a:gd name="T44" fmla="*/ 49 w 83"/>
                  <a:gd name="T4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101">
                    <a:moveTo>
                      <a:pt x="49" y="0"/>
                    </a:moveTo>
                    <a:lnTo>
                      <a:pt x="59" y="3"/>
                    </a:lnTo>
                    <a:lnTo>
                      <a:pt x="66" y="9"/>
                    </a:lnTo>
                    <a:lnTo>
                      <a:pt x="72" y="19"/>
                    </a:lnTo>
                    <a:lnTo>
                      <a:pt x="76" y="30"/>
                    </a:lnTo>
                    <a:lnTo>
                      <a:pt x="78" y="43"/>
                    </a:lnTo>
                    <a:lnTo>
                      <a:pt x="82" y="56"/>
                    </a:lnTo>
                    <a:lnTo>
                      <a:pt x="83" y="68"/>
                    </a:lnTo>
                    <a:lnTo>
                      <a:pt x="83" y="79"/>
                    </a:lnTo>
                    <a:lnTo>
                      <a:pt x="81" y="88"/>
                    </a:lnTo>
                    <a:lnTo>
                      <a:pt x="74" y="96"/>
                    </a:lnTo>
                    <a:lnTo>
                      <a:pt x="64" y="100"/>
                    </a:lnTo>
                    <a:lnTo>
                      <a:pt x="47" y="101"/>
                    </a:lnTo>
                    <a:lnTo>
                      <a:pt x="32" y="98"/>
                    </a:lnTo>
                    <a:lnTo>
                      <a:pt x="18" y="91"/>
                    </a:lnTo>
                    <a:lnTo>
                      <a:pt x="8" y="79"/>
                    </a:lnTo>
                    <a:lnTo>
                      <a:pt x="1" y="63"/>
                    </a:lnTo>
                    <a:lnTo>
                      <a:pt x="0" y="47"/>
                    </a:lnTo>
                    <a:lnTo>
                      <a:pt x="4" y="32"/>
                    </a:lnTo>
                    <a:lnTo>
                      <a:pt x="11" y="19"/>
                    </a:lnTo>
                    <a:lnTo>
                      <a:pt x="23" y="8"/>
                    </a:lnTo>
                    <a:lnTo>
                      <a:pt x="38" y="1"/>
                    </a:lnTo>
                    <a:lnTo>
                      <a:pt x="49" y="0"/>
                    </a:lnTo>
                    <a:close/>
                  </a:path>
                </a:pathLst>
              </a:custGeom>
              <a:solidFill>
                <a:srgbClr val="FFECDE"/>
              </a:solidFill>
              <a:ln w="0">
                <a:solidFill>
                  <a:srgbClr val="FFECDE"/>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20" name="Freeform 3137">
                <a:extLst>
                  <a:ext uri="{FF2B5EF4-FFF2-40B4-BE49-F238E27FC236}">
                    <a16:creationId xmlns:a16="http://schemas.microsoft.com/office/drawing/2014/main" id="{DA29102F-90E0-49AC-99B2-A12001C59570}"/>
                  </a:ext>
                </a:extLst>
              </p:cNvPr>
              <p:cNvSpPr>
                <a:spLocks/>
              </p:cNvSpPr>
              <p:nvPr/>
            </p:nvSpPr>
            <p:spPr bwMode="auto">
              <a:xfrm>
                <a:off x="11390025" y="1881543"/>
                <a:ext cx="796323" cy="792751"/>
              </a:xfrm>
              <a:custGeom>
                <a:avLst/>
                <a:gdLst>
                  <a:gd name="T0" fmla="*/ 669 w 669"/>
                  <a:gd name="T1" fmla="*/ 0 h 666"/>
                  <a:gd name="T2" fmla="*/ 669 w 669"/>
                  <a:gd name="T3" fmla="*/ 526 h 666"/>
                  <a:gd name="T4" fmla="*/ 127 w 669"/>
                  <a:gd name="T5" fmla="*/ 666 h 666"/>
                  <a:gd name="T6" fmla="*/ 41 w 669"/>
                  <a:gd name="T7" fmla="*/ 328 h 666"/>
                  <a:gd name="T8" fmla="*/ 162 w 669"/>
                  <a:gd name="T9" fmla="*/ 274 h 666"/>
                  <a:gd name="T10" fmla="*/ 28 w 669"/>
                  <a:gd name="T11" fmla="*/ 280 h 666"/>
                  <a:gd name="T12" fmla="*/ 0 w 669"/>
                  <a:gd name="T13" fmla="*/ 172 h 666"/>
                  <a:gd name="T14" fmla="*/ 669 w 669"/>
                  <a:gd name="T15" fmla="*/ 0 h 6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9" h="666">
                    <a:moveTo>
                      <a:pt x="669" y="0"/>
                    </a:moveTo>
                    <a:lnTo>
                      <a:pt x="669" y="526"/>
                    </a:lnTo>
                    <a:lnTo>
                      <a:pt x="127" y="666"/>
                    </a:lnTo>
                    <a:lnTo>
                      <a:pt x="41" y="328"/>
                    </a:lnTo>
                    <a:lnTo>
                      <a:pt x="162" y="274"/>
                    </a:lnTo>
                    <a:lnTo>
                      <a:pt x="28" y="280"/>
                    </a:lnTo>
                    <a:lnTo>
                      <a:pt x="0" y="172"/>
                    </a:lnTo>
                    <a:lnTo>
                      <a:pt x="669" y="0"/>
                    </a:lnTo>
                    <a:close/>
                  </a:path>
                </a:pathLst>
              </a:custGeom>
              <a:solidFill>
                <a:srgbClr val="C49E72"/>
              </a:solidFill>
              <a:ln w="0">
                <a:solidFill>
                  <a:srgbClr val="C49E72"/>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21" name="Freeform 3138">
                <a:extLst>
                  <a:ext uri="{FF2B5EF4-FFF2-40B4-BE49-F238E27FC236}">
                    <a16:creationId xmlns:a16="http://schemas.microsoft.com/office/drawing/2014/main" id="{F064012B-9609-41C7-9C04-AF8B38C65C71}"/>
                  </a:ext>
                </a:extLst>
              </p:cNvPr>
              <p:cNvSpPr>
                <a:spLocks/>
              </p:cNvSpPr>
              <p:nvPr/>
            </p:nvSpPr>
            <p:spPr bwMode="auto">
              <a:xfrm>
                <a:off x="11460254" y="2095800"/>
                <a:ext cx="80942" cy="80942"/>
              </a:xfrm>
              <a:custGeom>
                <a:avLst/>
                <a:gdLst>
                  <a:gd name="T0" fmla="*/ 38 w 68"/>
                  <a:gd name="T1" fmla="*/ 0 h 68"/>
                  <a:gd name="T2" fmla="*/ 51 w 68"/>
                  <a:gd name="T3" fmla="*/ 4 h 68"/>
                  <a:gd name="T4" fmla="*/ 61 w 68"/>
                  <a:gd name="T5" fmla="*/ 13 h 68"/>
                  <a:gd name="T6" fmla="*/ 67 w 68"/>
                  <a:gd name="T7" fmla="*/ 25 h 68"/>
                  <a:gd name="T8" fmla="*/ 68 w 68"/>
                  <a:gd name="T9" fmla="*/ 39 h 68"/>
                  <a:gd name="T10" fmla="*/ 63 w 68"/>
                  <a:gd name="T11" fmla="*/ 51 h 68"/>
                  <a:gd name="T12" fmla="*/ 55 w 68"/>
                  <a:gd name="T13" fmla="*/ 62 h 68"/>
                  <a:gd name="T14" fmla="*/ 42 w 68"/>
                  <a:gd name="T15" fmla="*/ 67 h 68"/>
                  <a:gd name="T16" fmla="*/ 29 w 68"/>
                  <a:gd name="T17" fmla="*/ 68 h 68"/>
                  <a:gd name="T18" fmla="*/ 16 w 68"/>
                  <a:gd name="T19" fmla="*/ 64 h 68"/>
                  <a:gd name="T20" fmla="*/ 7 w 68"/>
                  <a:gd name="T21" fmla="*/ 55 h 68"/>
                  <a:gd name="T22" fmla="*/ 0 w 68"/>
                  <a:gd name="T23" fmla="*/ 43 h 68"/>
                  <a:gd name="T24" fmla="*/ 0 w 68"/>
                  <a:gd name="T25" fmla="*/ 29 h 68"/>
                  <a:gd name="T26" fmla="*/ 4 w 68"/>
                  <a:gd name="T27" fmla="*/ 17 h 68"/>
                  <a:gd name="T28" fmla="*/ 13 w 68"/>
                  <a:gd name="T29" fmla="*/ 7 h 68"/>
                  <a:gd name="T30" fmla="*/ 25 w 68"/>
                  <a:gd name="T31" fmla="*/ 0 h 68"/>
                  <a:gd name="T32" fmla="*/ 38 w 68"/>
                  <a:gd name="T3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68">
                    <a:moveTo>
                      <a:pt x="38" y="0"/>
                    </a:moveTo>
                    <a:lnTo>
                      <a:pt x="51" y="4"/>
                    </a:lnTo>
                    <a:lnTo>
                      <a:pt x="61" y="13"/>
                    </a:lnTo>
                    <a:lnTo>
                      <a:pt x="67" y="25"/>
                    </a:lnTo>
                    <a:lnTo>
                      <a:pt x="68" y="39"/>
                    </a:lnTo>
                    <a:lnTo>
                      <a:pt x="63" y="51"/>
                    </a:lnTo>
                    <a:lnTo>
                      <a:pt x="55" y="62"/>
                    </a:lnTo>
                    <a:lnTo>
                      <a:pt x="42" y="67"/>
                    </a:lnTo>
                    <a:lnTo>
                      <a:pt x="29" y="68"/>
                    </a:lnTo>
                    <a:lnTo>
                      <a:pt x="16" y="64"/>
                    </a:lnTo>
                    <a:lnTo>
                      <a:pt x="7" y="55"/>
                    </a:lnTo>
                    <a:lnTo>
                      <a:pt x="0" y="43"/>
                    </a:lnTo>
                    <a:lnTo>
                      <a:pt x="0" y="29"/>
                    </a:lnTo>
                    <a:lnTo>
                      <a:pt x="4" y="17"/>
                    </a:lnTo>
                    <a:lnTo>
                      <a:pt x="13" y="7"/>
                    </a:lnTo>
                    <a:lnTo>
                      <a:pt x="25" y="0"/>
                    </a:lnTo>
                    <a:lnTo>
                      <a:pt x="38" y="0"/>
                    </a:lnTo>
                    <a:close/>
                  </a:path>
                </a:pathLst>
              </a:custGeom>
              <a:solidFill>
                <a:srgbClr val="4D4D4D"/>
              </a:solidFill>
              <a:ln w="0">
                <a:solidFill>
                  <a:srgbClr val="4D4D4D"/>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22" name="Freeform 3139">
                <a:extLst>
                  <a:ext uri="{FF2B5EF4-FFF2-40B4-BE49-F238E27FC236}">
                    <a16:creationId xmlns:a16="http://schemas.microsoft.com/office/drawing/2014/main" id="{D201A0D5-FA97-43FE-9DDB-49566A2D5C7B}"/>
                  </a:ext>
                </a:extLst>
              </p:cNvPr>
              <p:cNvSpPr>
                <a:spLocks/>
              </p:cNvSpPr>
              <p:nvPr/>
            </p:nvSpPr>
            <p:spPr bwMode="auto">
              <a:xfrm>
                <a:off x="11474538" y="2110084"/>
                <a:ext cx="51184" cy="53565"/>
              </a:xfrm>
              <a:custGeom>
                <a:avLst/>
                <a:gdLst>
                  <a:gd name="T0" fmla="*/ 15 w 43"/>
                  <a:gd name="T1" fmla="*/ 0 h 45"/>
                  <a:gd name="T2" fmla="*/ 27 w 43"/>
                  <a:gd name="T3" fmla="*/ 0 h 45"/>
                  <a:gd name="T4" fmla="*/ 38 w 43"/>
                  <a:gd name="T5" fmla="*/ 7 h 45"/>
                  <a:gd name="T6" fmla="*/ 43 w 43"/>
                  <a:gd name="T7" fmla="*/ 17 h 45"/>
                  <a:gd name="T8" fmla="*/ 43 w 43"/>
                  <a:gd name="T9" fmla="*/ 29 h 45"/>
                  <a:gd name="T10" fmla="*/ 38 w 43"/>
                  <a:gd name="T11" fmla="*/ 38 h 45"/>
                  <a:gd name="T12" fmla="*/ 27 w 43"/>
                  <a:gd name="T13" fmla="*/ 45 h 45"/>
                  <a:gd name="T14" fmla="*/ 15 w 43"/>
                  <a:gd name="T15" fmla="*/ 43 h 45"/>
                  <a:gd name="T16" fmla="*/ 5 w 43"/>
                  <a:gd name="T17" fmla="*/ 38 h 45"/>
                  <a:gd name="T18" fmla="*/ 0 w 43"/>
                  <a:gd name="T19" fmla="*/ 27 h 45"/>
                  <a:gd name="T20" fmla="*/ 0 w 43"/>
                  <a:gd name="T21" fmla="*/ 16 h 45"/>
                  <a:gd name="T22" fmla="*/ 6 w 43"/>
                  <a:gd name="T23" fmla="*/ 7 h 45"/>
                  <a:gd name="T24" fmla="*/ 15 w 43"/>
                  <a:gd name="T2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5">
                    <a:moveTo>
                      <a:pt x="15" y="0"/>
                    </a:moveTo>
                    <a:lnTo>
                      <a:pt x="27" y="0"/>
                    </a:lnTo>
                    <a:lnTo>
                      <a:pt x="38" y="7"/>
                    </a:lnTo>
                    <a:lnTo>
                      <a:pt x="43" y="17"/>
                    </a:lnTo>
                    <a:lnTo>
                      <a:pt x="43" y="29"/>
                    </a:lnTo>
                    <a:lnTo>
                      <a:pt x="38" y="38"/>
                    </a:lnTo>
                    <a:lnTo>
                      <a:pt x="27" y="45"/>
                    </a:lnTo>
                    <a:lnTo>
                      <a:pt x="15" y="43"/>
                    </a:lnTo>
                    <a:lnTo>
                      <a:pt x="5" y="38"/>
                    </a:lnTo>
                    <a:lnTo>
                      <a:pt x="0" y="27"/>
                    </a:lnTo>
                    <a:lnTo>
                      <a:pt x="0" y="16"/>
                    </a:lnTo>
                    <a:lnTo>
                      <a:pt x="6" y="7"/>
                    </a:lnTo>
                    <a:lnTo>
                      <a:pt x="15" y="0"/>
                    </a:lnTo>
                    <a:close/>
                  </a:path>
                </a:pathLst>
              </a:custGeom>
              <a:solidFill>
                <a:srgbClr val="333333"/>
              </a:solidFill>
              <a:ln w="0">
                <a:solidFill>
                  <a:srgbClr val="333333"/>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23" name="Freeform 3140">
                <a:extLst>
                  <a:ext uri="{FF2B5EF4-FFF2-40B4-BE49-F238E27FC236}">
                    <a16:creationId xmlns:a16="http://schemas.microsoft.com/office/drawing/2014/main" id="{15027F3C-5416-4BE3-A00A-FB60DD8F8ED9}"/>
                  </a:ext>
                </a:extLst>
              </p:cNvPr>
              <p:cNvSpPr>
                <a:spLocks/>
              </p:cNvSpPr>
              <p:nvPr/>
            </p:nvSpPr>
            <p:spPr bwMode="auto">
              <a:xfrm>
                <a:off x="11260281" y="2138652"/>
                <a:ext cx="144029" cy="36900"/>
              </a:xfrm>
              <a:custGeom>
                <a:avLst/>
                <a:gdLst>
                  <a:gd name="T0" fmla="*/ 121 w 121"/>
                  <a:gd name="T1" fmla="*/ 0 h 31"/>
                  <a:gd name="T2" fmla="*/ 121 w 121"/>
                  <a:gd name="T3" fmla="*/ 0 h 31"/>
                  <a:gd name="T4" fmla="*/ 0 w 121"/>
                  <a:gd name="T5" fmla="*/ 31 h 31"/>
                  <a:gd name="T6" fmla="*/ 121 w 121"/>
                  <a:gd name="T7" fmla="*/ 0 h 31"/>
                </a:gdLst>
                <a:ahLst/>
                <a:cxnLst>
                  <a:cxn ang="0">
                    <a:pos x="T0" y="T1"/>
                  </a:cxn>
                  <a:cxn ang="0">
                    <a:pos x="T2" y="T3"/>
                  </a:cxn>
                  <a:cxn ang="0">
                    <a:pos x="T4" y="T5"/>
                  </a:cxn>
                  <a:cxn ang="0">
                    <a:pos x="T6" y="T7"/>
                  </a:cxn>
                </a:cxnLst>
                <a:rect l="0" t="0" r="r" b="b"/>
                <a:pathLst>
                  <a:path w="121" h="31">
                    <a:moveTo>
                      <a:pt x="121" y="0"/>
                    </a:moveTo>
                    <a:lnTo>
                      <a:pt x="121" y="0"/>
                    </a:lnTo>
                    <a:lnTo>
                      <a:pt x="0" y="31"/>
                    </a:lnTo>
                    <a:lnTo>
                      <a:pt x="121" y="0"/>
                    </a:lnTo>
                    <a:close/>
                  </a:path>
                </a:pathLst>
              </a:custGeom>
              <a:solidFill>
                <a:srgbClr val="F5F5F5"/>
              </a:solidFill>
              <a:ln w="0">
                <a:solidFill>
                  <a:srgbClr val="F5F5F5"/>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24" name="Freeform 3141">
                <a:extLst>
                  <a:ext uri="{FF2B5EF4-FFF2-40B4-BE49-F238E27FC236}">
                    <a16:creationId xmlns:a16="http://schemas.microsoft.com/office/drawing/2014/main" id="{A98C02F2-EE2E-44EE-8AE6-01EEFCB95A3E}"/>
                  </a:ext>
                </a:extLst>
              </p:cNvPr>
              <p:cNvSpPr>
                <a:spLocks/>
              </p:cNvSpPr>
              <p:nvPr/>
            </p:nvSpPr>
            <p:spPr bwMode="auto">
              <a:xfrm>
                <a:off x="10330643" y="2370764"/>
                <a:ext cx="463034" cy="126174"/>
              </a:xfrm>
              <a:custGeom>
                <a:avLst/>
                <a:gdLst>
                  <a:gd name="T0" fmla="*/ 387 w 389"/>
                  <a:gd name="T1" fmla="*/ 0 h 106"/>
                  <a:gd name="T2" fmla="*/ 389 w 389"/>
                  <a:gd name="T3" fmla="*/ 5 h 106"/>
                  <a:gd name="T4" fmla="*/ 0 w 389"/>
                  <a:gd name="T5" fmla="*/ 106 h 106"/>
                  <a:gd name="T6" fmla="*/ 389 w 389"/>
                  <a:gd name="T7" fmla="*/ 5 h 106"/>
                  <a:gd name="T8" fmla="*/ 387 w 389"/>
                  <a:gd name="T9" fmla="*/ 0 h 106"/>
                </a:gdLst>
                <a:ahLst/>
                <a:cxnLst>
                  <a:cxn ang="0">
                    <a:pos x="T0" y="T1"/>
                  </a:cxn>
                  <a:cxn ang="0">
                    <a:pos x="T2" y="T3"/>
                  </a:cxn>
                  <a:cxn ang="0">
                    <a:pos x="T4" y="T5"/>
                  </a:cxn>
                  <a:cxn ang="0">
                    <a:pos x="T6" y="T7"/>
                  </a:cxn>
                  <a:cxn ang="0">
                    <a:pos x="T8" y="T9"/>
                  </a:cxn>
                </a:cxnLst>
                <a:rect l="0" t="0" r="r" b="b"/>
                <a:pathLst>
                  <a:path w="389" h="106">
                    <a:moveTo>
                      <a:pt x="387" y="0"/>
                    </a:moveTo>
                    <a:lnTo>
                      <a:pt x="389" y="5"/>
                    </a:lnTo>
                    <a:lnTo>
                      <a:pt x="0" y="106"/>
                    </a:lnTo>
                    <a:lnTo>
                      <a:pt x="389" y="5"/>
                    </a:lnTo>
                    <a:lnTo>
                      <a:pt x="387" y="0"/>
                    </a:lnTo>
                    <a:close/>
                  </a:path>
                </a:pathLst>
              </a:custGeom>
              <a:solidFill>
                <a:srgbClr val="DA994F"/>
              </a:solidFill>
              <a:ln w="0">
                <a:solidFill>
                  <a:srgbClr val="DA994F"/>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25" name="Freeform 3142">
                <a:extLst>
                  <a:ext uri="{FF2B5EF4-FFF2-40B4-BE49-F238E27FC236}">
                    <a16:creationId xmlns:a16="http://schemas.microsoft.com/office/drawing/2014/main" id="{F1B89EF9-BED8-478A-8CA0-373342F253AF}"/>
                  </a:ext>
                </a:extLst>
              </p:cNvPr>
              <p:cNvSpPr>
                <a:spLocks/>
              </p:cNvSpPr>
              <p:nvPr/>
            </p:nvSpPr>
            <p:spPr bwMode="auto">
              <a:xfrm>
                <a:off x="11260281" y="2138652"/>
                <a:ext cx="322576" cy="254728"/>
              </a:xfrm>
              <a:custGeom>
                <a:avLst/>
                <a:gdLst>
                  <a:gd name="T0" fmla="*/ 121 w 271"/>
                  <a:gd name="T1" fmla="*/ 0 h 214"/>
                  <a:gd name="T2" fmla="*/ 137 w 271"/>
                  <a:gd name="T3" fmla="*/ 64 h 214"/>
                  <a:gd name="T4" fmla="*/ 271 w 271"/>
                  <a:gd name="T5" fmla="*/ 58 h 214"/>
                  <a:gd name="T6" fmla="*/ 150 w 271"/>
                  <a:gd name="T7" fmla="*/ 112 h 214"/>
                  <a:gd name="T8" fmla="*/ 169 w 271"/>
                  <a:gd name="T9" fmla="*/ 191 h 214"/>
                  <a:gd name="T10" fmla="*/ 76 w 271"/>
                  <a:gd name="T11" fmla="*/ 214 h 214"/>
                  <a:gd name="T12" fmla="*/ 51 w 271"/>
                  <a:gd name="T13" fmla="*/ 117 h 214"/>
                  <a:gd name="T14" fmla="*/ 48 w 271"/>
                  <a:gd name="T15" fmla="*/ 104 h 214"/>
                  <a:gd name="T16" fmla="*/ 41 w 271"/>
                  <a:gd name="T17" fmla="*/ 89 h 214"/>
                  <a:gd name="T18" fmla="*/ 31 w 271"/>
                  <a:gd name="T19" fmla="*/ 70 h 214"/>
                  <a:gd name="T20" fmla="*/ 17 w 271"/>
                  <a:gd name="T21" fmla="*/ 51 h 214"/>
                  <a:gd name="T22" fmla="*/ 0 w 271"/>
                  <a:gd name="T23" fmla="*/ 31 h 214"/>
                  <a:gd name="T24" fmla="*/ 121 w 271"/>
                  <a:gd name="T2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1" h="214">
                    <a:moveTo>
                      <a:pt x="121" y="0"/>
                    </a:moveTo>
                    <a:lnTo>
                      <a:pt x="137" y="64"/>
                    </a:lnTo>
                    <a:lnTo>
                      <a:pt x="271" y="58"/>
                    </a:lnTo>
                    <a:lnTo>
                      <a:pt x="150" y="112"/>
                    </a:lnTo>
                    <a:lnTo>
                      <a:pt x="169" y="191"/>
                    </a:lnTo>
                    <a:lnTo>
                      <a:pt x="76" y="214"/>
                    </a:lnTo>
                    <a:lnTo>
                      <a:pt x="51" y="117"/>
                    </a:lnTo>
                    <a:lnTo>
                      <a:pt x="48" y="104"/>
                    </a:lnTo>
                    <a:lnTo>
                      <a:pt x="41" y="89"/>
                    </a:lnTo>
                    <a:lnTo>
                      <a:pt x="31" y="70"/>
                    </a:lnTo>
                    <a:lnTo>
                      <a:pt x="17" y="51"/>
                    </a:lnTo>
                    <a:lnTo>
                      <a:pt x="0" y="31"/>
                    </a:lnTo>
                    <a:lnTo>
                      <a:pt x="121" y="0"/>
                    </a:lnTo>
                    <a:close/>
                  </a:path>
                </a:pathLst>
              </a:custGeom>
              <a:solidFill>
                <a:srgbClr val="E2B999"/>
              </a:solidFill>
              <a:ln w="0">
                <a:solidFill>
                  <a:srgbClr val="E2B999"/>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26" name="Freeform 3143">
                <a:extLst>
                  <a:ext uri="{FF2B5EF4-FFF2-40B4-BE49-F238E27FC236}">
                    <a16:creationId xmlns:a16="http://schemas.microsoft.com/office/drawing/2014/main" id="{3A92F7CD-7270-4BB1-9455-A4F2FF27C55B}"/>
                  </a:ext>
                </a:extLst>
              </p:cNvPr>
              <p:cNvSpPr>
                <a:spLocks/>
              </p:cNvSpPr>
              <p:nvPr/>
            </p:nvSpPr>
            <p:spPr bwMode="auto">
              <a:xfrm>
                <a:off x="10790106" y="2118417"/>
                <a:ext cx="560640" cy="365428"/>
              </a:xfrm>
              <a:custGeom>
                <a:avLst/>
                <a:gdLst>
                  <a:gd name="T0" fmla="*/ 279 w 471"/>
                  <a:gd name="T1" fmla="*/ 0 h 307"/>
                  <a:gd name="T2" fmla="*/ 309 w 471"/>
                  <a:gd name="T3" fmla="*/ 2 h 307"/>
                  <a:gd name="T4" fmla="*/ 335 w 471"/>
                  <a:gd name="T5" fmla="*/ 10 h 307"/>
                  <a:gd name="T6" fmla="*/ 357 w 471"/>
                  <a:gd name="T7" fmla="*/ 19 h 307"/>
                  <a:gd name="T8" fmla="*/ 378 w 471"/>
                  <a:gd name="T9" fmla="*/ 32 h 307"/>
                  <a:gd name="T10" fmla="*/ 395 w 471"/>
                  <a:gd name="T11" fmla="*/ 48 h 307"/>
                  <a:gd name="T12" fmla="*/ 395 w 471"/>
                  <a:gd name="T13" fmla="*/ 48 h 307"/>
                  <a:gd name="T14" fmla="*/ 412 w 471"/>
                  <a:gd name="T15" fmla="*/ 68 h 307"/>
                  <a:gd name="T16" fmla="*/ 426 w 471"/>
                  <a:gd name="T17" fmla="*/ 87 h 307"/>
                  <a:gd name="T18" fmla="*/ 436 w 471"/>
                  <a:gd name="T19" fmla="*/ 106 h 307"/>
                  <a:gd name="T20" fmla="*/ 443 w 471"/>
                  <a:gd name="T21" fmla="*/ 121 h 307"/>
                  <a:gd name="T22" fmla="*/ 446 w 471"/>
                  <a:gd name="T23" fmla="*/ 134 h 307"/>
                  <a:gd name="T24" fmla="*/ 471 w 471"/>
                  <a:gd name="T25" fmla="*/ 231 h 307"/>
                  <a:gd name="T26" fmla="*/ 179 w 471"/>
                  <a:gd name="T27" fmla="*/ 307 h 307"/>
                  <a:gd name="T28" fmla="*/ 191 w 471"/>
                  <a:gd name="T29" fmla="*/ 294 h 307"/>
                  <a:gd name="T30" fmla="*/ 198 w 471"/>
                  <a:gd name="T31" fmla="*/ 280 h 307"/>
                  <a:gd name="T32" fmla="*/ 202 w 471"/>
                  <a:gd name="T33" fmla="*/ 263 h 307"/>
                  <a:gd name="T34" fmla="*/ 199 w 471"/>
                  <a:gd name="T35" fmla="*/ 246 h 307"/>
                  <a:gd name="T36" fmla="*/ 195 w 471"/>
                  <a:gd name="T37" fmla="*/ 229 h 307"/>
                  <a:gd name="T38" fmla="*/ 187 w 471"/>
                  <a:gd name="T39" fmla="*/ 210 h 307"/>
                  <a:gd name="T40" fmla="*/ 174 w 471"/>
                  <a:gd name="T41" fmla="*/ 196 h 307"/>
                  <a:gd name="T42" fmla="*/ 157 w 471"/>
                  <a:gd name="T43" fmla="*/ 187 h 307"/>
                  <a:gd name="T44" fmla="*/ 138 w 471"/>
                  <a:gd name="T45" fmla="*/ 184 h 307"/>
                  <a:gd name="T46" fmla="*/ 131 w 471"/>
                  <a:gd name="T47" fmla="*/ 184 h 307"/>
                  <a:gd name="T48" fmla="*/ 123 w 471"/>
                  <a:gd name="T49" fmla="*/ 185 h 307"/>
                  <a:gd name="T50" fmla="*/ 3 w 471"/>
                  <a:gd name="T51" fmla="*/ 217 h 307"/>
                  <a:gd name="T52" fmla="*/ 1 w 471"/>
                  <a:gd name="T53" fmla="*/ 212 h 307"/>
                  <a:gd name="T54" fmla="*/ 0 w 471"/>
                  <a:gd name="T55" fmla="*/ 205 h 307"/>
                  <a:gd name="T56" fmla="*/ 208 w 471"/>
                  <a:gd name="T57" fmla="*/ 151 h 307"/>
                  <a:gd name="T58" fmla="*/ 225 w 471"/>
                  <a:gd name="T59" fmla="*/ 144 h 307"/>
                  <a:gd name="T60" fmla="*/ 240 w 471"/>
                  <a:gd name="T61" fmla="*/ 132 h 307"/>
                  <a:gd name="T62" fmla="*/ 249 w 471"/>
                  <a:gd name="T63" fmla="*/ 116 h 307"/>
                  <a:gd name="T64" fmla="*/ 253 w 471"/>
                  <a:gd name="T65" fmla="*/ 98 h 307"/>
                  <a:gd name="T66" fmla="*/ 250 w 471"/>
                  <a:gd name="T67" fmla="*/ 79 h 307"/>
                  <a:gd name="T68" fmla="*/ 246 w 471"/>
                  <a:gd name="T69" fmla="*/ 62 h 307"/>
                  <a:gd name="T70" fmla="*/ 238 w 471"/>
                  <a:gd name="T71" fmla="*/ 44 h 307"/>
                  <a:gd name="T72" fmla="*/ 225 w 471"/>
                  <a:gd name="T73" fmla="*/ 30 h 307"/>
                  <a:gd name="T74" fmla="*/ 208 w 471"/>
                  <a:gd name="T75" fmla="*/ 20 h 307"/>
                  <a:gd name="T76" fmla="*/ 189 w 471"/>
                  <a:gd name="T77" fmla="*/ 18 h 307"/>
                  <a:gd name="T78" fmla="*/ 183 w 471"/>
                  <a:gd name="T79" fmla="*/ 18 h 307"/>
                  <a:gd name="T80" fmla="*/ 223 w 471"/>
                  <a:gd name="T81" fmla="*/ 7 h 307"/>
                  <a:gd name="T82" fmla="*/ 251 w 471"/>
                  <a:gd name="T83" fmla="*/ 2 h 307"/>
                  <a:gd name="T84" fmla="*/ 279 w 471"/>
                  <a:gd name="T85"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1" h="307">
                    <a:moveTo>
                      <a:pt x="279" y="0"/>
                    </a:moveTo>
                    <a:lnTo>
                      <a:pt x="309" y="2"/>
                    </a:lnTo>
                    <a:lnTo>
                      <a:pt x="335" y="10"/>
                    </a:lnTo>
                    <a:lnTo>
                      <a:pt x="357" y="19"/>
                    </a:lnTo>
                    <a:lnTo>
                      <a:pt x="378" y="32"/>
                    </a:lnTo>
                    <a:lnTo>
                      <a:pt x="395" y="48"/>
                    </a:lnTo>
                    <a:lnTo>
                      <a:pt x="395" y="48"/>
                    </a:lnTo>
                    <a:lnTo>
                      <a:pt x="412" y="68"/>
                    </a:lnTo>
                    <a:lnTo>
                      <a:pt x="426" y="87"/>
                    </a:lnTo>
                    <a:lnTo>
                      <a:pt x="436" y="106"/>
                    </a:lnTo>
                    <a:lnTo>
                      <a:pt x="443" y="121"/>
                    </a:lnTo>
                    <a:lnTo>
                      <a:pt x="446" y="134"/>
                    </a:lnTo>
                    <a:lnTo>
                      <a:pt x="471" y="231"/>
                    </a:lnTo>
                    <a:lnTo>
                      <a:pt x="179" y="307"/>
                    </a:lnTo>
                    <a:lnTo>
                      <a:pt x="191" y="294"/>
                    </a:lnTo>
                    <a:lnTo>
                      <a:pt x="198" y="280"/>
                    </a:lnTo>
                    <a:lnTo>
                      <a:pt x="202" y="263"/>
                    </a:lnTo>
                    <a:lnTo>
                      <a:pt x="199" y="246"/>
                    </a:lnTo>
                    <a:lnTo>
                      <a:pt x="195" y="229"/>
                    </a:lnTo>
                    <a:lnTo>
                      <a:pt x="187" y="210"/>
                    </a:lnTo>
                    <a:lnTo>
                      <a:pt x="174" y="196"/>
                    </a:lnTo>
                    <a:lnTo>
                      <a:pt x="157" y="187"/>
                    </a:lnTo>
                    <a:lnTo>
                      <a:pt x="138" y="184"/>
                    </a:lnTo>
                    <a:lnTo>
                      <a:pt x="131" y="184"/>
                    </a:lnTo>
                    <a:lnTo>
                      <a:pt x="123" y="185"/>
                    </a:lnTo>
                    <a:lnTo>
                      <a:pt x="3" y="217"/>
                    </a:lnTo>
                    <a:lnTo>
                      <a:pt x="1" y="212"/>
                    </a:lnTo>
                    <a:lnTo>
                      <a:pt x="0" y="205"/>
                    </a:lnTo>
                    <a:lnTo>
                      <a:pt x="208" y="151"/>
                    </a:lnTo>
                    <a:lnTo>
                      <a:pt x="225" y="144"/>
                    </a:lnTo>
                    <a:lnTo>
                      <a:pt x="240" y="132"/>
                    </a:lnTo>
                    <a:lnTo>
                      <a:pt x="249" y="116"/>
                    </a:lnTo>
                    <a:lnTo>
                      <a:pt x="253" y="98"/>
                    </a:lnTo>
                    <a:lnTo>
                      <a:pt x="250" y="79"/>
                    </a:lnTo>
                    <a:lnTo>
                      <a:pt x="246" y="62"/>
                    </a:lnTo>
                    <a:lnTo>
                      <a:pt x="238" y="44"/>
                    </a:lnTo>
                    <a:lnTo>
                      <a:pt x="225" y="30"/>
                    </a:lnTo>
                    <a:lnTo>
                      <a:pt x="208" y="20"/>
                    </a:lnTo>
                    <a:lnTo>
                      <a:pt x="189" y="18"/>
                    </a:lnTo>
                    <a:lnTo>
                      <a:pt x="183" y="18"/>
                    </a:lnTo>
                    <a:lnTo>
                      <a:pt x="223" y="7"/>
                    </a:lnTo>
                    <a:lnTo>
                      <a:pt x="251" y="2"/>
                    </a:lnTo>
                    <a:lnTo>
                      <a:pt x="279" y="0"/>
                    </a:lnTo>
                    <a:close/>
                  </a:path>
                </a:pathLst>
              </a:custGeom>
              <a:solidFill>
                <a:srgbClr val="EDC9AD"/>
              </a:solidFill>
              <a:ln w="0">
                <a:solidFill>
                  <a:srgbClr val="EDC9AD"/>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27" name="Freeform 3144">
                <a:extLst>
                  <a:ext uri="{FF2B5EF4-FFF2-40B4-BE49-F238E27FC236}">
                    <a16:creationId xmlns:a16="http://schemas.microsoft.com/office/drawing/2014/main" id="{397E3794-9F5E-4B14-92CA-6ED3822478A1}"/>
                  </a:ext>
                </a:extLst>
              </p:cNvPr>
              <p:cNvSpPr>
                <a:spLocks noEditPoints="1"/>
              </p:cNvSpPr>
              <p:nvPr/>
            </p:nvSpPr>
            <p:spPr bwMode="auto">
              <a:xfrm>
                <a:off x="10277079" y="2337435"/>
                <a:ext cx="753471" cy="316624"/>
              </a:xfrm>
              <a:custGeom>
                <a:avLst/>
                <a:gdLst>
                  <a:gd name="T0" fmla="*/ 70 w 633"/>
                  <a:gd name="T1" fmla="*/ 145 h 266"/>
                  <a:gd name="T2" fmla="*/ 66 w 633"/>
                  <a:gd name="T3" fmla="*/ 147 h 266"/>
                  <a:gd name="T4" fmla="*/ 61 w 633"/>
                  <a:gd name="T5" fmla="*/ 147 h 266"/>
                  <a:gd name="T6" fmla="*/ 46 w 633"/>
                  <a:gd name="T7" fmla="*/ 153 h 266"/>
                  <a:gd name="T8" fmla="*/ 34 w 633"/>
                  <a:gd name="T9" fmla="*/ 164 h 266"/>
                  <a:gd name="T10" fmla="*/ 27 w 633"/>
                  <a:gd name="T11" fmla="*/ 178 h 266"/>
                  <a:gd name="T12" fmla="*/ 23 w 633"/>
                  <a:gd name="T13" fmla="*/ 193 h 266"/>
                  <a:gd name="T14" fmla="*/ 24 w 633"/>
                  <a:gd name="T15" fmla="*/ 210 h 266"/>
                  <a:gd name="T16" fmla="*/ 32 w 633"/>
                  <a:gd name="T17" fmla="*/ 225 h 266"/>
                  <a:gd name="T18" fmla="*/ 42 w 633"/>
                  <a:gd name="T19" fmla="*/ 237 h 266"/>
                  <a:gd name="T20" fmla="*/ 57 w 633"/>
                  <a:gd name="T21" fmla="*/ 245 h 266"/>
                  <a:gd name="T22" fmla="*/ 74 w 633"/>
                  <a:gd name="T23" fmla="*/ 248 h 266"/>
                  <a:gd name="T24" fmla="*/ 80 w 633"/>
                  <a:gd name="T25" fmla="*/ 246 h 266"/>
                  <a:gd name="T26" fmla="*/ 87 w 633"/>
                  <a:gd name="T27" fmla="*/ 245 h 266"/>
                  <a:gd name="T28" fmla="*/ 97 w 633"/>
                  <a:gd name="T29" fmla="*/ 241 h 266"/>
                  <a:gd name="T30" fmla="*/ 104 w 633"/>
                  <a:gd name="T31" fmla="*/ 233 h 266"/>
                  <a:gd name="T32" fmla="*/ 106 w 633"/>
                  <a:gd name="T33" fmla="*/ 225 h 266"/>
                  <a:gd name="T34" fmla="*/ 106 w 633"/>
                  <a:gd name="T35" fmla="*/ 215 h 266"/>
                  <a:gd name="T36" fmla="*/ 105 w 633"/>
                  <a:gd name="T37" fmla="*/ 202 h 266"/>
                  <a:gd name="T38" fmla="*/ 101 w 633"/>
                  <a:gd name="T39" fmla="*/ 189 h 266"/>
                  <a:gd name="T40" fmla="*/ 99 w 633"/>
                  <a:gd name="T41" fmla="*/ 176 h 266"/>
                  <a:gd name="T42" fmla="*/ 93 w 633"/>
                  <a:gd name="T43" fmla="*/ 164 h 266"/>
                  <a:gd name="T44" fmla="*/ 88 w 633"/>
                  <a:gd name="T45" fmla="*/ 155 h 266"/>
                  <a:gd name="T46" fmla="*/ 80 w 633"/>
                  <a:gd name="T47" fmla="*/ 148 h 266"/>
                  <a:gd name="T48" fmla="*/ 70 w 633"/>
                  <a:gd name="T49" fmla="*/ 145 h 266"/>
                  <a:gd name="T50" fmla="*/ 569 w 633"/>
                  <a:gd name="T51" fmla="*/ 0 h 266"/>
                  <a:gd name="T52" fmla="*/ 588 w 633"/>
                  <a:gd name="T53" fmla="*/ 3 h 266"/>
                  <a:gd name="T54" fmla="*/ 605 w 633"/>
                  <a:gd name="T55" fmla="*/ 12 h 266"/>
                  <a:gd name="T56" fmla="*/ 618 w 633"/>
                  <a:gd name="T57" fmla="*/ 26 h 266"/>
                  <a:gd name="T58" fmla="*/ 626 w 633"/>
                  <a:gd name="T59" fmla="*/ 45 h 266"/>
                  <a:gd name="T60" fmla="*/ 630 w 633"/>
                  <a:gd name="T61" fmla="*/ 62 h 266"/>
                  <a:gd name="T62" fmla="*/ 633 w 633"/>
                  <a:gd name="T63" fmla="*/ 79 h 266"/>
                  <a:gd name="T64" fmla="*/ 629 w 633"/>
                  <a:gd name="T65" fmla="*/ 96 h 266"/>
                  <a:gd name="T66" fmla="*/ 622 w 633"/>
                  <a:gd name="T67" fmla="*/ 110 h 266"/>
                  <a:gd name="T68" fmla="*/ 610 w 633"/>
                  <a:gd name="T69" fmla="*/ 123 h 266"/>
                  <a:gd name="T70" fmla="*/ 54 w 633"/>
                  <a:gd name="T71" fmla="*/ 266 h 266"/>
                  <a:gd name="T72" fmla="*/ 38 w 633"/>
                  <a:gd name="T73" fmla="*/ 262 h 266"/>
                  <a:gd name="T74" fmla="*/ 24 w 633"/>
                  <a:gd name="T75" fmla="*/ 251 h 266"/>
                  <a:gd name="T76" fmla="*/ 13 w 633"/>
                  <a:gd name="T77" fmla="*/ 240 h 266"/>
                  <a:gd name="T78" fmla="*/ 7 w 633"/>
                  <a:gd name="T79" fmla="*/ 223 h 266"/>
                  <a:gd name="T80" fmla="*/ 7 w 633"/>
                  <a:gd name="T81" fmla="*/ 223 h 266"/>
                  <a:gd name="T82" fmla="*/ 7 w 633"/>
                  <a:gd name="T83" fmla="*/ 223 h 266"/>
                  <a:gd name="T84" fmla="*/ 2 w 633"/>
                  <a:gd name="T85" fmla="*/ 206 h 266"/>
                  <a:gd name="T86" fmla="*/ 0 w 633"/>
                  <a:gd name="T87" fmla="*/ 198 h 266"/>
                  <a:gd name="T88" fmla="*/ 0 w 633"/>
                  <a:gd name="T89" fmla="*/ 191 h 266"/>
                  <a:gd name="T90" fmla="*/ 3 w 633"/>
                  <a:gd name="T91" fmla="*/ 172 h 266"/>
                  <a:gd name="T92" fmla="*/ 12 w 633"/>
                  <a:gd name="T93" fmla="*/ 155 h 266"/>
                  <a:gd name="T94" fmla="*/ 27 w 633"/>
                  <a:gd name="T95" fmla="*/ 142 h 266"/>
                  <a:gd name="T96" fmla="*/ 45 w 633"/>
                  <a:gd name="T97" fmla="*/ 134 h 266"/>
                  <a:gd name="T98" fmla="*/ 434 w 633"/>
                  <a:gd name="T99" fmla="*/ 33 h 266"/>
                  <a:gd name="T100" fmla="*/ 554 w 633"/>
                  <a:gd name="T101" fmla="*/ 1 h 266"/>
                  <a:gd name="T102" fmla="*/ 562 w 633"/>
                  <a:gd name="T103" fmla="*/ 0 h 266"/>
                  <a:gd name="T104" fmla="*/ 569 w 633"/>
                  <a:gd name="T105"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33" h="266">
                    <a:moveTo>
                      <a:pt x="70" y="145"/>
                    </a:moveTo>
                    <a:lnTo>
                      <a:pt x="66" y="147"/>
                    </a:lnTo>
                    <a:lnTo>
                      <a:pt x="61" y="147"/>
                    </a:lnTo>
                    <a:lnTo>
                      <a:pt x="46" y="153"/>
                    </a:lnTo>
                    <a:lnTo>
                      <a:pt x="34" y="164"/>
                    </a:lnTo>
                    <a:lnTo>
                      <a:pt x="27" y="178"/>
                    </a:lnTo>
                    <a:lnTo>
                      <a:pt x="23" y="193"/>
                    </a:lnTo>
                    <a:lnTo>
                      <a:pt x="24" y="210"/>
                    </a:lnTo>
                    <a:lnTo>
                      <a:pt x="32" y="225"/>
                    </a:lnTo>
                    <a:lnTo>
                      <a:pt x="42" y="237"/>
                    </a:lnTo>
                    <a:lnTo>
                      <a:pt x="57" y="245"/>
                    </a:lnTo>
                    <a:lnTo>
                      <a:pt x="74" y="248"/>
                    </a:lnTo>
                    <a:lnTo>
                      <a:pt x="80" y="246"/>
                    </a:lnTo>
                    <a:lnTo>
                      <a:pt x="87" y="245"/>
                    </a:lnTo>
                    <a:lnTo>
                      <a:pt x="97" y="241"/>
                    </a:lnTo>
                    <a:lnTo>
                      <a:pt x="104" y="233"/>
                    </a:lnTo>
                    <a:lnTo>
                      <a:pt x="106" y="225"/>
                    </a:lnTo>
                    <a:lnTo>
                      <a:pt x="106" y="215"/>
                    </a:lnTo>
                    <a:lnTo>
                      <a:pt x="105" y="202"/>
                    </a:lnTo>
                    <a:lnTo>
                      <a:pt x="101" y="189"/>
                    </a:lnTo>
                    <a:lnTo>
                      <a:pt x="99" y="176"/>
                    </a:lnTo>
                    <a:lnTo>
                      <a:pt x="93" y="164"/>
                    </a:lnTo>
                    <a:lnTo>
                      <a:pt x="88" y="155"/>
                    </a:lnTo>
                    <a:lnTo>
                      <a:pt x="80" y="148"/>
                    </a:lnTo>
                    <a:lnTo>
                      <a:pt x="70" y="145"/>
                    </a:lnTo>
                    <a:close/>
                    <a:moveTo>
                      <a:pt x="569" y="0"/>
                    </a:moveTo>
                    <a:lnTo>
                      <a:pt x="588" y="3"/>
                    </a:lnTo>
                    <a:lnTo>
                      <a:pt x="605" y="12"/>
                    </a:lnTo>
                    <a:lnTo>
                      <a:pt x="618" y="26"/>
                    </a:lnTo>
                    <a:lnTo>
                      <a:pt x="626" y="45"/>
                    </a:lnTo>
                    <a:lnTo>
                      <a:pt x="630" y="62"/>
                    </a:lnTo>
                    <a:lnTo>
                      <a:pt x="633" y="79"/>
                    </a:lnTo>
                    <a:lnTo>
                      <a:pt x="629" y="96"/>
                    </a:lnTo>
                    <a:lnTo>
                      <a:pt x="622" y="110"/>
                    </a:lnTo>
                    <a:lnTo>
                      <a:pt x="610" y="123"/>
                    </a:lnTo>
                    <a:lnTo>
                      <a:pt x="54" y="266"/>
                    </a:lnTo>
                    <a:lnTo>
                      <a:pt x="38" y="262"/>
                    </a:lnTo>
                    <a:lnTo>
                      <a:pt x="24" y="251"/>
                    </a:lnTo>
                    <a:lnTo>
                      <a:pt x="13" y="240"/>
                    </a:lnTo>
                    <a:lnTo>
                      <a:pt x="7" y="223"/>
                    </a:lnTo>
                    <a:lnTo>
                      <a:pt x="7" y="223"/>
                    </a:lnTo>
                    <a:lnTo>
                      <a:pt x="7" y="223"/>
                    </a:lnTo>
                    <a:lnTo>
                      <a:pt x="2" y="206"/>
                    </a:lnTo>
                    <a:lnTo>
                      <a:pt x="0" y="198"/>
                    </a:lnTo>
                    <a:lnTo>
                      <a:pt x="0" y="191"/>
                    </a:lnTo>
                    <a:lnTo>
                      <a:pt x="3" y="172"/>
                    </a:lnTo>
                    <a:lnTo>
                      <a:pt x="12" y="155"/>
                    </a:lnTo>
                    <a:lnTo>
                      <a:pt x="27" y="142"/>
                    </a:lnTo>
                    <a:lnTo>
                      <a:pt x="45" y="134"/>
                    </a:lnTo>
                    <a:lnTo>
                      <a:pt x="434" y="33"/>
                    </a:lnTo>
                    <a:lnTo>
                      <a:pt x="554" y="1"/>
                    </a:lnTo>
                    <a:lnTo>
                      <a:pt x="562" y="0"/>
                    </a:lnTo>
                    <a:lnTo>
                      <a:pt x="569" y="0"/>
                    </a:lnTo>
                    <a:close/>
                  </a:path>
                </a:pathLst>
              </a:custGeom>
              <a:solidFill>
                <a:srgbClr val="EDC9AD"/>
              </a:solidFill>
              <a:ln w="0">
                <a:solidFill>
                  <a:srgbClr val="EDC9AD"/>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28" name="Freeform 3145">
                <a:extLst>
                  <a:ext uri="{FF2B5EF4-FFF2-40B4-BE49-F238E27FC236}">
                    <a16:creationId xmlns:a16="http://schemas.microsoft.com/office/drawing/2014/main" id="{B672D1FF-EC96-4EF5-BA02-33AFAA71D3BA}"/>
                  </a:ext>
                </a:extLst>
              </p:cNvPr>
              <p:cNvSpPr>
                <a:spLocks/>
              </p:cNvSpPr>
              <p:nvPr/>
            </p:nvSpPr>
            <p:spPr bwMode="auto">
              <a:xfrm>
                <a:off x="10304456" y="2510031"/>
                <a:ext cx="98797" cy="122603"/>
              </a:xfrm>
              <a:custGeom>
                <a:avLst/>
                <a:gdLst>
                  <a:gd name="T0" fmla="*/ 47 w 83"/>
                  <a:gd name="T1" fmla="*/ 0 h 103"/>
                  <a:gd name="T2" fmla="*/ 57 w 83"/>
                  <a:gd name="T3" fmla="*/ 3 h 103"/>
                  <a:gd name="T4" fmla="*/ 65 w 83"/>
                  <a:gd name="T5" fmla="*/ 10 h 103"/>
                  <a:gd name="T6" fmla="*/ 70 w 83"/>
                  <a:gd name="T7" fmla="*/ 19 h 103"/>
                  <a:gd name="T8" fmla="*/ 76 w 83"/>
                  <a:gd name="T9" fmla="*/ 31 h 103"/>
                  <a:gd name="T10" fmla="*/ 78 w 83"/>
                  <a:gd name="T11" fmla="*/ 44 h 103"/>
                  <a:gd name="T12" fmla="*/ 82 w 83"/>
                  <a:gd name="T13" fmla="*/ 57 h 103"/>
                  <a:gd name="T14" fmla="*/ 83 w 83"/>
                  <a:gd name="T15" fmla="*/ 70 h 103"/>
                  <a:gd name="T16" fmla="*/ 83 w 83"/>
                  <a:gd name="T17" fmla="*/ 80 h 103"/>
                  <a:gd name="T18" fmla="*/ 81 w 83"/>
                  <a:gd name="T19" fmla="*/ 88 h 103"/>
                  <a:gd name="T20" fmla="*/ 74 w 83"/>
                  <a:gd name="T21" fmla="*/ 96 h 103"/>
                  <a:gd name="T22" fmla="*/ 64 w 83"/>
                  <a:gd name="T23" fmla="*/ 100 h 103"/>
                  <a:gd name="T24" fmla="*/ 57 w 83"/>
                  <a:gd name="T25" fmla="*/ 101 h 103"/>
                  <a:gd name="T26" fmla="*/ 51 w 83"/>
                  <a:gd name="T27" fmla="*/ 103 h 103"/>
                  <a:gd name="T28" fmla="*/ 34 w 83"/>
                  <a:gd name="T29" fmla="*/ 100 h 103"/>
                  <a:gd name="T30" fmla="*/ 19 w 83"/>
                  <a:gd name="T31" fmla="*/ 92 h 103"/>
                  <a:gd name="T32" fmla="*/ 9 w 83"/>
                  <a:gd name="T33" fmla="*/ 80 h 103"/>
                  <a:gd name="T34" fmla="*/ 1 w 83"/>
                  <a:gd name="T35" fmla="*/ 65 h 103"/>
                  <a:gd name="T36" fmla="*/ 0 w 83"/>
                  <a:gd name="T37" fmla="*/ 48 h 103"/>
                  <a:gd name="T38" fmla="*/ 4 w 83"/>
                  <a:gd name="T39" fmla="*/ 33 h 103"/>
                  <a:gd name="T40" fmla="*/ 11 w 83"/>
                  <a:gd name="T41" fmla="*/ 19 h 103"/>
                  <a:gd name="T42" fmla="*/ 23 w 83"/>
                  <a:gd name="T43" fmla="*/ 8 h 103"/>
                  <a:gd name="T44" fmla="*/ 38 w 83"/>
                  <a:gd name="T45" fmla="*/ 2 h 103"/>
                  <a:gd name="T46" fmla="*/ 43 w 83"/>
                  <a:gd name="T47" fmla="*/ 2 h 103"/>
                  <a:gd name="T48" fmla="*/ 47 w 83"/>
                  <a:gd name="T49"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03">
                    <a:moveTo>
                      <a:pt x="47" y="0"/>
                    </a:moveTo>
                    <a:lnTo>
                      <a:pt x="57" y="3"/>
                    </a:lnTo>
                    <a:lnTo>
                      <a:pt x="65" y="10"/>
                    </a:lnTo>
                    <a:lnTo>
                      <a:pt x="70" y="19"/>
                    </a:lnTo>
                    <a:lnTo>
                      <a:pt x="76" y="31"/>
                    </a:lnTo>
                    <a:lnTo>
                      <a:pt x="78" y="44"/>
                    </a:lnTo>
                    <a:lnTo>
                      <a:pt x="82" y="57"/>
                    </a:lnTo>
                    <a:lnTo>
                      <a:pt x="83" y="70"/>
                    </a:lnTo>
                    <a:lnTo>
                      <a:pt x="83" y="80"/>
                    </a:lnTo>
                    <a:lnTo>
                      <a:pt x="81" y="88"/>
                    </a:lnTo>
                    <a:lnTo>
                      <a:pt x="74" y="96"/>
                    </a:lnTo>
                    <a:lnTo>
                      <a:pt x="64" y="100"/>
                    </a:lnTo>
                    <a:lnTo>
                      <a:pt x="57" y="101"/>
                    </a:lnTo>
                    <a:lnTo>
                      <a:pt x="51" y="103"/>
                    </a:lnTo>
                    <a:lnTo>
                      <a:pt x="34" y="100"/>
                    </a:lnTo>
                    <a:lnTo>
                      <a:pt x="19" y="92"/>
                    </a:lnTo>
                    <a:lnTo>
                      <a:pt x="9" y="80"/>
                    </a:lnTo>
                    <a:lnTo>
                      <a:pt x="1" y="65"/>
                    </a:lnTo>
                    <a:lnTo>
                      <a:pt x="0" y="48"/>
                    </a:lnTo>
                    <a:lnTo>
                      <a:pt x="4" y="33"/>
                    </a:lnTo>
                    <a:lnTo>
                      <a:pt x="11" y="19"/>
                    </a:lnTo>
                    <a:lnTo>
                      <a:pt x="23" y="8"/>
                    </a:lnTo>
                    <a:lnTo>
                      <a:pt x="38" y="2"/>
                    </a:lnTo>
                    <a:lnTo>
                      <a:pt x="43" y="2"/>
                    </a:lnTo>
                    <a:lnTo>
                      <a:pt x="47" y="0"/>
                    </a:lnTo>
                    <a:close/>
                  </a:path>
                </a:pathLst>
              </a:custGeom>
              <a:solidFill>
                <a:srgbClr val="F5E3D5"/>
              </a:solidFill>
              <a:ln w="0">
                <a:solidFill>
                  <a:srgbClr val="F5E3D5"/>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29" name="Freeform 3146">
                <a:extLst>
                  <a:ext uri="{FF2B5EF4-FFF2-40B4-BE49-F238E27FC236}">
                    <a16:creationId xmlns:a16="http://schemas.microsoft.com/office/drawing/2014/main" id="{3DBCA837-F99C-4EC3-876B-B4B213D9DC35}"/>
                  </a:ext>
                </a:extLst>
              </p:cNvPr>
              <p:cNvSpPr>
                <a:spLocks noEditPoints="1"/>
              </p:cNvSpPr>
              <p:nvPr/>
            </p:nvSpPr>
            <p:spPr bwMode="auto">
              <a:xfrm>
                <a:off x="10337785" y="2139842"/>
                <a:ext cx="753471" cy="317815"/>
              </a:xfrm>
              <a:custGeom>
                <a:avLst/>
                <a:gdLst>
                  <a:gd name="T0" fmla="*/ 71 w 633"/>
                  <a:gd name="T1" fmla="*/ 145 h 267"/>
                  <a:gd name="T2" fmla="*/ 66 w 633"/>
                  <a:gd name="T3" fmla="*/ 145 h 267"/>
                  <a:gd name="T4" fmla="*/ 61 w 633"/>
                  <a:gd name="T5" fmla="*/ 146 h 267"/>
                  <a:gd name="T6" fmla="*/ 46 w 633"/>
                  <a:gd name="T7" fmla="*/ 153 h 267"/>
                  <a:gd name="T8" fmla="*/ 34 w 633"/>
                  <a:gd name="T9" fmla="*/ 164 h 267"/>
                  <a:gd name="T10" fmla="*/ 27 w 633"/>
                  <a:gd name="T11" fmla="*/ 177 h 267"/>
                  <a:gd name="T12" fmla="*/ 23 w 633"/>
                  <a:gd name="T13" fmla="*/ 192 h 267"/>
                  <a:gd name="T14" fmla="*/ 24 w 633"/>
                  <a:gd name="T15" fmla="*/ 208 h 267"/>
                  <a:gd name="T16" fmla="*/ 32 w 633"/>
                  <a:gd name="T17" fmla="*/ 224 h 267"/>
                  <a:gd name="T18" fmla="*/ 42 w 633"/>
                  <a:gd name="T19" fmla="*/ 236 h 267"/>
                  <a:gd name="T20" fmla="*/ 57 w 633"/>
                  <a:gd name="T21" fmla="*/ 243 h 267"/>
                  <a:gd name="T22" fmla="*/ 74 w 633"/>
                  <a:gd name="T23" fmla="*/ 246 h 267"/>
                  <a:gd name="T24" fmla="*/ 80 w 633"/>
                  <a:gd name="T25" fmla="*/ 246 h 267"/>
                  <a:gd name="T26" fmla="*/ 87 w 633"/>
                  <a:gd name="T27" fmla="*/ 245 h 267"/>
                  <a:gd name="T28" fmla="*/ 97 w 633"/>
                  <a:gd name="T29" fmla="*/ 241 h 267"/>
                  <a:gd name="T30" fmla="*/ 104 w 633"/>
                  <a:gd name="T31" fmla="*/ 233 h 267"/>
                  <a:gd name="T32" fmla="*/ 106 w 633"/>
                  <a:gd name="T33" fmla="*/ 224 h 267"/>
                  <a:gd name="T34" fmla="*/ 106 w 633"/>
                  <a:gd name="T35" fmla="*/ 213 h 267"/>
                  <a:gd name="T36" fmla="*/ 105 w 633"/>
                  <a:gd name="T37" fmla="*/ 201 h 267"/>
                  <a:gd name="T38" fmla="*/ 101 w 633"/>
                  <a:gd name="T39" fmla="*/ 188 h 267"/>
                  <a:gd name="T40" fmla="*/ 99 w 633"/>
                  <a:gd name="T41" fmla="*/ 175 h 267"/>
                  <a:gd name="T42" fmla="*/ 93 w 633"/>
                  <a:gd name="T43" fmla="*/ 164 h 267"/>
                  <a:gd name="T44" fmla="*/ 88 w 633"/>
                  <a:gd name="T45" fmla="*/ 153 h 267"/>
                  <a:gd name="T46" fmla="*/ 80 w 633"/>
                  <a:gd name="T47" fmla="*/ 148 h 267"/>
                  <a:gd name="T48" fmla="*/ 71 w 633"/>
                  <a:gd name="T49" fmla="*/ 145 h 267"/>
                  <a:gd name="T50" fmla="*/ 569 w 633"/>
                  <a:gd name="T51" fmla="*/ 0 h 267"/>
                  <a:gd name="T52" fmla="*/ 588 w 633"/>
                  <a:gd name="T53" fmla="*/ 2 h 267"/>
                  <a:gd name="T54" fmla="*/ 605 w 633"/>
                  <a:gd name="T55" fmla="*/ 12 h 267"/>
                  <a:gd name="T56" fmla="*/ 618 w 633"/>
                  <a:gd name="T57" fmla="*/ 26 h 267"/>
                  <a:gd name="T58" fmla="*/ 626 w 633"/>
                  <a:gd name="T59" fmla="*/ 44 h 267"/>
                  <a:gd name="T60" fmla="*/ 630 w 633"/>
                  <a:gd name="T61" fmla="*/ 61 h 267"/>
                  <a:gd name="T62" fmla="*/ 633 w 633"/>
                  <a:gd name="T63" fmla="*/ 80 h 267"/>
                  <a:gd name="T64" fmla="*/ 629 w 633"/>
                  <a:gd name="T65" fmla="*/ 98 h 267"/>
                  <a:gd name="T66" fmla="*/ 620 w 633"/>
                  <a:gd name="T67" fmla="*/ 114 h 267"/>
                  <a:gd name="T68" fmla="*/ 605 w 633"/>
                  <a:gd name="T69" fmla="*/ 126 h 267"/>
                  <a:gd name="T70" fmla="*/ 588 w 633"/>
                  <a:gd name="T71" fmla="*/ 133 h 267"/>
                  <a:gd name="T72" fmla="*/ 380 w 633"/>
                  <a:gd name="T73" fmla="*/ 187 h 267"/>
                  <a:gd name="T74" fmla="*/ 380 w 633"/>
                  <a:gd name="T75" fmla="*/ 187 h 267"/>
                  <a:gd name="T76" fmla="*/ 79 w 633"/>
                  <a:gd name="T77" fmla="*/ 264 h 267"/>
                  <a:gd name="T78" fmla="*/ 78 w 633"/>
                  <a:gd name="T79" fmla="*/ 264 h 267"/>
                  <a:gd name="T80" fmla="*/ 71 w 633"/>
                  <a:gd name="T81" fmla="*/ 266 h 267"/>
                  <a:gd name="T82" fmla="*/ 63 w 633"/>
                  <a:gd name="T83" fmla="*/ 267 h 267"/>
                  <a:gd name="T84" fmla="*/ 63 w 633"/>
                  <a:gd name="T85" fmla="*/ 267 h 267"/>
                  <a:gd name="T86" fmla="*/ 45 w 633"/>
                  <a:gd name="T87" fmla="*/ 263 h 267"/>
                  <a:gd name="T88" fmla="*/ 28 w 633"/>
                  <a:gd name="T89" fmla="*/ 255 h 267"/>
                  <a:gd name="T90" fmla="*/ 15 w 633"/>
                  <a:gd name="T91" fmla="*/ 241 h 267"/>
                  <a:gd name="T92" fmla="*/ 7 w 633"/>
                  <a:gd name="T93" fmla="*/ 222 h 267"/>
                  <a:gd name="T94" fmla="*/ 7 w 633"/>
                  <a:gd name="T95" fmla="*/ 222 h 267"/>
                  <a:gd name="T96" fmla="*/ 4 w 633"/>
                  <a:gd name="T97" fmla="*/ 216 h 267"/>
                  <a:gd name="T98" fmla="*/ 2 w 633"/>
                  <a:gd name="T99" fmla="*/ 205 h 267"/>
                  <a:gd name="T100" fmla="*/ 0 w 633"/>
                  <a:gd name="T101" fmla="*/ 198 h 267"/>
                  <a:gd name="T102" fmla="*/ 0 w 633"/>
                  <a:gd name="T103" fmla="*/ 190 h 267"/>
                  <a:gd name="T104" fmla="*/ 3 w 633"/>
                  <a:gd name="T105" fmla="*/ 171 h 267"/>
                  <a:gd name="T106" fmla="*/ 12 w 633"/>
                  <a:gd name="T107" fmla="*/ 154 h 267"/>
                  <a:gd name="T108" fmla="*/ 27 w 633"/>
                  <a:gd name="T109" fmla="*/ 141 h 267"/>
                  <a:gd name="T110" fmla="*/ 45 w 633"/>
                  <a:gd name="T111" fmla="*/ 133 h 267"/>
                  <a:gd name="T112" fmla="*/ 554 w 633"/>
                  <a:gd name="T113" fmla="*/ 1 h 267"/>
                  <a:gd name="T114" fmla="*/ 563 w 633"/>
                  <a:gd name="T115" fmla="*/ 0 h 267"/>
                  <a:gd name="T116" fmla="*/ 563 w 633"/>
                  <a:gd name="T117" fmla="*/ 0 h 267"/>
                  <a:gd name="T118" fmla="*/ 569 w 633"/>
                  <a:gd name="T119"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33" h="267">
                    <a:moveTo>
                      <a:pt x="71" y="145"/>
                    </a:moveTo>
                    <a:lnTo>
                      <a:pt x="66" y="145"/>
                    </a:lnTo>
                    <a:lnTo>
                      <a:pt x="61" y="146"/>
                    </a:lnTo>
                    <a:lnTo>
                      <a:pt x="46" y="153"/>
                    </a:lnTo>
                    <a:lnTo>
                      <a:pt x="34" y="164"/>
                    </a:lnTo>
                    <a:lnTo>
                      <a:pt x="27" y="177"/>
                    </a:lnTo>
                    <a:lnTo>
                      <a:pt x="23" y="192"/>
                    </a:lnTo>
                    <a:lnTo>
                      <a:pt x="24" y="208"/>
                    </a:lnTo>
                    <a:lnTo>
                      <a:pt x="32" y="224"/>
                    </a:lnTo>
                    <a:lnTo>
                      <a:pt x="42" y="236"/>
                    </a:lnTo>
                    <a:lnTo>
                      <a:pt x="57" y="243"/>
                    </a:lnTo>
                    <a:lnTo>
                      <a:pt x="74" y="246"/>
                    </a:lnTo>
                    <a:lnTo>
                      <a:pt x="80" y="246"/>
                    </a:lnTo>
                    <a:lnTo>
                      <a:pt x="87" y="245"/>
                    </a:lnTo>
                    <a:lnTo>
                      <a:pt x="97" y="241"/>
                    </a:lnTo>
                    <a:lnTo>
                      <a:pt x="104" y="233"/>
                    </a:lnTo>
                    <a:lnTo>
                      <a:pt x="106" y="224"/>
                    </a:lnTo>
                    <a:lnTo>
                      <a:pt x="106" y="213"/>
                    </a:lnTo>
                    <a:lnTo>
                      <a:pt x="105" y="201"/>
                    </a:lnTo>
                    <a:lnTo>
                      <a:pt x="101" y="188"/>
                    </a:lnTo>
                    <a:lnTo>
                      <a:pt x="99" y="175"/>
                    </a:lnTo>
                    <a:lnTo>
                      <a:pt x="93" y="164"/>
                    </a:lnTo>
                    <a:lnTo>
                      <a:pt x="88" y="153"/>
                    </a:lnTo>
                    <a:lnTo>
                      <a:pt x="80" y="148"/>
                    </a:lnTo>
                    <a:lnTo>
                      <a:pt x="71" y="145"/>
                    </a:lnTo>
                    <a:close/>
                    <a:moveTo>
                      <a:pt x="569" y="0"/>
                    </a:moveTo>
                    <a:lnTo>
                      <a:pt x="588" y="2"/>
                    </a:lnTo>
                    <a:lnTo>
                      <a:pt x="605" y="12"/>
                    </a:lnTo>
                    <a:lnTo>
                      <a:pt x="618" y="26"/>
                    </a:lnTo>
                    <a:lnTo>
                      <a:pt x="626" y="44"/>
                    </a:lnTo>
                    <a:lnTo>
                      <a:pt x="630" y="61"/>
                    </a:lnTo>
                    <a:lnTo>
                      <a:pt x="633" y="80"/>
                    </a:lnTo>
                    <a:lnTo>
                      <a:pt x="629" y="98"/>
                    </a:lnTo>
                    <a:lnTo>
                      <a:pt x="620" y="114"/>
                    </a:lnTo>
                    <a:lnTo>
                      <a:pt x="605" y="126"/>
                    </a:lnTo>
                    <a:lnTo>
                      <a:pt x="588" y="133"/>
                    </a:lnTo>
                    <a:lnTo>
                      <a:pt x="380" y="187"/>
                    </a:lnTo>
                    <a:lnTo>
                      <a:pt x="380" y="187"/>
                    </a:lnTo>
                    <a:lnTo>
                      <a:pt x="79" y="264"/>
                    </a:lnTo>
                    <a:lnTo>
                      <a:pt x="78" y="264"/>
                    </a:lnTo>
                    <a:lnTo>
                      <a:pt x="71" y="266"/>
                    </a:lnTo>
                    <a:lnTo>
                      <a:pt x="63" y="267"/>
                    </a:lnTo>
                    <a:lnTo>
                      <a:pt x="63" y="267"/>
                    </a:lnTo>
                    <a:lnTo>
                      <a:pt x="45" y="263"/>
                    </a:lnTo>
                    <a:lnTo>
                      <a:pt x="28" y="255"/>
                    </a:lnTo>
                    <a:lnTo>
                      <a:pt x="15" y="241"/>
                    </a:lnTo>
                    <a:lnTo>
                      <a:pt x="7" y="222"/>
                    </a:lnTo>
                    <a:lnTo>
                      <a:pt x="7" y="222"/>
                    </a:lnTo>
                    <a:lnTo>
                      <a:pt x="4" y="216"/>
                    </a:lnTo>
                    <a:lnTo>
                      <a:pt x="2" y="205"/>
                    </a:lnTo>
                    <a:lnTo>
                      <a:pt x="0" y="198"/>
                    </a:lnTo>
                    <a:lnTo>
                      <a:pt x="0" y="190"/>
                    </a:lnTo>
                    <a:lnTo>
                      <a:pt x="3" y="171"/>
                    </a:lnTo>
                    <a:lnTo>
                      <a:pt x="12" y="154"/>
                    </a:lnTo>
                    <a:lnTo>
                      <a:pt x="27" y="141"/>
                    </a:lnTo>
                    <a:lnTo>
                      <a:pt x="45" y="133"/>
                    </a:lnTo>
                    <a:lnTo>
                      <a:pt x="554" y="1"/>
                    </a:lnTo>
                    <a:lnTo>
                      <a:pt x="563" y="0"/>
                    </a:lnTo>
                    <a:lnTo>
                      <a:pt x="563" y="0"/>
                    </a:lnTo>
                    <a:lnTo>
                      <a:pt x="569" y="0"/>
                    </a:lnTo>
                    <a:close/>
                  </a:path>
                </a:pathLst>
              </a:custGeom>
              <a:solidFill>
                <a:srgbClr val="EDC9AD"/>
              </a:solidFill>
              <a:ln w="0">
                <a:solidFill>
                  <a:srgbClr val="EDC9AD"/>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30" name="Freeform 3147">
                <a:extLst>
                  <a:ext uri="{FF2B5EF4-FFF2-40B4-BE49-F238E27FC236}">
                    <a16:creationId xmlns:a16="http://schemas.microsoft.com/office/drawing/2014/main" id="{F7BA1E94-32E2-44A8-977C-FE95E2B5C248}"/>
                  </a:ext>
                </a:extLst>
              </p:cNvPr>
              <p:cNvSpPr>
                <a:spLocks/>
              </p:cNvSpPr>
              <p:nvPr/>
            </p:nvSpPr>
            <p:spPr bwMode="auto">
              <a:xfrm>
                <a:off x="10365162" y="2312438"/>
                <a:ext cx="98797" cy="120222"/>
              </a:xfrm>
              <a:custGeom>
                <a:avLst/>
                <a:gdLst>
                  <a:gd name="T0" fmla="*/ 48 w 83"/>
                  <a:gd name="T1" fmla="*/ 0 h 101"/>
                  <a:gd name="T2" fmla="*/ 57 w 83"/>
                  <a:gd name="T3" fmla="*/ 3 h 101"/>
                  <a:gd name="T4" fmla="*/ 65 w 83"/>
                  <a:gd name="T5" fmla="*/ 8 h 101"/>
                  <a:gd name="T6" fmla="*/ 70 w 83"/>
                  <a:gd name="T7" fmla="*/ 19 h 101"/>
                  <a:gd name="T8" fmla="*/ 76 w 83"/>
                  <a:gd name="T9" fmla="*/ 30 h 101"/>
                  <a:gd name="T10" fmla="*/ 78 w 83"/>
                  <a:gd name="T11" fmla="*/ 43 h 101"/>
                  <a:gd name="T12" fmla="*/ 82 w 83"/>
                  <a:gd name="T13" fmla="*/ 56 h 101"/>
                  <a:gd name="T14" fmla="*/ 83 w 83"/>
                  <a:gd name="T15" fmla="*/ 68 h 101"/>
                  <a:gd name="T16" fmla="*/ 83 w 83"/>
                  <a:gd name="T17" fmla="*/ 79 h 101"/>
                  <a:gd name="T18" fmla="*/ 81 w 83"/>
                  <a:gd name="T19" fmla="*/ 88 h 101"/>
                  <a:gd name="T20" fmla="*/ 74 w 83"/>
                  <a:gd name="T21" fmla="*/ 96 h 101"/>
                  <a:gd name="T22" fmla="*/ 64 w 83"/>
                  <a:gd name="T23" fmla="*/ 100 h 101"/>
                  <a:gd name="T24" fmla="*/ 57 w 83"/>
                  <a:gd name="T25" fmla="*/ 101 h 101"/>
                  <a:gd name="T26" fmla="*/ 51 w 83"/>
                  <a:gd name="T27" fmla="*/ 101 h 101"/>
                  <a:gd name="T28" fmla="*/ 34 w 83"/>
                  <a:gd name="T29" fmla="*/ 98 h 101"/>
                  <a:gd name="T30" fmla="*/ 19 w 83"/>
                  <a:gd name="T31" fmla="*/ 91 h 101"/>
                  <a:gd name="T32" fmla="*/ 9 w 83"/>
                  <a:gd name="T33" fmla="*/ 79 h 101"/>
                  <a:gd name="T34" fmla="*/ 1 w 83"/>
                  <a:gd name="T35" fmla="*/ 63 h 101"/>
                  <a:gd name="T36" fmla="*/ 0 w 83"/>
                  <a:gd name="T37" fmla="*/ 47 h 101"/>
                  <a:gd name="T38" fmla="*/ 4 w 83"/>
                  <a:gd name="T39" fmla="*/ 32 h 101"/>
                  <a:gd name="T40" fmla="*/ 11 w 83"/>
                  <a:gd name="T41" fmla="*/ 19 h 101"/>
                  <a:gd name="T42" fmla="*/ 23 w 83"/>
                  <a:gd name="T43" fmla="*/ 8 h 101"/>
                  <a:gd name="T44" fmla="*/ 38 w 83"/>
                  <a:gd name="T45" fmla="*/ 1 h 101"/>
                  <a:gd name="T46" fmla="*/ 43 w 83"/>
                  <a:gd name="T47" fmla="*/ 0 h 101"/>
                  <a:gd name="T48" fmla="*/ 48 w 83"/>
                  <a:gd name="T49"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3" h="101">
                    <a:moveTo>
                      <a:pt x="48" y="0"/>
                    </a:moveTo>
                    <a:lnTo>
                      <a:pt x="57" y="3"/>
                    </a:lnTo>
                    <a:lnTo>
                      <a:pt x="65" y="8"/>
                    </a:lnTo>
                    <a:lnTo>
                      <a:pt x="70" y="19"/>
                    </a:lnTo>
                    <a:lnTo>
                      <a:pt x="76" y="30"/>
                    </a:lnTo>
                    <a:lnTo>
                      <a:pt x="78" y="43"/>
                    </a:lnTo>
                    <a:lnTo>
                      <a:pt x="82" y="56"/>
                    </a:lnTo>
                    <a:lnTo>
                      <a:pt x="83" y="68"/>
                    </a:lnTo>
                    <a:lnTo>
                      <a:pt x="83" y="79"/>
                    </a:lnTo>
                    <a:lnTo>
                      <a:pt x="81" y="88"/>
                    </a:lnTo>
                    <a:lnTo>
                      <a:pt x="74" y="96"/>
                    </a:lnTo>
                    <a:lnTo>
                      <a:pt x="64" y="100"/>
                    </a:lnTo>
                    <a:lnTo>
                      <a:pt x="57" y="101"/>
                    </a:lnTo>
                    <a:lnTo>
                      <a:pt x="51" y="101"/>
                    </a:lnTo>
                    <a:lnTo>
                      <a:pt x="34" y="98"/>
                    </a:lnTo>
                    <a:lnTo>
                      <a:pt x="19" y="91"/>
                    </a:lnTo>
                    <a:lnTo>
                      <a:pt x="9" y="79"/>
                    </a:lnTo>
                    <a:lnTo>
                      <a:pt x="1" y="63"/>
                    </a:lnTo>
                    <a:lnTo>
                      <a:pt x="0" y="47"/>
                    </a:lnTo>
                    <a:lnTo>
                      <a:pt x="4" y="32"/>
                    </a:lnTo>
                    <a:lnTo>
                      <a:pt x="11" y="19"/>
                    </a:lnTo>
                    <a:lnTo>
                      <a:pt x="23" y="8"/>
                    </a:lnTo>
                    <a:lnTo>
                      <a:pt x="38" y="1"/>
                    </a:lnTo>
                    <a:lnTo>
                      <a:pt x="43" y="0"/>
                    </a:lnTo>
                    <a:lnTo>
                      <a:pt x="48" y="0"/>
                    </a:lnTo>
                    <a:close/>
                  </a:path>
                </a:pathLst>
              </a:custGeom>
              <a:solidFill>
                <a:srgbClr val="F5E3D5"/>
              </a:solidFill>
              <a:ln w="0">
                <a:solidFill>
                  <a:srgbClr val="F5E3D5"/>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31" name="Freeform 3148">
                <a:extLst>
                  <a:ext uri="{FF2B5EF4-FFF2-40B4-BE49-F238E27FC236}">
                    <a16:creationId xmlns:a16="http://schemas.microsoft.com/office/drawing/2014/main" id="{20FED29A-2E16-4992-8A40-49C864BA55E1}"/>
                  </a:ext>
                </a:extLst>
              </p:cNvPr>
              <p:cNvSpPr>
                <a:spLocks noEditPoints="1"/>
              </p:cNvSpPr>
              <p:nvPr/>
            </p:nvSpPr>
            <p:spPr bwMode="auto">
              <a:xfrm>
                <a:off x="11390025" y="1881543"/>
                <a:ext cx="796323" cy="484460"/>
              </a:xfrm>
              <a:custGeom>
                <a:avLst/>
                <a:gdLst>
                  <a:gd name="T0" fmla="*/ 93 w 669"/>
                  <a:gd name="T1" fmla="*/ 180 h 407"/>
                  <a:gd name="T2" fmla="*/ 84 w 669"/>
                  <a:gd name="T3" fmla="*/ 180 h 407"/>
                  <a:gd name="T4" fmla="*/ 72 w 669"/>
                  <a:gd name="T5" fmla="*/ 187 h 407"/>
                  <a:gd name="T6" fmla="*/ 63 w 669"/>
                  <a:gd name="T7" fmla="*/ 197 h 407"/>
                  <a:gd name="T8" fmla="*/ 59 w 669"/>
                  <a:gd name="T9" fmla="*/ 209 h 407"/>
                  <a:gd name="T10" fmla="*/ 59 w 669"/>
                  <a:gd name="T11" fmla="*/ 223 h 407"/>
                  <a:gd name="T12" fmla="*/ 66 w 669"/>
                  <a:gd name="T13" fmla="*/ 237 h 407"/>
                  <a:gd name="T14" fmla="*/ 77 w 669"/>
                  <a:gd name="T15" fmla="*/ 246 h 407"/>
                  <a:gd name="T16" fmla="*/ 93 w 669"/>
                  <a:gd name="T17" fmla="*/ 248 h 407"/>
                  <a:gd name="T18" fmla="*/ 101 w 669"/>
                  <a:gd name="T19" fmla="*/ 247 h 407"/>
                  <a:gd name="T20" fmla="*/ 114 w 669"/>
                  <a:gd name="T21" fmla="*/ 242 h 407"/>
                  <a:gd name="T22" fmla="*/ 122 w 669"/>
                  <a:gd name="T23" fmla="*/ 231 h 407"/>
                  <a:gd name="T24" fmla="*/ 127 w 669"/>
                  <a:gd name="T25" fmla="*/ 219 h 407"/>
                  <a:gd name="T26" fmla="*/ 126 w 669"/>
                  <a:gd name="T27" fmla="*/ 205 h 407"/>
                  <a:gd name="T28" fmla="*/ 119 w 669"/>
                  <a:gd name="T29" fmla="*/ 192 h 407"/>
                  <a:gd name="T30" fmla="*/ 107 w 669"/>
                  <a:gd name="T31" fmla="*/ 183 h 407"/>
                  <a:gd name="T32" fmla="*/ 93 w 669"/>
                  <a:gd name="T33" fmla="*/ 180 h 407"/>
                  <a:gd name="T34" fmla="*/ 669 w 669"/>
                  <a:gd name="T35" fmla="*/ 0 h 407"/>
                  <a:gd name="T36" fmla="*/ 669 w 669"/>
                  <a:gd name="T37" fmla="*/ 250 h 407"/>
                  <a:gd name="T38" fmla="*/ 60 w 669"/>
                  <a:gd name="T39" fmla="*/ 407 h 407"/>
                  <a:gd name="T40" fmla="*/ 41 w 669"/>
                  <a:gd name="T41" fmla="*/ 328 h 407"/>
                  <a:gd name="T42" fmla="*/ 162 w 669"/>
                  <a:gd name="T43" fmla="*/ 274 h 407"/>
                  <a:gd name="T44" fmla="*/ 28 w 669"/>
                  <a:gd name="T45" fmla="*/ 280 h 407"/>
                  <a:gd name="T46" fmla="*/ 12 w 669"/>
                  <a:gd name="T47" fmla="*/ 216 h 407"/>
                  <a:gd name="T48" fmla="*/ 12 w 669"/>
                  <a:gd name="T49" fmla="*/ 216 h 407"/>
                  <a:gd name="T50" fmla="*/ 12 w 669"/>
                  <a:gd name="T51" fmla="*/ 216 h 407"/>
                  <a:gd name="T52" fmla="*/ 0 w 669"/>
                  <a:gd name="T53" fmla="*/ 172 h 407"/>
                  <a:gd name="T54" fmla="*/ 669 w 669"/>
                  <a:gd name="T55" fmla="*/ 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69" h="407">
                    <a:moveTo>
                      <a:pt x="93" y="180"/>
                    </a:moveTo>
                    <a:lnTo>
                      <a:pt x="84" y="180"/>
                    </a:lnTo>
                    <a:lnTo>
                      <a:pt x="72" y="187"/>
                    </a:lnTo>
                    <a:lnTo>
                      <a:pt x="63" y="197"/>
                    </a:lnTo>
                    <a:lnTo>
                      <a:pt x="59" y="209"/>
                    </a:lnTo>
                    <a:lnTo>
                      <a:pt x="59" y="223"/>
                    </a:lnTo>
                    <a:lnTo>
                      <a:pt x="66" y="237"/>
                    </a:lnTo>
                    <a:lnTo>
                      <a:pt x="77" y="246"/>
                    </a:lnTo>
                    <a:lnTo>
                      <a:pt x="93" y="248"/>
                    </a:lnTo>
                    <a:lnTo>
                      <a:pt x="101" y="247"/>
                    </a:lnTo>
                    <a:lnTo>
                      <a:pt x="114" y="242"/>
                    </a:lnTo>
                    <a:lnTo>
                      <a:pt x="122" y="231"/>
                    </a:lnTo>
                    <a:lnTo>
                      <a:pt x="127" y="219"/>
                    </a:lnTo>
                    <a:lnTo>
                      <a:pt x="126" y="205"/>
                    </a:lnTo>
                    <a:lnTo>
                      <a:pt x="119" y="192"/>
                    </a:lnTo>
                    <a:lnTo>
                      <a:pt x="107" y="183"/>
                    </a:lnTo>
                    <a:lnTo>
                      <a:pt x="93" y="180"/>
                    </a:lnTo>
                    <a:close/>
                    <a:moveTo>
                      <a:pt x="669" y="0"/>
                    </a:moveTo>
                    <a:lnTo>
                      <a:pt x="669" y="250"/>
                    </a:lnTo>
                    <a:lnTo>
                      <a:pt x="60" y="407"/>
                    </a:lnTo>
                    <a:lnTo>
                      <a:pt x="41" y="328"/>
                    </a:lnTo>
                    <a:lnTo>
                      <a:pt x="162" y="274"/>
                    </a:lnTo>
                    <a:lnTo>
                      <a:pt x="28" y="280"/>
                    </a:lnTo>
                    <a:lnTo>
                      <a:pt x="12" y="216"/>
                    </a:lnTo>
                    <a:lnTo>
                      <a:pt x="12" y="216"/>
                    </a:lnTo>
                    <a:lnTo>
                      <a:pt x="12" y="216"/>
                    </a:lnTo>
                    <a:lnTo>
                      <a:pt x="0" y="172"/>
                    </a:lnTo>
                    <a:lnTo>
                      <a:pt x="669" y="0"/>
                    </a:lnTo>
                    <a:close/>
                  </a:path>
                </a:pathLst>
              </a:custGeom>
              <a:solidFill>
                <a:srgbClr val="BD996F"/>
              </a:solidFill>
              <a:ln w="0">
                <a:solidFill>
                  <a:srgbClr val="BD996F"/>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32" name="Freeform 3149">
                <a:extLst>
                  <a:ext uri="{FF2B5EF4-FFF2-40B4-BE49-F238E27FC236}">
                    <a16:creationId xmlns:a16="http://schemas.microsoft.com/office/drawing/2014/main" id="{86AE9A06-142B-4C94-B73C-544FCBEB5A9A}"/>
                  </a:ext>
                </a:extLst>
              </p:cNvPr>
              <p:cNvSpPr>
                <a:spLocks noEditPoints="1"/>
              </p:cNvSpPr>
              <p:nvPr/>
            </p:nvSpPr>
            <p:spPr bwMode="auto">
              <a:xfrm>
                <a:off x="11460254" y="2095800"/>
                <a:ext cx="80942" cy="80942"/>
              </a:xfrm>
              <a:custGeom>
                <a:avLst/>
                <a:gdLst>
                  <a:gd name="T0" fmla="*/ 34 w 68"/>
                  <a:gd name="T1" fmla="*/ 12 h 68"/>
                  <a:gd name="T2" fmla="*/ 27 w 68"/>
                  <a:gd name="T3" fmla="*/ 12 h 68"/>
                  <a:gd name="T4" fmla="*/ 18 w 68"/>
                  <a:gd name="T5" fmla="*/ 19 h 68"/>
                  <a:gd name="T6" fmla="*/ 12 w 68"/>
                  <a:gd name="T7" fmla="*/ 28 h 68"/>
                  <a:gd name="T8" fmla="*/ 12 w 68"/>
                  <a:gd name="T9" fmla="*/ 39 h 68"/>
                  <a:gd name="T10" fmla="*/ 17 w 68"/>
                  <a:gd name="T11" fmla="*/ 49 h 68"/>
                  <a:gd name="T12" fmla="*/ 24 w 68"/>
                  <a:gd name="T13" fmla="*/ 54 h 68"/>
                  <a:gd name="T14" fmla="*/ 34 w 68"/>
                  <a:gd name="T15" fmla="*/ 57 h 68"/>
                  <a:gd name="T16" fmla="*/ 39 w 68"/>
                  <a:gd name="T17" fmla="*/ 57 h 68"/>
                  <a:gd name="T18" fmla="*/ 50 w 68"/>
                  <a:gd name="T19" fmla="*/ 50 h 68"/>
                  <a:gd name="T20" fmla="*/ 55 w 68"/>
                  <a:gd name="T21" fmla="*/ 41 h 68"/>
                  <a:gd name="T22" fmla="*/ 55 w 68"/>
                  <a:gd name="T23" fmla="*/ 29 h 68"/>
                  <a:gd name="T24" fmla="*/ 51 w 68"/>
                  <a:gd name="T25" fmla="*/ 20 h 68"/>
                  <a:gd name="T26" fmla="*/ 43 w 68"/>
                  <a:gd name="T27" fmla="*/ 13 h 68"/>
                  <a:gd name="T28" fmla="*/ 34 w 68"/>
                  <a:gd name="T29" fmla="*/ 12 h 68"/>
                  <a:gd name="T30" fmla="*/ 34 w 68"/>
                  <a:gd name="T31" fmla="*/ 0 h 68"/>
                  <a:gd name="T32" fmla="*/ 48 w 68"/>
                  <a:gd name="T33" fmla="*/ 3 h 68"/>
                  <a:gd name="T34" fmla="*/ 60 w 68"/>
                  <a:gd name="T35" fmla="*/ 12 h 68"/>
                  <a:gd name="T36" fmla="*/ 67 w 68"/>
                  <a:gd name="T37" fmla="*/ 25 h 68"/>
                  <a:gd name="T38" fmla="*/ 68 w 68"/>
                  <a:gd name="T39" fmla="*/ 39 h 68"/>
                  <a:gd name="T40" fmla="*/ 63 w 68"/>
                  <a:gd name="T41" fmla="*/ 51 h 68"/>
                  <a:gd name="T42" fmla="*/ 55 w 68"/>
                  <a:gd name="T43" fmla="*/ 62 h 68"/>
                  <a:gd name="T44" fmla="*/ 42 w 68"/>
                  <a:gd name="T45" fmla="*/ 67 h 68"/>
                  <a:gd name="T46" fmla="*/ 34 w 68"/>
                  <a:gd name="T47" fmla="*/ 68 h 68"/>
                  <a:gd name="T48" fmla="*/ 18 w 68"/>
                  <a:gd name="T49" fmla="*/ 66 h 68"/>
                  <a:gd name="T50" fmla="*/ 7 w 68"/>
                  <a:gd name="T51" fmla="*/ 57 h 68"/>
                  <a:gd name="T52" fmla="*/ 0 w 68"/>
                  <a:gd name="T53" fmla="*/ 43 h 68"/>
                  <a:gd name="T54" fmla="*/ 0 w 68"/>
                  <a:gd name="T55" fmla="*/ 29 h 68"/>
                  <a:gd name="T56" fmla="*/ 4 w 68"/>
                  <a:gd name="T57" fmla="*/ 17 h 68"/>
                  <a:gd name="T58" fmla="*/ 13 w 68"/>
                  <a:gd name="T59" fmla="*/ 7 h 68"/>
                  <a:gd name="T60" fmla="*/ 25 w 68"/>
                  <a:gd name="T61" fmla="*/ 0 h 68"/>
                  <a:gd name="T62" fmla="*/ 34 w 68"/>
                  <a:gd name="T63"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 h="68">
                    <a:moveTo>
                      <a:pt x="34" y="12"/>
                    </a:moveTo>
                    <a:lnTo>
                      <a:pt x="27" y="12"/>
                    </a:lnTo>
                    <a:lnTo>
                      <a:pt x="18" y="19"/>
                    </a:lnTo>
                    <a:lnTo>
                      <a:pt x="12" y="28"/>
                    </a:lnTo>
                    <a:lnTo>
                      <a:pt x="12" y="39"/>
                    </a:lnTo>
                    <a:lnTo>
                      <a:pt x="17" y="49"/>
                    </a:lnTo>
                    <a:lnTo>
                      <a:pt x="24" y="54"/>
                    </a:lnTo>
                    <a:lnTo>
                      <a:pt x="34" y="57"/>
                    </a:lnTo>
                    <a:lnTo>
                      <a:pt x="39" y="57"/>
                    </a:lnTo>
                    <a:lnTo>
                      <a:pt x="50" y="50"/>
                    </a:lnTo>
                    <a:lnTo>
                      <a:pt x="55" y="41"/>
                    </a:lnTo>
                    <a:lnTo>
                      <a:pt x="55" y="29"/>
                    </a:lnTo>
                    <a:lnTo>
                      <a:pt x="51" y="20"/>
                    </a:lnTo>
                    <a:lnTo>
                      <a:pt x="43" y="13"/>
                    </a:lnTo>
                    <a:lnTo>
                      <a:pt x="34" y="12"/>
                    </a:lnTo>
                    <a:close/>
                    <a:moveTo>
                      <a:pt x="34" y="0"/>
                    </a:moveTo>
                    <a:lnTo>
                      <a:pt x="48" y="3"/>
                    </a:lnTo>
                    <a:lnTo>
                      <a:pt x="60" y="12"/>
                    </a:lnTo>
                    <a:lnTo>
                      <a:pt x="67" y="25"/>
                    </a:lnTo>
                    <a:lnTo>
                      <a:pt x="68" y="39"/>
                    </a:lnTo>
                    <a:lnTo>
                      <a:pt x="63" y="51"/>
                    </a:lnTo>
                    <a:lnTo>
                      <a:pt x="55" y="62"/>
                    </a:lnTo>
                    <a:lnTo>
                      <a:pt x="42" y="67"/>
                    </a:lnTo>
                    <a:lnTo>
                      <a:pt x="34" y="68"/>
                    </a:lnTo>
                    <a:lnTo>
                      <a:pt x="18" y="66"/>
                    </a:lnTo>
                    <a:lnTo>
                      <a:pt x="7" y="57"/>
                    </a:lnTo>
                    <a:lnTo>
                      <a:pt x="0" y="43"/>
                    </a:lnTo>
                    <a:lnTo>
                      <a:pt x="0" y="29"/>
                    </a:lnTo>
                    <a:lnTo>
                      <a:pt x="4" y="17"/>
                    </a:lnTo>
                    <a:lnTo>
                      <a:pt x="13" y="7"/>
                    </a:lnTo>
                    <a:lnTo>
                      <a:pt x="25" y="0"/>
                    </a:lnTo>
                    <a:lnTo>
                      <a:pt x="34" y="0"/>
                    </a:lnTo>
                    <a:close/>
                  </a:path>
                </a:pathLst>
              </a:custGeom>
              <a:solidFill>
                <a:srgbClr val="4C4C4C"/>
              </a:solidFill>
              <a:ln w="0">
                <a:solidFill>
                  <a:srgbClr val="4C4C4C"/>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sp>
            <p:nvSpPr>
              <p:cNvPr id="133" name="Freeform 3150">
                <a:extLst>
                  <a:ext uri="{FF2B5EF4-FFF2-40B4-BE49-F238E27FC236}">
                    <a16:creationId xmlns:a16="http://schemas.microsoft.com/office/drawing/2014/main" id="{6546F20D-4953-472E-A555-03AF111325B6}"/>
                  </a:ext>
                </a:extLst>
              </p:cNvPr>
              <p:cNvSpPr>
                <a:spLocks/>
              </p:cNvSpPr>
              <p:nvPr/>
            </p:nvSpPr>
            <p:spPr bwMode="auto">
              <a:xfrm>
                <a:off x="11474538" y="2110084"/>
                <a:ext cx="51184" cy="53565"/>
              </a:xfrm>
              <a:custGeom>
                <a:avLst/>
                <a:gdLst>
                  <a:gd name="T0" fmla="*/ 22 w 43"/>
                  <a:gd name="T1" fmla="*/ 0 h 45"/>
                  <a:gd name="T2" fmla="*/ 31 w 43"/>
                  <a:gd name="T3" fmla="*/ 1 h 45"/>
                  <a:gd name="T4" fmla="*/ 39 w 43"/>
                  <a:gd name="T5" fmla="*/ 8 h 45"/>
                  <a:gd name="T6" fmla="*/ 43 w 43"/>
                  <a:gd name="T7" fmla="*/ 17 h 45"/>
                  <a:gd name="T8" fmla="*/ 43 w 43"/>
                  <a:gd name="T9" fmla="*/ 29 h 45"/>
                  <a:gd name="T10" fmla="*/ 38 w 43"/>
                  <a:gd name="T11" fmla="*/ 38 h 45"/>
                  <a:gd name="T12" fmla="*/ 27 w 43"/>
                  <a:gd name="T13" fmla="*/ 45 h 45"/>
                  <a:gd name="T14" fmla="*/ 22 w 43"/>
                  <a:gd name="T15" fmla="*/ 45 h 45"/>
                  <a:gd name="T16" fmla="*/ 12 w 43"/>
                  <a:gd name="T17" fmla="*/ 42 h 45"/>
                  <a:gd name="T18" fmla="*/ 5 w 43"/>
                  <a:gd name="T19" fmla="*/ 37 h 45"/>
                  <a:gd name="T20" fmla="*/ 0 w 43"/>
                  <a:gd name="T21" fmla="*/ 27 h 45"/>
                  <a:gd name="T22" fmla="*/ 0 w 43"/>
                  <a:gd name="T23" fmla="*/ 16 h 45"/>
                  <a:gd name="T24" fmla="*/ 6 w 43"/>
                  <a:gd name="T25" fmla="*/ 7 h 45"/>
                  <a:gd name="T26" fmla="*/ 15 w 43"/>
                  <a:gd name="T27" fmla="*/ 0 h 45"/>
                  <a:gd name="T28" fmla="*/ 22 w 43"/>
                  <a:gd name="T2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 h="45">
                    <a:moveTo>
                      <a:pt x="22" y="0"/>
                    </a:moveTo>
                    <a:lnTo>
                      <a:pt x="31" y="1"/>
                    </a:lnTo>
                    <a:lnTo>
                      <a:pt x="39" y="8"/>
                    </a:lnTo>
                    <a:lnTo>
                      <a:pt x="43" y="17"/>
                    </a:lnTo>
                    <a:lnTo>
                      <a:pt x="43" y="29"/>
                    </a:lnTo>
                    <a:lnTo>
                      <a:pt x="38" y="38"/>
                    </a:lnTo>
                    <a:lnTo>
                      <a:pt x="27" y="45"/>
                    </a:lnTo>
                    <a:lnTo>
                      <a:pt x="22" y="45"/>
                    </a:lnTo>
                    <a:lnTo>
                      <a:pt x="12" y="42"/>
                    </a:lnTo>
                    <a:lnTo>
                      <a:pt x="5" y="37"/>
                    </a:lnTo>
                    <a:lnTo>
                      <a:pt x="0" y="27"/>
                    </a:lnTo>
                    <a:lnTo>
                      <a:pt x="0" y="16"/>
                    </a:lnTo>
                    <a:lnTo>
                      <a:pt x="6" y="7"/>
                    </a:lnTo>
                    <a:lnTo>
                      <a:pt x="15" y="0"/>
                    </a:lnTo>
                    <a:lnTo>
                      <a:pt x="22" y="0"/>
                    </a:lnTo>
                    <a:close/>
                  </a:path>
                </a:pathLst>
              </a:custGeom>
              <a:solidFill>
                <a:srgbClr val="333333"/>
              </a:solidFill>
              <a:ln w="0">
                <a:solidFill>
                  <a:srgbClr val="333333"/>
                </a:solidFill>
                <a:prstDash val="solid"/>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273339"/>
                  </a:solidFill>
                  <a:effectLst/>
                  <a:uLnTx/>
                  <a:uFillTx/>
                  <a:latin typeface="Calibri" panose="020F0502020204030204"/>
                  <a:ea typeface="+mn-ea"/>
                  <a:cs typeface="+mn-cs"/>
                </a:endParaRPr>
              </a:p>
            </p:txBody>
          </p:sp>
        </p:grpSp>
      </p:grpSp>
      <p:sp>
        <p:nvSpPr>
          <p:cNvPr id="134" name="CuadroTexto 133">
            <a:extLst>
              <a:ext uri="{FF2B5EF4-FFF2-40B4-BE49-F238E27FC236}">
                <a16:creationId xmlns:a16="http://schemas.microsoft.com/office/drawing/2014/main" id="{AA460E03-65FD-44C1-BF8E-4681C0540365}"/>
              </a:ext>
            </a:extLst>
          </p:cNvPr>
          <p:cNvSpPr txBox="1"/>
          <p:nvPr/>
        </p:nvSpPr>
        <p:spPr>
          <a:xfrm>
            <a:off x="405674" y="2721402"/>
            <a:ext cx="4361398" cy="1093787"/>
          </a:xfrm>
          <a:prstGeom prst="rect">
            <a:avLst/>
          </a:prstGeom>
          <a:solidFill>
            <a:schemeClr val="accent6">
              <a:lumMod val="20000"/>
              <a:lumOff val="80000"/>
              <a:alpha val="60000"/>
            </a:schemeClr>
          </a:solidFill>
        </p:spPr>
        <p:txBody>
          <a:bodyPr anchor="ctr"/>
          <a:lstStyle/>
          <a:p>
            <a:pPr algn="just">
              <a:defRPr/>
            </a:pPr>
            <a:r>
              <a:rPr lang="es-MX" sz="1600" b="1" dirty="0">
                <a:latin typeface="Tahoma" panose="020B0604030504040204" pitchFamily="34" charset="0"/>
                <a:ea typeface="Tahoma" panose="020B0604030504040204" pitchFamily="34" charset="0"/>
                <a:cs typeface="Tahoma" panose="020B0604030504040204" pitchFamily="34" charset="0"/>
              </a:rPr>
              <a:t>Identificar</a:t>
            </a:r>
            <a:r>
              <a:rPr lang="es-MX" sz="1600" dirty="0">
                <a:latin typeface="Tahoma" panose="020B0604030504040204" pitchFamily="34" charset="0"/>
                <a:ea typeface="Tahoma" panose="020B0604030504040204" pitchFamily="34" charset="0"/>
                <a:cs typeface="Tahoma" panose="020B0604030504040204" pitchFamily="34" charset="0"/>
              </a:rPr>
              <a:t> de forma precisa las necesidades de la sociedad que son susceptibles de ser atendidas desde un enfoque de apertura gubernamental.</a:t>
            </a:r>
          </a:p>
        </p:txBody>
      </p:sp>
      <p:sp>
        <p:nvSpPr>
          <p:cNvPr id="136" name="CuadroTexto 135">
            <a:extLst>
              <a:ext uri="{FF2B5EF4-FFF2-40B4-BE49-F238E27FC236}">
                <a16:creationId xmlns:a16="http://schemas.microsoft.com/office/drawing/2014/main" id="{5F6EAB90-C116-4F67-B3FF-975FCC534598}"/>
              </a:ext>
            </a:extLst>
          </p:cNvPr>
          <p:cNvSpPr txBox="1"/>
          <p:nvPr/>
        </p:nvSpPr>
        <p:spPr>
          <a:xfrm>
            <a:off x="369098" y="5159476"/>
            <a:ext cx="4400370" cy="1142991"/>
          </a:xfrm>
          <a:prstGeom prst="rect">
            <a:avLst/>
          </a:prstGeom>
          <a:solidFill>
            <a:schemeClr val="accent2">
              <a:lumMod val="20000"/>
              <a:lumOff val="80000"/>
              <a:alpha val="60000"/>
            </a:schemeClr>
          </a:solidFill>
        </p:spPr>
        <p:txBody>
          <a:bodyPr anchor="ctr"/>
          <a:lstStyle/>
          <a:p>
            <a:pPr algn="just">
              <a:defRPr/>
            </a:pPr>
            <a:r>
              <a:rPr lang="es-MX" sz="1600" b="1" dirty="0">
                <a:latin typeface="Tahoma" panose="020B0604030504040204" pitchFamily="34" charset="0"/>
                <a:ea typeface="Tahoma" panose="020B0604030504040204" pitchFamily="34" charset="0"/>
                <a:cs typeface="Tahoma" panose="020B0604030504040204" pitchFamily="34" charset="0"/>
              </a:rPr>
              <a:t>Reconocer</a:t>
            </a:r>
            <a:r>
              <a:rPr lang="es-MX" sz="1600" dirty="0">
                <a:latin typeface="Tahoma" panose="020B0604030504040204" pitchFamily="34" charset="0"/>
                <a:ea typeface="Tahoma" panose="020B0604030504040204" pitchFamily="34" charset="0"/>
                <a:cs typeface="Tahoma" panose="020B0604030504040204" pitchFamily="34" charset="0"/>
              </a:rPr>
              <a:t> y apropiarse de iniciativas generadas desde la sociedad civil que promuevan la atención innovadora de problemas públicos.</a:t>
            </a:r>
          </a:p>
        </p:txBody>
      </p:sp>
      <p:sp>
        <p:nvSpPr>
          <p:cNvPr id="137" name="CuadroTexto 136">
            <a:extLst>
              <a:ext uri="{FF2B5EF4-FFF2-40B4-BE49-F238E27FC236}">
                <a16:creationId xmlns:a16="http://schemas.microsoft.com/office/drawing/2014/main" id="{FD0C3B13-2330-449D-BDC9-D72C7517FEB6}"/>
              </a:ext>
            </a:extLst>
          </p:cNvPr>
          <p:cNvSpPr txBox="1"/>
          <p:nvPr/>
        </p:nvSpPr>
        <p:spPr>
          <a:xfrm>
            <a:off x="7422170" y="5429758"/>
            <a:ext cx="4464586" cy="906485"/>
          </a:xfrm>
          <a:prstGeom prst="rect">
            <a:avLst/>
          </a:prstGeom>
          <a:solidFill>
            <a:schemeClr val="accent5">
              <a:lumMod val="20000"/>
              <a:lumOff val="80000"/>
              <a:alpha val="60000"/>
            </a:schemeClr>
          </a:solidFill>
        </p:spPr>
        <p:txBody>
          <a:bodyPr anchor="ctr"/>
          <a:lstStyle/>
          <a:p>
            <a:pPr algn="just">
              <a:defRPr/>
            </a:pPr>
            <a:r>
              <a:rPr lang="es-MX" sz="1600" b="1" dirty="0">
                <a:latin typeface="Tahoma" panose="020B0604030504040204" pitchFamily="34" charset="0"/>
                <a:ea typeface="Tahoma" panose="020B0604030504040204" pitchFamily="34" charset="0"/>
                <a:cs typeface="Tahoma" panose="020B0604030504040204" pitchFamily="34" charset="0"/>
              </a:rPr>
              <a:t>Incorporar</a:t>
            </a:r>
            <a:r>
              <a:rPr lang="es-MX" sz="1600" dirty="0">
                <a:latin typeface="Tahoma" panose="020B0604030504040204" pitchFamily="34" charset="0"/>
                <a:ea typeface="Tahoma" panose="020B0604030504040204" pitchFamily="34" charset="0"/>
                <a:cs typeface="Tahoma" panose="020B0604030504040204" pitchFamily="34" charset="0"/>
              </a:rPr>
              <a:t> a sectores de la sociedad en riesgo de ser excluidos de los espacios tradicionales de participación. </a:t>
            </a:r>
          </a:p>
        </p:txBody>
      </p:sp>
      <p:sp>
        <p:nvSpPr>
          <p:cNvPr id="138" name="CuadroTexto 137">
            <a:extLst>
              <a:ext uri="{FF2B5EF4-FFF2-40B4-BE49-F238E27FC236}">
                <a16:creationId xmlns:a16="http://schemas.microsoft.com/office/drawing/2014/main" id="{81A73DF4-4922-4DF3-9B5D-B03C5D0E59C0}"/>
              </a:ext>
            </a:extLst>
          </p:cNvPr>
          <p:cNvSpPr txBox="1"/>
          <p:nvPr/>
        </p:nvSpPr>
        <p:spPr>
          <a:xfrm>
            <a:off x="8598698" y="3716782"/>
            <a:ext cx="3239290" cy="1055500"/>
          </a:xfrm>
          <a:prstGeom prst="rect">
            <a:avLst/>
          </a:prstGeom>
          <a:solidFill>
            <a:srgbClr val="7030A0">
              <a:alpha val="10000"/>
            </a:srgbClr>
          </a:solidFill>
        </p:spPr>
        <p:txBody>
          <a:bodyPr anchor="ctr"/>
          <a:lstStyle/>
          <a:p>
            <a:pPr algn="just">
              <a:defRPr/>
            </a:pPr>
            <a:r>
              <a:rPr lang="es-MX" sz="1600" b="1" dirty="0">
                <a:latin typeface="Tahoma" panose="020B0604030504040204" pitchFamily="34" charset="0"/>
                <a:ea typeface="Tahoma" panose="020B0604030504040204" pitchFamily="34" charset="0"/>
                <a:cs typeface="Tahoma" panose="020B0604030504040204" pitchFamily="34" charset="0"/>
              </a:rPr>
              <a:t>Incluir</a:t>
            </a:r>
            <a:r>
              <a:rPr lang="es-MX" sz="1600" dirty="0">
                <a:latin typeface="Tahoma" panose="020B0604030504040204" pitchFamily="34" charset="0"/>
                <a:ea typeface="Tahoma" panose="020B0604030504040204" pitchFamily="34" charset="0"/>
                <a:cs typeface="Tahoma" panose="020B0604030504040204" pitchFamily="34" charset="0"/>
              </a:rPr>
              <a:t> gradualmente esquemas de interacción entre gobierno y sociedad basados en la colaboración como eje rector.</a:t>
            </a:r>
          </a:p>
        </p:txBody>
      </p:sp>
    </p:spTree>
    <p:extLst>
      <p:ext uri="{BB962C8B-B14F-4D97-AF65-F5344CB8AC3E}">
        <p14:creationId xmlns:p14="http://schemas.microsoft.com/office/powerpoint/2010/main" val="13932148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7 Grupo">
            <a:extLst>
              <a:ext uri="{FF2B5EF4-FFF2-40B4-BE49-F238E27FC236}">
                <a16:creationId xmlns:a16="http://schemas.microsoft.com/office/drawing/2014/main" id="{E85C6DD0-6024-47FD-824C-1CA0AEF8414D}"/>
              </a:ext>
            </a:extLst>
          </p:cNvPr>
          <p:cNvGrpSpPr>
            <a:grpSpLocks/>
          </p:cNvGrpSpPr>
          <p:nvPr/>
        </p:nvGrpSpPr>
        <p:grpSpPr bwMode="auto">
          <a:xfrm>
            <a:off x="1633538" y="141288"/>
            <a:ext cx="8929687" cy="1169987"/>
            <a:chOff x="107503" y="97721"/>
            <a:chExt cx="8928993" cy="1171039"/>
          </a:xfrm>
        </p:grpSpPr>
        <p:pic>
          <p:nvPicPr>
            <p:cNvPr id="6" name="6 Imagen">
              <a:extLst>
                <a:ext uri="{FF2B5EF4-FFF2-40B4-BE49-F238E27FC236}">
                  <a16:creationId xmlns:a16="http://schemas.microsoft.com/office/drawing/2014/main" id="{A7B0DDCB-0978-4546-BE3D-B9B9B91C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2 Grupo">
              <a:extLst>
                <a:ext uri="{FF2B5EF4-FFF2-40B4-BE49-F238E27FC236}">
                  <a16:creationId xmlns:a16="http://schemas.microsoft.com/office/drawing/2014/main" id="{7E52E348-8B19-4E7F-8D94-4CD6556527EB}"/>
                </a:ext>
              </a:extLst>
            </p:cNvPr>
            <p:cNvGrpSpPr>
              <a:grpSpLocks/>
            </p:cNvGrpSpPr>
            <p:nvPr/>
          </p:nvGrpSpPr>
          <p:grpSpPr bwMode="auto">
            <a:xfrm>
              <a:off x="107503" y="97721"/>
              <a:ext cx="8928993" cy="1171039"/>
              <a:chOff x="107503" y="44624"/>
              <a:chExt cx="8972347" cy="1045270"/>
            </a:xfrm>
          </p:grpSpPr>
          <p:pic>
            <p:nvPicPr>
              <p:cNvPr id="8" name="10 Imagen">
                <a:extLst>
                  <a:ext uri="{FF2B5EF4-FFF2-40B4-BE49-F238E27FC236}">
                    <a16:creationId xmlns:a16="http://schemas.microsoft.com/office/drawing/2014/main" id="{39FEE420-4995-4A9A-A9BF-8AC6CA3F8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Rectángulo">
                <a:extLst>
                  <a:ext uri="{FF2B5EF4-FFF2-40B4-BE49-F238E27FC236}">
                    <a16:creationId xmlns:a16="http://schemas.microsoft.com/office/drawing/2014/main" id="{0E0E4208-E209-4B24-A9CE-9540940526D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0" name="11 Imagen">
                <a:extLst>
                  <a:ext uri="{FF2B5EF4-FFF2-40B4-BE49-F238E27FC236}">
                    <a16:creationId xmlns:a16="http://schemas.microsoft.com/office/drawing/2014/main" id="{A105996B-A166-48A8-9C01-6DA99A6F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 6">
            <a:extLst>
              <a:ext uri="{FF2B5EF4-FFF2-40B4-BE49-F238E27FC236}">
                <a16:creationId xmlns:a16="http://schemas.microsoft.com/office/drawing/2014/main" id="{F699724A-CDB2-4736-AA7C-D92C24BF7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0A8EDAD7-4B66-445C-ACF1-F75B40071E5C}"/>
              </a:ext>
            </a:extLst>
          </p:cNvPr>
          <p:cNvSpPr txBox="1">
            <a:spLocks noChangeArrowheads="1"/>
          </p:cNvSpPr>
          <p:nvPr/>
        </p:nvSpPr>
        <p:spPr bwMode="auto">
          <a:xfrm>
            <a:off x="999743" y="1226312"/>
            <a:ext cx="101931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sz="3000"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Responsabilidades de la ciudadanía en GA</a:t>
            </a:r>
          </a:p>
        </p:txBody>
      </p:sp>
      <p:sp>
        <p:nvSpPr>
          <p:cNvPr id="2" name="Rectángulo 1">
            <a:extLst>
              <a:ext uri="{FF2B5EF4-FFF2-40B4-BE49-F238E27FC236}">
                <a16:creationId xmlns:a16="http://schemas.microsoft.com/office/drawing/2014/main" id="{99C4940C-737C-4C48-9D1F-780BF1E8F46B}"/>
              </a:ext>
            </a:extLst>
          </p:cNvPr>
          <p:cNvSpPr/>
          <p:nvPr/>
        </p:nvSpPr>
        <p:spPr>
          <a:xfrm>
            <a:off x="341375" y="2286000"/>
            <a:ext cx="2194561" cy="1862328"/>
          </a:xfrm>
          <a:prstGeom prst="rect">
            <a:avLst/>
          </a:prstGeom>
          <a:solidFill>
            <a:schemeClr val="accent4">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Tahoma" panose="020B0604030504040204" pitchFamily="34" charset="0"/>
                <a:ea typeface="Tahoma" panose="020B0604030504040204" pitchFamily="34" charset="0"/>
                <a:cs typeface="Tahoma" panose="020B0604030504040204" pitchFamily="34" charset="0"/>
              </a:rPr>
              <a:t>Monitorear</a:t>
            </a:r>
            <a:endParaRPr lang="es-MX"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s-MX"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s-MX" sz="1600" dirty="0">
                <a:solidFill>
                  <a:schemeClr val="tx1"/>
                </a:solidFill>
                <a:latin typeface="Tahoma" panose="020B0604030504040204" pitchFamily="34" charset="0"/>
                <a:ea typeface="Tahoma" panose="020B0604030504040204" pitchFamily="34" charset="0"/>
                <a:cs typeface="Tahoma" panose="020B0604030504040204" pitchFamily="34" charset="0"/>
              </a:rPr>
              <a:t>Las actividades y desempeño de sus autoridades.</a:t>
            </a:r>
          </a:p>
        </p:txBody>
      </p:sp>
      <p:sp>
        <p:nvSpPr>
          <p:cNvPr id="12" name="Rectángulo 11">
            <a:extLst>
              <a:ext uri="{FF2B5EF4-FFF2-40B4-BE49-F238E27FC236}">
                <a16:creationId xmlns:a16="http://schemas.microsoft.com/office/drawing/2014/main" id="{2CB14950-E6EE-434B-9AD0-6E13FB22B225}"/>
              </a:ext>
            </a:extLst>
          </p:cNvPr>
          <p:cNvSpPr/>
          <p:nvPr/>
        </p:nvSpPr>
        <p:spPr>
          <a:xfrm>
            <a:off x="2665475" y="2286000"/>
            <a:ext cx="2194561" cy="1862328"/>
          </a:xfrm>
          <a:prstGeom prst="rect">
            <a:avLst/>
          </a:prstGeom>
          <a:solidFill>
            <a:schemeClr val="accent6">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Tahoma" panose="020B0604030504040204" pitchFamily="34" charset="0"/>
                <a:ea typeface="Tahoma" panose="020B0604030504040204" pitchFamily="34" charset="0"/>
                <a:cs typeface="Tahoma" panose="020B0604030504040204" pitchFamily="34" charset="0"/>
              </a:rPr>
              <a:t>Verificar</a:t>
            </a:r>
            <a:endParaRPr lang="es-MX" sz="16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es-MX"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s-MX" sz="1600" dirty="0">
                <a:solidFill>
                  <a:schemeClr val="tx1"/>
                </a:solidFill>
                <a:latin typeface="Tahoma" panose="020B0604030504040204" pitchFamily="34" charset="0"/>
                <a:ea typeface="Tahoma" panose="020B0604030504040204" pitchFamily="34" charset="0"/>
                <a:cs typeface="Tahoma" panose="020B0604030504040204" pitchFamily="34" charset="0"/>
              </a:rPr>
              <a:t>La información recibida con el fin de contribuir con la rendición de cuentas.</a:t>
            </a:r>
          </a:p>
        </p:txBody>
      </p:sp>
      <p:sp>
        <p:nvSpPr>
          <p:cNvPr id="14" name="Rectángulo 13">
            <a:extLst>
              <a:ext uri="{FF2B5EF4-FFF2-40B4-BE49-F238E27FC236}">
                <a16:creationId xmlns:a16="http://schemas.microsoft.com/office/drawing/2014/main" id="{B342F350-BA8F-4732-9B30-FCE8B480CDA0}"/>
              </a:ext>
            </a:extLst>
          </p:cNvPr>
          <p:cNvSpPr/>
          <p:nvPr/>
        </p:nvSpPr>
        <p:spPr>
          <a:xfrm>
            <a:off x="4989575" y="2286000"/>
            <a:ext cx="2194561" cy="1862328"/>
          </a:xfrm>
          <a:prstGeom prst="rect">
            <a:avLst/>
          </a:prstGeom>
          <a:solidFill>
            <a:schemeClr val="accent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Tahoma" panose="020B0604030504040204" pitchFamily="34" charset="0"/>
                <a:ea typeface="Tahoma" panose="020B0604030504040204" pitchFamily="34" charset="0"/>
                <a:cs typeface="Tahoma" panose="020B0604030504040204" pitchFamily="34" charset="0"/>
              </a:rPr>
              <a:t>Defender</a:t>
            </a:r>
            <a:r>
              <a:rPr lang="es-MX"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ctr"/>
            <a:endParaRPr lang="es-MX"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s-MX" sz="1600" dirty="0">
                <a:solidFill>
                  <a:schemeClr val="tx1"/>
                </a:solidFill>
                <a:latin typeface="Tahoma" panose="020B0604030504040204" pitchFamily="34" charset="0"/>
                <a:ea typeface="Tahoma" panose="020B0604030504040204" pitchFamily="34" charset="0"/>
                <a:cs typeface="Tahoma" panose="020B0604030504040204" pitchFamily="34" charset="0"/>
              </a:rPr>
              <a:t>El derecho de todo ciudadano a hacer valer su voz.</a:t>
            </a:r>
          </a:p>
        </p:txBody>
      </p:sp>
      <p:sp>
        <p:nvSpPr>
          <p:cNvPr id="15" name="Rectángulo 14">
            <a:extLst>
              <a:ext uri="{FF2B5EF4-FFF2-40B4-BE49-F238E27FC236}">
                <a16:creationId xmlns:a16="http://schemas.microsoft.com/office/drawing/2014/main" id="{7C2C54DC-6DB8-43D0-AD88-890B66430AFA}"/>
              </a:ext>
            </a:extLst>
          </p:cNvPr>
          <p:cNvSpPr/>
          <p:nvPr/>
        </p:nvSpPr>
        <p:spPr>
          <a:xfrm>
            <a:off x="9637775" y="2286000"/>
            <a:ext cx="2194561" cy="1862328"/>
          </a:xfrm>
          <a:prstGeom prst="rect">
            <a:avLst/>
          </a:prstGeom>
          <a:solidFill>
            <a:srgbClr val="FF33CC">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Tahoma" panose="020B0604030504040204" pitchFamily="34" charset="0"/>
                <a:ea typeface="Tahoma" panose="020B0604030504040204" pitchFamily="34" charset="0"/>
                <a:cs typeface="Tahoma" panose="020B0604030504040204" pitchFamily="34" charset="0"/>
              </a:rPr>
              <a:t>Colaborar</a:t>
            </a:r>
          </a:p>
          <a:p>
            <a:pPr algn="ctr"/>
            <a:endParaRPr lang="es-MX"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s-MX" sz="1600" dirty="0">
                <a:solidFill>
                  <a:schemeClr val="tx1"/>
                </a:solidFill>
                <a:latin typeface="Tahoma" panose="020B0604030504040204" pitchFamily="34" charset="0"/>
                <a:ea typeface="Tahoma" panose="020B0604030504040204" pitchFamily="34" charset="0"/>
                <a:cs typeface="Tahoma" panose="020B0604030504040204" pitchFamily="34" charset="0"/>
              </a:rPr>
              <a:t>En la creación de compromisos mutuos con las autoridades.</a:t>
            </a:r>
          </a:p>
        </p:txBody>
      </p:sp>
      <p:sp>
        <p:nvSpPr>
          <p:cNvPr id="16" name="Rectángulo 15">
            <a:extLst>
              <a:ext uri="{FF2B5EF4-FFF2-40B4-BE49-F238E27FC236}">
                <a16:creationId xmlns:a16="http://schemas.microsoft.com/office/drawing/2014/main" id="{E61E7FD9-2470-4DA3-A04B-93A0BA600DBF}"/>
              </a:ext>
            </a:extLst>
          </p:cNvPr>
          <p:cNvSpPr/>
          <p:nvPr/>
        </p:nvSpPr>
        <p:spPr>
          <a:xfrm>
            <a:off x="7313675" y="2286000"/>
            <a:ext cx="2194561" cy="1862328"/>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Tahoma" panose="020B0604030504040204" pitchFamily="34" charset="0"/>
                <a:ea typeface="Tahoma" panose="020B0604030504040204" pitchFamily="34" charset="0"/>
                <a:cs typeface="Tahoma" panose="020B0604030504040204" pitchFamily="34" charset="0"/>
              </a:rPr>
              <a:t>Identificar</a:t>
            </a:r>
          </a:p>
          <a:p>
            <a:pPr algn="ctr"/>
            <a:endParaRPr lang="es-MX"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s-MX" sz="1600" dirty="0">
                <a:solidFill>
                  <a:schemeClr val="tx1"/>
                </a:solidFill>
                <a:latin typeface="Tahoma" panose="020B0604030504040204" pitchFamily="34" charset="0"/>
                <a:ea typeface="Tahoma" panose="020B0604030504040204" pitchFamily="34" charset="0"/>
                <a:cs typeface="Tahoma" panose="020B0604030504040204" pitchFamily="34" charset="0"/>
              </a:rPr>
              <a:t>Las necesidades y problemas públicos prioritarios.</a:t>
            </a:r>
          </a:p>
        </p:txBody>
      </p:sp>
      <p:sp>
        <p:nvSpPr>
          <p:cNvPr id="17" name="Rectángulo 16">
            <a:extLst>
              <a:ext uri="{FF2B5EF4-FFF2-40B4-BE49-F238E27FC236}">
                <a16:creationId xmlns:a16="http://schemas.microsoft.com/office/drawing/2014/main" id="{AA3F37CA-FECF-46AD-AA90-2C3F72D947CC}"/>
              </a:ext>
            </a:extLst>
          </p:cNvPr>
          <p:cNvSpPr/>
          <p:nvPr/>
        </p:nvSpPr>
        <p:spPr>
          <a:xfrm>
            <a:off x="1530095" y="4437888"/>
            <a:ext cx="2194561" cy="1862328"/>
          </a:xfrm>
          <a:prstGeom prst="rect">
            <a:avLst/>
          </a:prstGeom>
          <a:solidFill>
            <a:schemeClr val="tx2">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Tahoma" panose="020B0604030504040204" pitchFamily="34" charset="0"/>
                <a:ea typeface="Tahoma" panose="020B0604030504040204" pitchFamily="34" charset="0"/>
                <a:cs typeface="Tahoma" panose="020B0604030504040204" pitchFamily="34" charset="0"/>
              </a:rPr>
              <a:t>Representar</a:t>
            </a:r>
          </a:p>
          <a:p>
            <a:pPr algn="ctr"/>
            <a:r>
              <a:rPr lang="es-MX"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ctr"/>
            <a:r>
              <a:rPr lang="es-MX" sz="1600" dirty="0">
                <a:solidFill>
                  <a:schemeClr val="tx1"/>
                </a:solidFill>
                <a:latin typeface="Tahoma" panose="020B0604030504040204" pitchFamily="34" charset="0"/>
                <a:ea typeface="Tahoma" panose="020B0604030504040204" pitchFamily="34" charset="0"/>
                <a:cs typeface="Tahoma" panose="020B0604030504040204" pitchFamily="34" charset="0"/>
              </a:rPr>
              <a:t>De manera plural los intereses de la ciudadanía.</a:t>
            </a:r>
          </a:p>
        </p:txBody>
      </p:sp>
      <p:sp>
        <p:nvSpPr>
          <p:cNvPr id="18" name="Rectángulo 17">
            <a:extLst>
              <a:ext uri="{FF2B5EF4-FFF2-40B4-BE49-F238E27FC236}">
                <a16:creationId xmlns:a16="http://schemas.microsoft.com/office/drawing/2014/main" id="{DE907FE7-060E-4304-82DD-04C8B6C334ED}"/>
              </a:ext>
            </a:extLst>
          </p:cNvPr>
          <p:cNvSpPr/>
          <p:nvPr/>
        </p:nvSpPr>
        <p:spPr>
          <a:xfrm>
            <a:off x="3854195" y="4437888"/>
            <a:ext cx="2194561" cy="1862328"/>
          </a:xfrm>
          <a:prstGeom prst="rect">
            <a:avLst/>
          </a:prstGeom>
          <a:solidFill>
            <a:srgbClr val="BC046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Tahoma" panose="020B0604030504040204" pitchFamily="34" charset="0"/>
                <a:ea typeface="Tahoma" panose="020B0604030504040204" pitchFamily="34" charset="0"/>
                <a:cs typeface="Tahoma" panose="020B0604030504040204" pitchFamily="34" charset="0"/>
              </a:rPr>
              <a:t>Dar</a:t>
            </a:r>
            <a:r>
              <a:rPr lang="es-MX"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s-MX" b="1" dirty="0">
                <a:solidFill>
                  <a:schemeClr val="tx1"/>
                </a:solidFill>
                <a:latin typeface="Tahoma" panose="020B0604030504040204" pitchFamily="34" charset="0"/>
                <a:ea typeface="Tahoma" panose="020B0604030504040204" pitchFamily="34" charset="0"/>
                <a:cs typeface="Tahoma" panose="020B0604030504040204" pitchFamily="34" charset="0"/>
              </a:rPr>
              <a:t>seguimiento</a:t>
            </a:r>
          </a:p>
          <a:p>
            <a:pPr algn="ctr"/>
            <a:endParaRPr lang="es-MX"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s-MX" sz="1600" dirty="0">
                <a:solidFill>
                  <a:schemeClr val="tx1"/>
                </a:solidFill>
                <a:latin typeface="Tahoma" panose="020B0604030504040204" pitchFamily="34" charset="0"/>
                <a:ea typeface="Tahoma" panose="020B0604030504040204" pitchFamily="34" charset="0"/>
                <a:cs typeface="Tahoma" panose="020B0604030504040204" pitchFamily="34" charset="0"/>
              </a:rPr>
              <a:t>A los compromisos adquiridos por autoridades y ciudadanos.</a:t>
            </a:r>
          </a:p>
        </p:txBody>
      </p:sp>
      <p:sp>
        <p:nvSpPr>
          <p:cNvPr id="19" name="Rectángulo 18">
            <a:extLst>
              <a:ext uri="{FF2B5EF4-FFF2-40B4-BE49-F238E27FC236}">
                <a16:creationId xmlns:a16="http://schemas.microsoft.com/office/drawing/2014/main" id="{8556C953-5585-461A-92D9-CF655AD85CE5}"/>
              </a:ext>
            </a:extLst>
          </p:cNvPr>
          <p:cNvSpPr/>
          <p:nvPr/>
        </p:nvSpPr>
        <p:spPr>
          <a:xfrm>
            <a:off x="6178295" y="4437888"/>
            <a:ext cx="2194561" cy="1862328"/>
          </a:xfrm>
          <a:prstGeom prst="rect">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Tahoma" panose="020B0604030504040204" pitchFamily="34" charset="0"/>
                <a:ea typeface="Tahoma" panose="020B0604030504040204" pitchFamily="34" charset="0"/>
                <a:cs typeface="Tahoma" panose="020B0604030504040204" pitchFamily="34" charset="0"/>
              </a:rPr>
              <a:t>Evitar</a:t>
            </a:r>
          </a:p>
          <a:p>
            <a:pPr algn="ctr"/>
            <a:endParaRPr lang="es-MX"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s-MX" sz="1600" dirty="0">
                <a:solidFill>
                  <a:schemeClr val="tx1"/>
                </a:solidFill>
                <a:latin typeface="Tahoma" panose="020B0604030504040204" pitchFamily="34" charset="0"/>
                <a:ea typeface="Tahoma" panose="020B0604030504040204" pitchFamily="34" charset="0"/>
                <a:cs typeface="Tahoma" panose="020B0604030504040204" pitchFamily="34" charset="0"/>
              </a:rPr>
              <a:t>Conflictos de interés durante su participación en asuntos públicos.</a:t>
            </a:r>
          </a:p>
        </p:txBody>
      </p:sp>
      <p:sp>
        <p:nvSpPr>
          <p:cNvPr id="20" name="Rectángulo 19">
            <a:extLst>
              <a:ext uri="{FF2B5EF4-FFF2-40B4-BE49-F238E27FC236}">
                <a16:creationId xmlns:a16="http://schemas.microsoft.com/office/drawing/2014/main" id="{A6073C1B-F485-404E-8E9B-4985867E7535}"/>
              </a:ext>
            </a:extLst>
          </p:cNvPr>
          <p:cNvSpPr/>
          <p:nvPr/>
        </p:nvSpPr>
        <p:spPr>
          <a:xfrm>
            <a:off x="8502395" y="4437888"/>
            <a:ext cx="2194561" cy="186232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b="1" dirty="0">
                <a:solidFill>
                  <a:schemeClr val="tx1"/>
                </a:solidFill>
                <a:latin typeface="Tahoma" panose="020B0604030504040204" pitchFamily="34" charset="0"/>
                <a:ea typeface="Tahoma" panose="020B0604030504040204" pitchFamily="34" charset="0"/>
                <a:cs typeface="Tahoma" panose="020B0604030504040204" pitchFamily="34" charset="0"/>
              </a:rPr>
              <a:t>Privilegiar</a:t>
            </a:r>
            <a:r>
              <a:rPr lang="es-MX" sz="16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ctr"/>
            <a:endParaRPr lang="es-MX" sz="1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es-MX" sz="1600" dirty="0">
                <a:solidFill>
                  <a:schemeClr val="tx1"/>
                </a:solidFill>
                <a:latin typeface="Tahoma" panose="020B0604030504040204" pitchFamily="34" charset="0"/>
                <a:ea typeface="Tahoma" panose="020B0604030504040204" pitchFamily="34" charset="0"/>
                <a:cs typeface="Tahoma" panose="020B0604030504040204" pitchFamily="34" charset="0"/>
              </a:rPr>
              <a:t>Acciones colectivas antes que los proyectos individuales.</a:t>
            </a:r>
          </a:p>
        </p:txBody>
      </p:sp>
    </p:spTree>
    <p:extLst>
      <p:ext uri="{BB962C8B-B14F-4D97-AF65-F5344CB8AC3E}">
        <p14:creationId xmlns:p14="http://schemas.microsoft.com/office/powerpoint/2010/main" val="205662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animBg="1"/>
      <p:bldP spid="14" grpId="0" animBg="1"/>
      <p:bldP spid="15" grpId="0" animBg="1"/>
      <p:bldP spid="16" grpId="0" animBg="1"/>
      <p:bldP spid="17" grpId="0" animBg="1"/>
      <p:bldP spid="18" grpId="0" animBg="1"/>
      <p:bldP spid="19" grpId="0" animBg="1"/>
      <p:bldP spid="2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7 Grupo">
            <a:extLst>
              <a:ext uri="{FF2B5EF4-FFF2-40B4-BE49-F238E27FC236}">
                <a16:creationId xmlns:a16="http://schemas.microsoft.com/office/drawing/2014/main" id="{E85C6DD0-6024-47FD-824C-1CA0AEF8414D}"/>
              </a:ext>
            </a:extLst>
          </p:cNvPr>
          <p:cNvGrpSpPr>
            <a:grpSpLocks/>
          </p:cNvGrpSpPr>
          <p:nvPr/>
        </p:nvGrpSpPr>
        <p:grpSpPr bwMode="auto">
          <a:xfrm>
            <a:off x="1633538" y="141288"/>
            <a:ext cx="8929687" cy="1169987"/>
            <a:chOff x="107503" y="97721"/>
            <a:chExt cx="8928993" cy="1171039"/>
          </a:xfrm>
        </p:grpSpPr>
        <p:pic>
          <p:nvPicPr>
            <p:cNvPr id="6" name="6 Imagen">
              <a:extLst>
                <a:ext uri="{FF2B5EF4-FFF2-40B4-BE49-F238E27FC236}">
                  <a16:creationId xmlns:a16="http://schemas.microsoft.com/office/drawing/2014/main" id="{A7B0DDCB-0978-4546-BE3D-B9B9B91C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2 Grupo">
              <a:extLst>
                <a:ext uri="{FF2B5EF4-FFF2-40B4-BE49-F238E27FC236}">
                  <a16:creationId xmlns:a16="http://schemas.microsoft.com/office/drawing/2014/main" id="{7E52E348-8B19-4E7F-8D94-4CD6556527EB}"/>
                </a:ext>
              </a:extLst>
            </p:cNvPr>
            <p:cNvGrpSpPr>
              <a:grpSpLocks/>
            </p:cNvGrpSpPr>
            <p:nvPr/>
          </p:nvGrpSpPr>
          <p:grpSpPr bwMode="auto">
            <a:xfrm>
              <a:off x="107503" y="97721"/>
              <a:ext cx="8928993" cy="1171039"/>
              <a:chOff x="107503" y="44624"/>
              <a:chExt cx="8972347" cy="1045270"/>
            </a:xfrm>
          </p:grpSpPr>
          <p:pic>
            <p:nvPicPr>
              <p:cNvPr id="8" name="10 Imagen">
                <a:extLst>
                  <a:ext uri="{FF2B5EF4-FFF2-40B4-BE49-F238E27FC236}">
                    <a16:creationId xmlns:a16="http://schemas.microsoft.com/office/drawing/2014/main" id="{39FEE420-4995-4A9A-A9BF-8AC6CA3F8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Rectángulo">
                <a:extLst>
                  <a:ext uri="{FF2B5EF4-FFF2-40B4-BE49-F238E27FC236}">
                    <a16:creationId xmlns:a16="http://schemas.microsoft.com/office/drawing/2014/main" id="{0E0E4208-E209-4B24-A9CE-9540940526D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0" name="11 Imagen">
                <a:extLst>
                  <a:ext uri="{FF2B5EF4-FFF2-40B4-BE49-F238E27FC236}">
                    <a16:creationId xmlns:a16="http://schemas.microsoft.com/office/drawing/2014/main" id="{A105996B-A166-48A8-9C01-6DA99A6F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 6">
            <a:extLst>
              <a:ext uri="{FF2B5EF4-FFF2-40B4-BE49-F238E27FC236}">
                <a16:creationId xmlns:a16="http://schemas.microsoft.com/office/drawing/2014/main" id="{F699724A-CDB2-4736-AA7C-D92C24BF7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0A8EDAD7-4B66-445C-ACF1-F75B40071E5C}"/>
              </a:ext>
            </a:extLst>
          </p:cNvPr>
          <p:cNvSpPr txBox="1">
            <a:spLocks noChangeArrowheads="1"/>
          </p:cNvSpPr>
          <p:nvPr/>
        </p:nvSpPr>
        <p:spPr bwMode="auto">
          <a:xfrm>
            <a:off x="999743" y="1226312"/>
            <a:ext cx="101931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sz="3000"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La participación ciudadana permite:</a:t>
            </a:r>
          </a:p>
        </p:txBody>
      </p:sp>
      <p:grpSp>
        <p:nvGrpSpPr>
          <p:cNvPr id="35" name="Grupo 34">
            <a:extLst>
              <a:ext uri="{FF2B5EF4-FFF2-40B4-BE49-F238E27FC236}">
                <a16:creationId xmlns:a16="http://schemas.microsoft.com/office/drawing/2014/main" id="{35FFCECF-D9DA-411D-88C1-926B3647E8D5}"/>
              </a:ext>
            </a:extLst>
          </p:cNvPr>
          <p:cNvGrpSpPr/>
          <p:nvPr/>
        </p:nvGrpSpPr>
        <p:grpSpPr>
          <a:xfrm>
            <a:off x="449152" y="2534017"/>
            <a:ext cx="2661379" cy="3669679"/>
            <a:chOff x="339424" y="2631553"/>
            <a:chExt cx="2661379" cy="3669679"/>
          </a:xfrm>
        </p:grpSpPr>
        <p:pic>
          <p:nvPicPr>
            <p:cNvPr id="28" name="Gráfico 27" descr="Ojo">
              <a:extLst>
                <a:ext uri="{FF2B5EF4-FFF2-40B4-BE49-F238E27FC236}">
                  <a16:creationId xmlns:a16="http://schemas.microsoft.com/office/drawing/2014/main" id="{91721D1F-790C-4BB7-B9F7-5E5740EF2B6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39511" y="2631553"/>
              <a:ext cx="1661205" cy="1661205"/>
            </a:xfrm>
            <a:prstGeom prst="rect">
              <a:avLst/>
            </a:prstGeom>
          </p:spPr>
        </p:pic>
        <p:sp>
          <p:nvSpPr>
            <p:cNvPr id="31" name="CuadroTexto 30">
              <a:extLst>
                <a:ext uri="{FF2B5EF4-FFF2-40B4-BE49-F238E27FC236}">
                  <a16:creationId xmlns:a16="http://schemas.microsoft.com/office/drawing/2014/main" id="{C14DE9A4-D4DB-44F4-9634-AAB18FEE4103}"/>
                </a:ext>
              </a:extLst>
            </p:cNvPr>
            <p:cNvSpPr txBox="1"/>
            <p:nvPr/>
          </p:nvSpPr>
          <p:spPr>
            <a:xfrm>
              <a:off x="339424" y="4189476"/>
              <a:ext cx="2661379" cy="2111756"/>
            </a:xfrm>
            <a:prstGeom prst="rect">
              <a:avLst/>
            </a:prstGeom>
            <a:noFill/>
          </p:spPr>
          <p:txBody>
            <a:bodyPr anchor="ctr"/>
            <a:lstStyle/>
            <a:p>
              <a:pPr algn="ctr">
                <a:defRPr/>
              </a:pPr>
              <a:r>
                <a:rPr lang="es-MX" b="1" dirty="0">
                  <a:latin typeface="Tahoma" panose="020B0604030504040204" pitchFamily="34" charset="0"/>
                  <a:ea typeface="Tahoma" panose="020B0604030504040204" pitchFamily="34" charset="0"/>
                  <a:cs typeface="Tahoma" panose="020B0604030504040204" pitchFamily="34" charset="0"/>
                </a:rPr>
                <a:t>Ubicar</a:t>
              </a:r>
              <a:r>
                <a:rPr lang="es-MX" dirty="0">
                  <a:latin typeface="Tahoma" panose="020B0604030504040204" pitchFamily="34" charset="0"/>
                  <a:ea typeface="Tahoma" panose="020B0604030504040204" pitchFamily="34" charset="0"/>
                  <a:cs typeface="Tahoma" panose="020B0604030504040204" pitchFamily="34" charset="0"/>
                </a:rPr>
                <a:t> necesidades no identificadas a través de canales tradicionales.</a:t>
              </a:r>
            </a:p>
          </p:txBody>
        </p:sp>
      </p:grpSp>
      <p:grpSp>
        <p:nvGrpSpPr>
          <p:cNvPr id="36" name="Grupo 35">
            <a:extLst>
              <a:ext uri="{FF2B5EF4-FFF2-40B4-BE49-F238E27FC236}">
                <a16:creationId xmlns:a16="http://schemas.microsoft.com/office/drawing/2014/main" id="{0B768383-962E-4BFD-9E9D-4D19C5B05B52}"/>
              </a:ext>
            </a:extLst>
          </p:cNvPr>
          <p:cNvGrpSpPr/>
          <p:nvPr/>
        </p:nvGrpSpPr>
        <p:grpSpPr>
          <a:xfrm>
            <a:off x="3331762" y="2534017"/>
            <a:ext cx="2661379" cy="3682887"/>
            <a:chOff x="3233569" y="2631553"/>
            <a:chExt cx="2661379" cy="3682887"/>
          </a:xfrm>
        </p:grpSpPr>
        <p:pic>
          <p:nvPicPr>
            <p:cNvPr id="22" name="Gráfico 21" descr="Bombilla">
              <a:extLst>
                <a:ext uri="{FF2B5EF4-FFF2-40B4-BE49-F238E27FC236}">
                  <a16:creationId xmlns:a16="http://schemas.microsoft.com/office/drawing/2014/main" id="{D5726AE8-CFFA-4AFC-AFD3-FE15F06F9A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33656" y="2631553"/>
              <a:ext cx="1661205" cy="1661205"/>
            </a:xfrm>
            <a:prstGeom prst="rect">
              <a:avLst/>
            </a:prstGeom>
          </p:spPr>
        </p:pic>
        <p:sp>
          <p:nvSpPr>
            <p:cNvPr id="32" name="CuadroTexto 31">
              <a:extLst>
                <a:ext uri="{FF2B5EF4-FFF2-40B4-BE49-F238E27FC236}">
                  <a16:creationId xmlns:a16="http://schemas.microsoft.com/office/drawing/2014/main" id="{5E0461F3-1026-40E6-9EBB-67A6209B2EE2}"/>
                </a:ext>
              </a:extLst>
            </p:cNvPr>
            <p:cNvSpPr txBox="1"/>
            <p:nvPr/>
          </p:nvSpPr>
          <p:spPr>
            <a:xfrm>
              <a:off x="3233569" y="4202684"/>
              <a:ext cx="2661379" cy="2111756"/>
            </a:xfrm>
            <a:prstGeom prst="rect">
              <a:avLst/>
            </a:prstGeom>
            <a:noFill/>
          </p:spPr>
          <p:txBody>
            <a:bodyPr anchor="ctr"/>
            <a:lstStyle/>
            <a:p>
              <a:pPr algn="ctr">
                <a:defRPr/>
              </a:pPr>
              <a:r>
                <a:rPr lang="es-MX" b="1" dirty="0">
                  <a:latin typeface="Tahoma" panose="020B0604030504040204" pitchFamily="34" charset="0"/>
                  <a:ea typeface="Tahoma" panose="020B0604030504040204" pitchFamily="34" charset="0"/>
                  <a:cs typeface="Tahoma" panose="020B0604030504040204" pitchFamily="34" charset="0"/>
                </a:rPr>
                <a:t>Construir</a:t>
              </a:r>
              <a:r>
                <a:rPr lang="es-MX" dirty="0">
                  <a:latin typeface="Tahoma" panose="020B0604030504040204" pitchFamily="34" charset="0"/>
                  <a:ea typeface="Tahoma" panose="020B0604030504040204" pitchFamily="34" charset="0"/>
                  <a:cs typeface="Tahoma" panose="020B0604030504040204" pitchFamily="34" charset="0"/>
                </a:rPr>
                <a:t> soluciones innovadoras impulsadas por organizaciones de la sociedad civil.</a:t>
              </a:r>
            </a:p>
          </p:txBody>
        </p:sp>
      </p:grpSp>
      <p:grpSp>
        <p:nvGrpSpPr>
          <p:cNvPr id="37" name="Grupo 36">
            <a:extLst>
              <a:ext uri="{FF2B5EF4-FFF2-40B4-BE49-F238E27FC236}">
                <a16:creationId xmlns:a16="http://schemas.microsoft.com/office/drawing/2014/main" id="{284D7CC2-9DBA-4C10-863E-25B9B45C88A8}"/>
              </a:ext>
            </a:extLst>
          </p:cNvPr>
          <p:cNvGrpSpPr/>
          <p:nvPr/>
        </p:nvGrpSpPr>
        <p:grpSpPr>
          <a:xfrm>
            <a:off x="6214372" y="2534017"/>
            <a:ext cx="2661379" cy="3688983"/>
            <a:chOff x="5931285" y="2631553"/>
            <a:chExt cx="2661379" cy="3688983"/>
          </a:xfrm>
        </p:grpSpPr>
        <p:pic>
          <p:nvPicPr>
            <p:cNvPr id="24" name="Gráfico 23" descr="Chat">
              <a:extLst>
                <a:ext uri="{FF2B5EF4-FFF2-40B4-BE49-F238E27FC236}">
                  <a16:creationId xmlns:a16="http://schemas.microsoft.com/office/drawing/2014/main" id="{61161C77-337B-4B5E-9356-BF1404E8330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31372" y="2631553"/>
              <a:ext cx="1661205" cy="1661205"/>
            </a:xfrm>
            <a:prstGeom prst="rect">
              <a:avLst/>
            </a:prstGeom>
          </p:spPr>
        </p:pic>
        <p:sp>
          <p:nvSpPr>
            <p:cNvPr id="33" name="CuadroTexto 32">
              <a:extLst>
                <a:ext uri="{FF2B5EF4-FFF2-40B4-BE49-F238E27FC236}">
                  <a16:creationId xmlns:a16="http://schemas.microsoft.com/office/drawing/2014/main" id="{6027F2CA-37A5-4387-8693-C06AE02FD0A4}"/>
                </a:ext>
              </a:extLst>
            </p:cNvPr>
            <p:cNvSpPr txBox="1"/>
            <p:nvPr/>
          </p:nvSpPr>
          <p:spPr>
            <a:xfrm>
              <a:off x="5931285" y="4208780"/>
              <a:ext cx="2661379" cy="2111756"/>
            </a:xfrm>
            <a:prstGeom prst="rect">
              <a:avLst/>
            </a:prstGeom>
            <a:noFill/>
          </p:spPr>
          <p:txBody>
            <a:bodyPr anchor="ctr"/>
            <a:lstStyle/>
            <a:p>
              <a:pPr algn="ctr">
                <a:defRPr/>
              </a:pPr>
              <a:r>
                <a:rPr lang="es-MX" b="1" dirty="0">
                  <a:latin typeface="Tahoma" panose="020B0604030504040204" pitchFamily="34" charset="0"/>
                  <a:ea typeface="Tahoma" panose="020B0604030504040204" pitchFamily="34" charset="0"/>
                  <a:cs typeface="Tahoma" panose="020B0604030504040204" pitchFamily="34" charset="0"/>
                </a:rPr>
                <a:t>Generar</a:t>
              </a:r>
              <a:r>
                <a:rPr lang="es-MX" dirty="0">
                  <a:latin typeface="Tahoma" panose="020B0604030504040204" pitchFamily="34" charset="0"/>
                  <a:ea typeface="Tahoma" panose="020B0604030504040204" pitchFamily="34" charset="0"/>
                  <a:cs typeface="Tahoma" panose="020B0604030504040204" pitchFamily="34" charset="0"/>
                </a:rPr>
                <a:t> diálogo y colaboración entre autoridades, funcionarios y ciudadanos. </a:t>
              </a:r>
            </a:p>
          </p:txBody>
        </p:sp>
      </p:grpSp>
      <p:grpSp>
        <p:nvGrpSpPr>
          <p:cNvPr id="38" name="Grupo 37">
            <a:extLst>
              <a:ext uri="{FF2B5EF4-FFF2-40B4-BE49-F238E27FC236}">
                <a16:creationId xmlns:a16="http://schemas.microsoft.com/office/drawing/2014/main" id="{C942A175-FA58-48F0-BD81-301EE4BDD8A3}"/>
              </a:ext>
            </a:extLst>
          </p:cNvPr>
          <p:cNvGrpSpPr/>
          <p:nvPr/>
        </p:nvGrpSpPr>
        <p:grpSpPr>
          <a:xfrm>
            <a:off x="9096981" y="2534017"/>
            <a:ext cx="2661379" cy="3682887"/>
            <a:chOff x="9194517" y="2631553"/>
            <a:chExt cx="2661379" cy="3682887"/>
          </a:xfrm>
        </p:grpSpPr>
        <p:pic>
          <p:nvPicPr>
            <p:cNvPr id="30" name="Gráfico 29" descr="Lista">
              <a:extLst>
                <a:ext uri="{FF2B5EF4-FFF2-40B4-BE49-F238E27FC236}">
                  <a16:creationId xmlns:a16="http://schemas.microsoft.com/office/drawing/2014/main" id="{A584862B-5E4E-4A8A-9FDE-EA018694DEC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94604" y="2631553"/>
              <a:ext cx="1661205" cy="1661205"/>
            </a:xfrm>
            <a:prstGeom prst="rect">
              <a:avLst/>
            </a:prstGeom>
          </p:spPr>
        </p:pic>
        <p:sp>
          <p:nvSpPr>
            <p:cNvPr id="34" name="CuadroTexto 33">
              <a:extLst>
                <a:ext uri="{FF2B5EF4-FFF2-40B4-BE49-F238E27FC236}">
                  <a16:creationId xmlns:a16="http://schemas.microsoft.com/office/drawing/2014/main" id="{9A4027DD-7C4F-4507-884D-9719D7C2D0D0}"/>
                </a:ext>
              </a:extLst>
            </p:cNvPr>
            <p:cNvSpPr txBox="1"/>
            <p:nvPr/>
          </p:nvSpPr>
          <p:spPr>
            <a:xfrm>
              <a:off x="9194517" y="4202684"/>
              <a:ext cx="2661379" cy="2111756"/>
            </a:xfrm>
            <a:prstGeom prst="rect">
              <a:avLst/>
            </a:prstGeom>
            <a:noFill/>
          </p:spPr>
          <p:txBody>
            <a:bodyPr anchor="ctr"/>
            <a:lstStyle/>
            <a:p>
              <a:pPr algn="ctr">
                <a:defRPr/>
              </a:pPr>
              <a:r>
                <a:rPr lang="es-MX" b="1" dirty="0">
                  <a:latin typeface="Tahoma" panose="020B0604030504040204" pitchFamily="34" charset="0"/>
                  <a:ea typeface="Tahoma" panose="020B0604030504040204" pitchFamily="34" charset="0"/>
                  <a:cs typeface="Tahoma" panose="020B0604030504040204" pitchFamily="34" charset="0"/>
                </a:rPr>
                <a:t>Fortalecer</a:t>
              </a:r>
              <a:r>
                <a:rPr lang="es-MX" dirty="0">
                  <a:latin typeface="Tahoma" panose="020B0604030504040204" pitchFamily="34" charset="0"/>
                  <a:ea typeface="Tahoma" panose="020B0604030504040204" pitchFamily="34" charset="0"/>
                  <a:cs typeface="Tahoma" panose="020B0604030504040204" pitchFamily="34" charset="0"/>
                </a:rPr>
                <a:t> la transparencia y rendición de cuentas.</a:t>
              </a:r>
            </a:p>
          </p:txBody>
        </p:sp>
      </p:grpSp>
    </p:spTree>
    <p:extLst>
      <p:ext uri="{BB962C8B-B14F-4D97-AF65-F5344CB8AC3E}">
        <p14:creationId xmlns:p14="http://schemas.microsoft.com/office/powerpoint/2010/main" val="3055006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7 Grupo">
            <a:extLst>
              <a:ext uri="{FF2B5EF4-FFF2-40B4-BE49-F238E27FC236}">
                <a16:creationId xmlns:a16="http://schemas.microsoft.com/office/drawing/2014/main" id="{E85C6DD0-6024-47FD-824C-1CA0AEF8414D}"/>
              </a:ext>
            </a:extLst>
          </p:cNvPr>
          <p:cNvGrpSpPr>
            <a:grpSpLocks/>
          </p:cNvGrpSpPr>
          <p:nvPr/>
        </p:nvGrpSpPr>
        <p:grpSpPr bwMode="auto">
          <a:xfrm>
            <a:off x="1633538" y="141288"/>
            <a:ext cx="8929687" cy="1169987"/>
            <a:chOff x="107503" y="97721"/>
            <a:chExt cx="8928993" cy="1171039"/>
          </a:xfrm>
        </p:grpSpPr>
        <p:pic>
          <p:nvPicPr>
            <p:cNvPr id="6" name="6 Imagen">
              <a:extLst>
                <a:ext uri="{FF2B5EF4-FFF2-40B4-BE49-F238E27FC236}">
                  <a16:creationId xmlns:a16="http://schemas.microsoft.com/office/drawing/2014/main" id="{A7B0DDCB-0978-4546-BE3D-B9B9B91C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2 Grupo">
              <a:extLst>
                <a:ext uri="{FF2B5EF4-FFF2-40B4-BE49-F238E27FC236}">
                  <a16:creationId xmlns:a16="http://schemas.microsoft.com/office/drawing/2014/main" id="{7E52E348-8B19-4E7F-8D94-4CD6556527EB}"/>
                </a:ext>
              </a:extLst>
            </p:cNvPr>
            <p:cNvGrpSpPr>
              <a:grpSpLocks/>
            </p:cNvGrpSpPr>
            <p:nvPr/>
          </p:nvGrpSpPr>
          <p:grpSpPr bwMode="auto">
            <a:xfrm>
              <a:off x="107503" y="97721"/>
              <a:ext cx="8928993" cy="1171039"/>
              <a:chOff x="107503" y="44624"/>
              <a:chExt cx="8972347" cy="1045270"/>
            </a:xfrm>
          </p:grpSpPr>
          <p:pic>
            <p:nvPicPr>
              <p:cNvPr id="8" name="10 Imagen">
                <a:extLst>
                  <a:ext uri="{FF2B5EF4-FFF2-40B4-BE49-F238E27FC236}">
                    <a16:creationId xmlns:a16="http://schemas.microsoft.com/office/drawing/2014/main" id="{39FEE420-4995-4A9A-A9BF-8AC6CA3F8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Rectángulo">
                <a:extLst>
                  <a:ext uri="{FF2B5EF4-FFF2-40B4-BE49-F238E27FC236}">
                    <a16:creationId xmlns:a16="http://schemas.microsoft.com/office/drawing/2014/main" id="{0E0E4208-E209-4B24-A9CE-9540940526D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0" name="11 Imagen">
                <a:extLst>
                  <a:ext uri="{FF2B5EF4-FFF2-40B4-BE49-F238E27FC236}">
                    <a16:creationId xmlns:a16="http://schemas.microsoft.com/office/drawing/2014/main" id="{A105996B-A166-48A8-9C01-6DA99A6F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 6">
            <a:extLst>
              <a:ext uri="{FF2B5EF4-FFF2-40B4-BE49-F238E27FC236}">
                <a16:creationId xmlns:a16="http://schemas.microsoft.com/office/drawing/2014/main" id="{F699724A-CDB2-4736-AA7C-D92C24BF7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0A8EDAD7-4B66-445C-ACF1-F75B40071E5C}"/>
              </a:ext>
            </a:extLst>
          </p:cNvPr>
          <p:cNvSpPr txBox="1">
            <a:spLocks noChangeArrowheads="1"/>
          </p:cNvSpPr>
          <p:nvPr/>
        </p:nvSpPr>
        <p:spPr bwMode="auto">
          <a:xfrm>
            <a:off x="999743" y="1226312"/>
            <a:ext cx="1019314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sz="3000"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La participación ciudadana permite:</a:t>
            </a:r>
          </a:p>
        </p:txBody>
      </p:sp>
      <p:grpSp>
        <p:nvGrpSpPr>
          <p:cNvPr id="18" name="Grupo 17">
            <a:extLst>
              <a:ext uri="{FF2B5EF4-FFF2-40B4-BE49-F238E27FC236}">
                <a16:creationId xmlns:a16="http://schemas.microsoft.com/office/drawing/2014/main" id="{48800E94-8A0C-4919-8676-0D4FD6E8DA72}"/>
              </a:ext>
            </a:extLst>
          </p:cNvPr>
          <p:cNvGrpSpPr/>
          <p:nvPr/>
        </p:nvGrpSpPr>
        <p:grpSpPr>
          <a:xfrm>
            <a:off x="449152" y="2520982"/>
            <a:ext cx="2661379" cy="3685762"/>
            <a:chOff x="449152" y="2618518"/>
            <a:chExt cx="2661379" cy="3685762"/>
          </a:xfrm>
        </p:grpSpPr>
        <p:sp>
          <p:nvSpPr>
            <p:cNvPr id="23" name="CuadroTexto 22">
              <a:extLst>
                <a:ext uri="{FF2B5EF4-FFF2-40B4-BE49-F238E27FC236}">
                  <a16:creationId xmlns:a16="http://schemas.microsoft.com/office/drawing/2014/main" id="{6479AD02-2F7E-4A1D-9E5D-E3B551A5A371}"/>
                </a:ext>
              </a:extLst>
            </p:cNvPr>
            <p:cNvSpPr txBox="1"/>
            <p:nvPr/>
          </p:nvSpPr>
          <p:spPr>
            <a:xfrm>
              <a:off x="449152" y="4192524"/>
              <a:ext cx="2661379" cy="2111756"/>
            </a:xfrm>
            <a:prstGeom prst="rect">
              <a:avLst/>
            </a:prstGeom>
            <a:noFill/>
          </p:spPr>
          <p:txBody>
            <a:bodyPr anchor="ctr"/>
            <a:lstStyle/>
            <a:p>
              <a:pPr algn="ctr">
                <a:defRPr/>
              </a:pPr>
              <a:r>
                <a:rPr lang="es-MX" b="1" dirty="0">
                  <a:latin typeface="Tahoma" panose="020B0604030504040204" pitchFamily="34" charset="0"/>
                  <a:ea typeface="Tahoma" panose="020B0604030504040204" pitchFamily="34" charset="0"/>
                  <a:cs typeface="Tahoma" panose="020B0604030504040204" pitchFamily="34" charset="0"/>
                </a:rPr>
                <a:t>Incrementar </a:t>
              </a:r>
              <a:r>
                <a:rPr lang="es-MX" dirty="0">
                  <a:latin typeface="Tahoma" panose="020B0604030504040204" pitchFamily="34" charset="0"/>
                  <a:ea typeface="Tahoma" panose="020B0604030504040204" pitchFamily="34" charset="0"/>
                  <a:cs typeface="Tahoma" panose="020B0604030504040204" pitchFamily="34" charset="0"/>
                </a:rPr>
                <a:t>la confianza de la ciudadanía en sus autoridades.</a:t>
              </a:r>
            </a:p>
          </p:txBody>
        </p:sp>
        <p:pic>
          <p:nvPicPr>
            <p:cNvPr id="3" name="Gráfico 2" descr="Apretón de manos">
              <a:extLst>
                <a:ext uri="{FF2B5EF4-FFF2-40B4-BE49-F238E27FC236}">
                  <a16:creationId xmlns:a16="http://schemas.microsoft.com/office/drawing/2014/main" id="{8F269D25-EA06-4728-9D21-51E079BAF3B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24692" y="2618518"/>
              <a:ext cx="1710299" cy="1710299"/>
            </a:xfrm>
            <a:prstGeom prst="rect">
              <a:avLst/>
            </a:prstGeom>
          </p:spPr>
        </p:pic>
      </p:grpSp>
      <p:grpSp>
        <p:nvGrpSpPr>
          <p:cNvPr id="19" name="Grupo 18">
            <a:extLst>
              <a:ext uri="{FF2B5EF4-FFF2-40B4-BE49-F238E27FC236}">
                <a16:creationId xmlns:a16="http://schemas.microsoft.com/office/drawing/2014/main" id="{D7F88499-FF22-4D2A-82AF-37453B4E0D63}"/>
              </a:ext>
            </a:extLst>
          </p:cNvPr>
          <p:cNvGrpSpPr/>
          <p:nvPr/>
        </p:nvGrpSpPr>
        <p:grpSpPr>
          <a:xfrm>
            <a:off x="3332560" y="2650564"/>
            <a:ext cx="2661379" cy="3556180"/>
            <a:chOff x="3088720" y="2748100"/>
            <a:chExt cx="2661379" cy="3556180"/>
          </a:xfrm>
        </p:grpSpPr>
        <p:sp>
          <p:nvSpPr>
            <p:cNvPr id="25" name="CuadroTexto 24">
              <a:extLst>
                <a:ext uri="{FF2B5EF4-FFF2-40B4-BE49-F238E27FC236}">
                  <a16:creationId xmlns:a16="http://schemas.microsoft.com/office/drawing/2014/main" id="{6F063FB6-2E68-4A9B-97FE-AE9AD9FAB776}"/>
                </a:ext>
              </a:extLst>
            </p:cNvPr>
            <p:cNvSpPr txBox="1"/>
            <p:nvPr/>
          </p:nvSpPr>
          <p:spPr>
            <a:xfrm>
              <a:off x="3088720" y="4192524"/>
              <a:ext cx="2661379" cy="2111756"/>
            </a:xfrm>
            <a:prstGeom prst="rect">
              <a:avLst/>
            </a:prstGeom>
            <a:noFill/>
          </p:spPr>
          <p:txBody>
            <a:bodyPr anchor="ctr"/>
            <a:lstStyle/>
            <a:p>
              <a:pPr algn="ctr">
                <a:defRPr/>
              </a:pPr>
              <a:r>
                <a:rPr lang="es-MX" b="1" dirty="0">
                  <a:latin typeface="Tahoma" panose="020B0604030504040204" pitchFamily="34" charset="0"/>
                  <a:ea typeface="Tahoma" panose="020B0604030504040204" pitchFamily="34" charset="0"/>
                  <a:cs typeface="Tahoma" panose="020B0604030504040204" pitchFamily="34" charset="0"/>
                </a:rPr>
                <a:t>Sensibilizar </a:t>
              </a:r>
              <a:r>
                <a:rPr lang="es-MX" dirty="0">
                  <a:latin typeface="Tahoma" panose="020B0604030504040204" pitchFamily="34" charset="0"/>
                  <a:ea typeface="Tahoma" panose="020B0604030504040204" pitchFamily="34" charset="0"/>
                  <a:cs typeface="Tahoma" panose="020B0604030504040204" pitchFamily="34" charset="0"/>
                </a:rPr>
                <a:t>a las autoridades en torno a las demandas de la sociedad.</a:t>
              </a:r>
            </a:p>
          </p:txBody>
        </p:sp>
        <p:pic>
          <p:nvPicPr>
            <p:cNvPr id="12" name="Gráfico 11" descr="Señal de pulgar hacia arriba">
              <a:extLst>
                <a:ext uri="{FF2B5EF4-FFF2-40B4-BE49-F238E27FC236}">
                  <a16:creationId xmlns:a16="http://schemas.microsoft.com/office/drawing/2014/main" id="{24E44666-65A2-4961-AF54-2FE5FAAB3E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93842" y="2748100"/>
              <a:ext cx="1451134" cy="1451134"/>
            </a:xfrm>
            <a:prstGeom prst="rect">
              <a:avLst/>
            </a:prstGeom>
          </p:spPr>
        </p:pic>
      </p:grpSp>
      <p:grpSp>
        <p:nvGrpSpPr>
          <p:cNvPr id="20" name="Grupo 19">
            <a:extLst>
              <a:ext uri="{FF2B5EF4-FFF2-40B4-BE49-F238E27FC236}">
                <a16:creationId xmlns:a16="http://schemas.microsoft.com/office/drawing/2014/main" id="{506F1B43-9D55-4A04-ABB5-B6EF0C8EF93F}"/>
              </a:ext>
            </a:extLst>
          </p:cNvPr>
          <p:cNvGrpSpPr/>
          <p:nvPr/>
        </p:nvGrpSpPr>
        <p:grpSpPr>
          <a:xfrm>
            <a:off x="6215968" y="2595700"/>
            <a:ext cx="2661379" cy="3611044"/>
            <a:chOff x="6094048" y="2693236"/>
            <a:chExt cx="2661379" cy="3611044"/>
          </a:xfrm>
        </p:grpSpPr>
        <p:sp>
          <p:nvSpPr>
            <p:cNvPr id="26" name="CuadroTexto 25">
              <a:extLst>
                <a:ext uri="{FF2B5EF4-FFF2-40B4-BE49-F238E27FC236}">
                  <a16:creationId xmlns:a16="http://schemas.microsoft.com/office/drawing/2014/main" id="{B9CC3C98-677B-477D-94CE-A69179E4D59B}"/>
                </a:ext>
              </a:extLst>
            </p:cNvPr>
            <p:cNvSpPr txBox="1"/>
            <p:nvPr/>
          </p:nvSpPr>
          <p:spPr>
            <a:xfrm>
              <a:off x="6094048" y="4192524"/>
              <a:ext cx="2661379" cy="2111756"/>
            </a:xfrm>
            <a:prstGeom prst="rect">
              <a:avLst/>
            </a:prstGeom>
            <a:noFill/>
          </p:spPr>
          <p:txBody>
            <a:bodyPr anchor="ctr"/>
            <a:lstStyle/>
            <a:p>
              <a:pPr algn="ctr">
                <a:defRPr/>
              </a:pPr>
              <a:r>
                <a:rPr lang="es-MX" b="1" dirty="0">
                  <a:latin typeface="Tahoma" panose="020B0604030504040204" pitchFamily="34" charset="0"/>
                  <a:ea typeface="Tahoma" panose="020B0604030504040204" pitchFamily="34" charset="0"/>
                  <a:cs typeface="Tahoma" panose="020B0604030504040204" pitchFamily="34" charset="0"/>
                </a:rPr>
                <a:t>Fomentar </a:t>
              </a:r>
              <a:r>
                <a:rPr lang="es-MX" dirty="0">
                  <a:latin typeface="Tahoma" panose="020B0604030504040204" pitchFamily="34" charset="0"/>
                  <a:ea typeface="Tahoma" panose="020B0604030504040204" pitchFamily="34" charset="0"/>
                  <a:cs typeface="Tahoma" panose="020B0604030504040204" pitchFamily="34" charset="0"/>
                </a:rPr>
                <a:t>la inclusión social en los procesos de políticas públicas.</a:t>
              </a:r>
            </a:p>
          </p:txBody>
        </p:sp>
        <p:pic>
          <p:nvPicPr>
            <p:cNvPr id="15" name="Gráfico 14" descr="Usuarios">
              <a:extLst>
                <a:ext uri="{FF2B5EF4-FFF2-40B4-BE49-F238E27FC236}">
                  <a16:creationId xmlns:a16="http://schemas.microsoft.com/office/drawing/2014/main" id="{3E8F8E81-3E44-4FBD-8F53-32AD4384D67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44306" y="2693236"/>
              <a:ext cx="1560862" cy="1560862"/>
            </a:xfrm>
            <a:prstGeom prst="rect">
              <a:avLst/>
            </a:prstGeom>
          </p:spPr>
        </p:pic>
      </p:grpSp>
      <p:grpSp>
        <p:nvGrpSpPr>
          <p:cNvPr id="21" name="Grupo 20">
            <a:extLst>
              <a:ext uri="{FF2B5EF4-FFF2-40B4-BE49-F238E27FC236}">
                <a16:creationId xmlns:a16="http://schemas.microsoft.com/office/drawing/2014/main" id="{0694C9CE-ED6E-43AD-9565-FEAF00966167}"/>
              </a:ext>
            </a:extLst>
          </p:cNvPr>
          <p:cNvGrpSpPr/>
          <p:nvPr/>
        </p:nvGrpSpPr>
        <p:grpSpPr>
          <a:xfrm>
            <a:off x="9099376" y="2709587"/>
            <a:ext cx="2661379" cy="3497157"/>
            <a:chOff x="9172528" y="2807123"/>
            <a:chExt cx="2661379" cy="3497157"/>
          </a:xfrm>
        </p:grpSpPr>
        <p:sp>
          <p:nvSpPr>
            <p:cNvPr id="29" name="CuadroTexto 28">
              <a:extLst>
                <a:ext uri="{FF2B5EF4-FFF2-40B4-BE49-F238E27FC236}">
                  <a16:creationId xmlns:a16="http://schemas.microsoft.com/office/drawing/2014/main" id="{00B7693B-7565-460D-A407-8FBEF282E648}"/>
                </a:ext>
              </a:extLst>
            </p:cNvPr>
            <p:cNvSpPr txBox="1"/>
            <p:nvPr/>
          </p:nvSpPr>
          <p:spPr>
            <a:xfrm>
              <a:off x="9172528" y="4192524"/>
              <a:ext cx="2661379" cy="2111756"/>
            </a:xfrm>
            <a:prstGeom prst="rect">
              <a:avLst/>
            </a:prstGeom>
            <a:noFill/>
          </p:spPr>
          <p:txBody>
            <a:bodyPr anchor="ctr"/>
            <a:lstStyle/>
            <a:p>
              <a:pPr algn="ctr">
                <a:defRPr/>
              </a:pPr>
              <a:r>
                <a:rPr lang="es-MX" b="1" dirty="0">
                  <a:latin typeface="Tahoma" panose="020B0604030504040204" pitchFamily="34" charset="0"/>
                  <a:ea typeface="Tahoma" panose="020B0604030504040204" pitchFamily="34" charset="0"/>
                  <a:cs typeface="Tahoma" panose="020B0604030504040204" pitchFamily="34" charset="0"/>
                </a:rPr>
                <a:t>Constituirse</a:t>
              </a:r>
              <a:r>
                <a:rPr lang="es-MX" dirty="0">
                  <a:latin typeface="Tahoma" panose="020B0604030504040204" pitchFamily="34" charset="0"/>
                  <a:ea typeface="Tahoma" panose="020B0604030504040204" pitchFamily="34" charset="0"/>
                  <a:cs typeface="Tahoma" panose="020B0604030504040204" pitchFamily="34" charset="0"/>
                </a:rPr>
                <a:t> como un contrapeso efectivo frente a los abusos del poder.</a:t>
              </a:r>
            </a:p>
          </p:txBody>
        </p:sp>
        <p:pic>
          <p:nvPicPr>
            <p:cNvPr id="17" name="Gráfico 16" descr="Balanza de la Justicia">
              <a:extLst>
                <a:ext uri="{FF2B5EF4-FFF2-40B4-BE49-F238E27FC236}">
                  <a16:creationId xmlns:a16="http://schemas.microsoft.com/office/drawing/2014/main" id="{875EFB5F-A392-4ACE-BAFA-D20A68288B7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36673" y="2807123"/>
              <a:ext cx="1333088" cy="1333088"/>
            </a:xfrm>
            <a:prstGeom prst="rect">
              <a:avLst/>
            </a:prstGeom>
          </p:spPr>
        </p:pic>
      </p:grpSp>
    </p:spTree>
    <p:extLst>
      <p:ext uri="{BB962C8B-B14F-4D97-AF65-F5344CB8AC3E}">
        <p14:creationId xmlns:p14="http://schemas.microsoft.com/office/powerpoint/2010/main" val="82610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7 Grupo">
            <a:extLst>
              <a:ext uri="{FF2B5EF4-FFF2-40B4-BE49-F238E27FC236}">
                <a16:creationId xmlns:a16="http://schemas.microsoft.com/office/drawing/2014/main" id="{BF251F98-E485-4AEF-926F-063BEF5EAC17}"/>
              </a:ext>
            </a:extLst>
          </p:cNvPr>
          <p:cNvGrpSpPr>
            <a:grpSpLocks/>
          </p:cNvGrpSpPr>
          <p:nvPr/>
        </p:nvGrpSpPr>
        <p:grpSpPr bwMode="auto">
          <a:xfrm>
            <a:off x="1633538" y="141288"/>
            <a:ext cx="8929687" cy="1169987"/>
            <a:chOff x="107503" y="97721"/>
            <a:chExt cx="8928993" cy="1171039"/>
          </a:xfrm>
        </p:grpSpPr>
        <p:pic>
          <p:nvPicPr>
            <p:cNvPr id="5" name="6 Imagen">
              <a:extLst>
                <a:ext uri="{FF2B5EF4-FFF2-40B4-BE49-F238E27FC236}">
                  <a16:creationId xmlns:a16="http://schemas.microsoft.com/office/drawing/2014/main" id="{BB896FEF-D255-449E-BC6B-E9C6DFD9F0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12 Grupo">
              <a:extLst>
                <a:ext uri="{FF2B5EF4-FFF2-40B4-BE49-F238E27FC236}">
                  <a16:creationId xmlns:a16="http://schemas.microsoft.com/office/drawing/2014/main" id="{41F713EA-068B-4A0A-BCF9-F0929F52FBBD}"/>
                </a:ext>
              </a:extLst>
            </p:cNvPr>
            <p:cNvGrpSpPr>
              <a:grpSpLocks/>
            </p:cNvGrpSpPr>
            <p:nvPr/>
          </p:nvGrpSpPr>
          <p:grpSpPr bwMode="auto">
            <a:xfrm>
              <a:off x="107503" y="97721"/>
              <a:ext cx="8928993" cy="1171039"/>
              <a:chOff x="107503" y="44624"/>
              <a:chExt cx="8972347" cy="1045270"/>
            </a:xfrm>
          </p:grpSpPr>
          <p:pic>
            <p:nvPicPr>
              <p:cNvPr id="7" name="10 Imagen">
                <a:extLst>
                  <a:ext uri="{FF2B5EF4-FFF2-40B4-BE49-F238E27FC236}">
                    <a16:creationId xmlns:a16="http://schemas.microsoft.com/office/drawing/2014/main" id="{FDB0E49F-9980-4964-9235-47A49A9530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10 Rectángulo">
                <a:extLst>
                  <a:ext uri="{FF2B5EF4-FFF2-40B4-BE49-F238E27FC236}">
                    <a16:creationId xmlns:a16="http://schemas.microsoft.com/office/drawing/2014/main" id="{097295A6-F678-4C7D-A9A3-99FBAF3A6B45}"/>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9" name="11 Imagen">
                <a:extLst>
                  <a:ext uri="{FF2B5EF4-FFF2-40B4-BE49-F238E27FC236}">
                    <a16:creationId xmlns:a16="http://schemas.microsoft.com/office/drawing/2014/main" id="{9E5E6E65-DF2F-4F9D-918C-BDB98D8635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 name="Imagen 6">
            <a:extLst>
              <a:ext uri="{FF2B5EF4-FFF2-40B4-BE49-F238E27FC236}">
                <a16:creationId xmlns:a16="http://schemas.microsoft.com/office/drawing/2014/main" id="{20FBC8C0-95BC-4E59-AFA2-5DEDE0E8A3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a:extLst>
              <a:ext uri="{FF2B5EF4-FFF2-40B4-BE49-F238E27FC236}">
                <a16:creationId xmlns:a16="http://schemas.microsoft.com/office/drawing/2014/main" id="{5D36E71B-06C8-4747-9015-8AD2287D2A08}"/>
              </a:ext>
            </a:extLst>
          </p:cNvPr>
          <p:cNvSpPr>
            <a:spLocks noGrp="1"/>
          </p:cNvSpPr>
          <p:nvPr>
            <p:ph idx="1"/>
          </p:nvPr>
        </p:nvSpPr>
        <p:spPr>
          <a:xfrm>
            <a:off x="353568" y="2035588"/>
            <a:ext cx="11472672" cy="4273185"/>
          </a:xfrm>
        </p:spPr>
        <p:txBody>
          <a:bodyPr anchor="ctr">
            <a:noAutofit/>
          </a:bodyPr>
          <a:lstStyle/>
          <a:p>
            <a:pPr marL="0" indent="0" eaLnBrk="1" fontAlgn="auto" hangingPunct="1">
              <a:spcAft>
                <a:spcPts val="0"/>
              </a:spcAft>
              <a:buClr>
                <a:schemeClr val="accent3"/>
              </a:buClr>
              <a:buNone/>
              <a:defRPr/>
            </a:pPr>
            <a:endParaRPr lang="es-MX" sz="110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74320" indent="-274320" eaLnBrk="1" fontAlgn="auto" hangingPunct="1">
              <a:spcAft>
                <a:spcPts val="0"/>
              </a:spcAft>
              <a:buClr>
                <a:schemeClr val="accent3"/>
              </a:buClr>
              <a:buFont typeface="Wingdings 2"/>
              <a:buChar char=""/>
              <a:defRPr/>
            </a:pPr>
            <a:r>
              <a:rPr lang="es-MX"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Antecedentes Gobierno abierto en México</a:t>
            </a:r>
          </a:p>
          <a:p>
            <a:pPr marL="0" indent="0" eaLnBrk="1" fontAlgn="auto" hangingPunct="1">
              <a:spcAft>
                <a:spcPts val="0"/>
              </a:spcAft>
              <a:buClr>
                <a:schemeClr val="accent3"/>
              </a:buClr>
              <a:buNone/>
              <a:defRPr/>
            </a:pPr>
            <a:endParaRPr lang="es-MX" sz="11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74320" indent="-274320" eaLnBrk="1" fontAlgn="auto" hangingPunct="1">
              <a:spcAft>
                <a:spcPts val="0"/>
              </a:spcAft>
              <a:buClr>
                <a:schemeClr val="accent3"/>
              </a:buClr>
              <a:buFont typeface="Wingdings 2"/>
              <a:buChar char=""/>
              <a:defRPr/>
            </a:pPr>
            <a:r>
              <a:rPr lang="es-MX"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Gobierno abierto</a:t>
            </a:r>
          </a:p>
          <a:p>
            <a:pPr marL="0" indent="0" eaLnBrk="1" fontAlgn="auto" hangingPunct="1">
              <a:spcAft>
                <a:spcPts val="0"/>
              </a:spcAft>
              <a:buClr>
                <a:schemeClr val="accent3"/>
              </a:buClr>
              <a:buNone/>
              <a:defRPr/>
            </a:pPr>
            <a:endParaRPr lang="es-MX" sz="11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endParaRPr>
          </a:p>
          <a:p>
            <a:pPr marL="274320" indent="-274320" eaLnBrk="1" fontAlgn="auto" hangingPunct="1">
              <a:spcAft>
                <a:spcPts val="0"/>
              </a:spcAft>
              <a:buClr>
                <a:schemeClr val="accent3"/>
              </a:buClr>
              <a:buFont typeface="Wingdings 2"/>
              <a:buChar char=""/>
              <a:defRPr/>
            </a:pPr>
            <a:r>
              <a:rPr lang="es-MX" sz="2400" b="1"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Participación ciudadana</a:t>
            </a:r>
          </a:p>
        </p:txBody>
      </p:sp>
      <p:sp>
        <p:nvSpPr>
          <p:cNvPr id="13" name="Título 1">
            <a:extLst>
              <a:ext uri="{FF2B5EF4-FFF2-40B4-BE49-F238E27FC236}">
                <a16:creationId xmlns:a16="http://schemas.microsoft.com/office/drawing/2014/main" id="{EAF15C12-9C3A-4BFF-AA36-AEB1B7AC3879}"/>
              </a:ext>
            </a:extLst>
          </p:cNvPr>
          <p:cNvSpPr>
            <a:spLocks noGrp="1"/>
          </p:cNvSpPr>
          <p:nvPr>
            <p:ph type="title"/>
          </p:nvPr>
        </p:nvSpPr>
        <p:spPr>
          <a:xfrm>
            <a:off x="4240213" y="1298575"/>
            <a:ext cx="3711575" cy="566738"/>
          </a:xfrm>
        </p:spPr>
        <p:txBody>
          <a:bodyPr>
            <a:noAutofit/>
          </a:bodyPr>
          <a:lstStyle/>
          <a:p>
            <a:pPr algn="ctr" eaLnBrk="1" hangingPunct="1">
              <a:defRPr/>
            </a:pPr>
            <a:r>
              <a:rPr lang="es-MX" sz="3200"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Contenido</a:t>
            </a:r>
            <a:r>
              <a:rPr lang="es-MX" sz="3600" b="1" dirty="0">
                <a:ln/>
                <a:solidFill>
                  <a:schemeClr val="bg2">
                    <a:lumMod val="25000"/>
                  </a:schemeClr>
                </a:solidFill>
                <a:latin typeface="Tahoma" pitchFamily="34" charset="0"/>
                <a:ea typeface="Tahoma" pitchFamily="34" charset="0"/>
                <a:cs typeface="Tahoma" pitchFamily="34" charset="0"/>
              </a:rPr>
              <a:t> </a:t>
            </a:r>
            <a:endParaRPr lang="es-MX" sz="3600" dirty="0">
              <a:solidFill>
                <a:schemeClr val="bg2">
                  <a:lumMod val="25000"/>
                </a:schemeClr>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27600052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7 Grupo">
            <a:extLst>
              <a:ext uri="{FF2B5EF4-FFF2-40B4-BE49-F238E27FC236}">
                <a16:creationId xmlns:a16="http://schemas.microsoft.com/office/drawing/2014/main" id="{E85C6DD0-6024-47FD-824C-1CA0AEF8414D}"/>
              </a:ext>
            </a:extLst>
          </p:cNvPr>
          <p:cNvGrpSpPr>
            <a:grpSpLocks/>
          </p:cNvGrpSpPr>
          <p:nvPr/>
        </p:nvGrpSpPr>
        <p:grpSpPr bwMode="auto">
          <a:xfrm>
            <a:off x="1633538" y="141288"/>
            <a:ext cx="8929687" cy="1169987"/>
            <a:chOff x="107503" y="97721"/>
            <a:chExt cx="8928993" cy="1171039"/>
          </a:xfrm>
        </p:grpSpPr>
        <p:pic>
          <p:nvPicPr>
            <p:cNvPr id="6" name="6 Imagen">
              <a:extLst>
                <a:ext uri="{FF2B5EF4-FFF2-40B4-BE49-F238E27FC236}">
                  <a16:creationId xmlns:a16="http://schemas.microsoft.com/office/drawing/2014/main" id="{A7B0DDCB-0978-4546-BE3D-B9B9B91C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2 Grupo">
              <a:extLst>
                <a:ext uri="{FF2B5EF4-FFF2-40B4-BE49-F238E27FC236}">
                  <a16:creationId xmlns:a16="http://schemas.microsoft.com/office/drawing/2014/main" id="{7E52E348-8B19-4E7F-8D94-4CD6556527EB}"/>
                </a:ext>
              </a:extLst>
            </p:cNvPr>
            <p:cNvGrpSpPr>
              <a:grpSpLocks/>
            </p:cNvGrpSpPr>
            <p:nvPr/>
          </p:nvGrpSpPr>
          <p:grpSpPr bwMode="auto">
            <a:xfrm>
              <a:off x="107503" y="97721"/>
              <a:ext cx="8928993" cy="1171039"/>
              <a:chOff x="107503" y="44624"/>
              <a:chExt cx="8972347" cy="1045270"/>
            </a:xfrm>
          </p:grpSpPr>
          <p:pic>
            <p:nvPicPr>
              <p:cNvPr id="8" name="10 Imagen">
                <a:extLst>
                  <a:ext uri="{FF2B5EF4-FFF2-40B4-BE49-F238E27FC236}">
                    <a16:creationId xmlns:a16="http://schemas.microsoft.com/office/drawing/2014/main" id="{39FEE420-4995-4A9A-A9BF-8AC6CA3F8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Rectángulo">
                <a:extLst>
                  <a:ext uri="{FF2B5EF4-FFF2-40B4-BE49-F238E27FC236}">
                    <a16:creationId xmlns:a16="http://schemas.microsoft.com/office/drawing/2014/main" id="{0E0E4208-E209-4B24-A9CE-9540940526D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0" name="11 Imagen">
                <a:extLst>
                  <a:ext uri="{FF2B5EF4-FFF2-40B4-BE49-F238E27FC236}">
                    <a16:creationId xmlns:a16="http://schemas.microsoft.com/office/drawing/2014/main" id="{A105996B-A166-48A8-9C01-6DA99A6F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 6">
            <a:extLst>
              <a:ext uri="{FF2B5EF4-FFF2-40B4-BE49-F238E27FC236}">
                <a16:creationId xmlns:a16="http://schemas.microsoft.com/office/drawing/2014/main" id="{F699724A-CDB2-4736-AA7C-D92C24BF7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0A8EDAD7-4B66-445C-ACF1-F75B40071E5C}"/>
              </a:ext>
            </a:extLst>
          </p:cNvPr>
          <p:cNvSpPr txBox="1">
            <a:spLocks noChangeArrowheads="1"/>
          </p:cNvSpPr>
          <p:nvPr/>
        </p:nvSpPr>
        <p:spPr bwMode="auto">
          <a:xfrm>
            <a:off x="999743" y="1226312"/>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¿Cómo se puede participar?</a:t>
            </a:r>
          </a:p>
        </p:txBody>
      </p:sp>
      <p:pic>
        <p:nvPicPr>
          <p:cNvPr id="22" name="Picture 1" descr="C:\Users\usus6543\Pictures\participacion-ciudadana.png">
            <a:extLst>
              <a:ext uri="{FF2B5EF4-FFF2-40B4-BE49-F238E27FC236}">
                <a16:creationId xmlns:a16="http://schemas.microsoft.com/office/drawing/2014/main" id="{5D6B5DE4-EB2A-4E25-B1D3-73FC41220F52}"/>
              </a:ext>
            </a:extLst>
          </p:cNvPr>
          <p:cNvPicPr>
            <a:picLocks noChangeAspect="1" noChangeArrowheads="1"/>
          </p:cNvPicPr>
          <p:nvPr/>
        </p:nvPicPr>
        <p:blipFill>
          <a:blip r:embed="rId5" cstate="print">
            <a:clrChange>
              <a:clrFrom>
                <a:srgbClr val="FFFFFF"/>
              </a:clrFrom>
              <a:clrTo>
                <a:srgbClr val="FFFFFF">
                  <a:alpha val="0"/>
                </a:srgbClr>
              </a:clrTo>
            </a:clrChange>
            <a:duotone>
              <a:schemeClr val="accent5">
                <a:shade val="45000"/>
                <a:satMod val="135000"/>
              </a:schemeClr>
              <a:prstClr val="white"/>
            </a:duotone>
          </a:blip>
          <a:srcRect/>
          <a:stretch>
            <a:fillRect/>
          </a:stretch>
        </p:blipFill>
        <p:spPr bwMode="auto">
          <a:xfrm>
            <a:off x="7645829" y="3329608"/>
            <a:ext cx="4193263" cy="2989256"/>
          </a:xfrm>
          <a:prstGeom prst="rect">
            <a:avLst/>
          </a:prstGeom>
          <a:noFill/>
        </p:spPr>
      </p:pic>
      <p:sp>
        <p:nvSpPr>
          <p:cNvPr id="24" name="2 Marcador de contenido">
            <a:extLst>
              <a:ext uri="{FF2B5EF4-FFF2-40B4-BE49-F238E27FC236}">
                <a16:creationId xmlns:a16="http://schemas.microsoft.com/office/drawing/2014/main" id="{E10CC5BF-02D9-4AB1-B1EC-E83F547F79E9}"/>
              </a:ext>
            </a:extLst>
          </p:cNvPr>
          <p:cNvSpPr>
            <a:spLocks noGrp="1"/>
          </p:cNvSpPr>
          <p:nvPr>
            <p:ph idx="1"/>
          </p:nvPr>
        </p:nvSpPr>
        <p:spPr>
          <a:xfrm>
            <a:off x="402336" y="2038860"/>
            <a:ext cx="7156704" cy="4280003"/>
          </a:xfrm>
        </p:spPr>
        <p:txBody>
          <a:bodyPr anchor="ctr">
            <a:noAutofit/>
          </a:bodyPr>
          <a:lstStyle/>
          <a:p>
            <a:pPr algn="just">
              <a:buClr>
                <a:schemeClr val="accent6"/>
              </a:buClr>
              <a:buSzPct val="200000"/>
              <a:buFont typeface="Wingdings" panose="05000000000000000000" pitchFamily="2" charset="2"/>
              <a:buChar char="ü"/>
              <a:defRPr/>
            </a:pPr>
            <a:r>
              <a:rPr lang="es-MX" sz="1600" dirty="0">
                <a:latin typeface="Tahoma" panose="020B0604030504040204" pitchFamily="34" charset="0"/>
                <a:ea typeface="Tahoma" panose="020B0604030504040204" pitchFamily="34" charset="0"/>
                <a:cs typeface="Tahoma" panose="020B0604030504040204" pitchFamily="34" charset="0"/>
              </a:rPr>
              <a:t>Asistiendo a foros, conferencias, talleres, entre otras actividades relacionadas con participación ciudadana.</a:t>
            </a:r>
          </a:p>
          <a:p>
            <a:pPr algn="just">
              <a:buClr>
                <a:schemeClr val="accent6"/>
              </a:buClr>
              <a:buSzPct val="200000"/>
              <a:buFont typeface="Wingdings" panose="05000000000000000000" pitchFamily="2" charset="2"/>
              <a:buChar char="ü"/>
              <a:defRPr/>
            </a:pPr>
            <a:endParaRPr lang="es-MX" sz="800" dirty="0">
              <a:latin typeface="Tahoma" panose="020B0604030504040204" pitchFamily="34" charset="0"/>
              <a:ea typeface="Tahoma" panose="020B0604030504040204" pitchFamily="34" charset="0"/>
              <a:cs typeface="Tahoma" panose="020B0604030504040204" pitchFamily="34" charset="0"/>
            </a:endParaRPr>
          </a:p>
          <a:p>
            <a:pPr algn="just">
              <a:buClr>
                <a:schemeClr val="accent6"/>
              </a:buClr>
              <a:buSzPct val="200000"/>
              <a:buFont typeface="Wingdings" panose="05000000000000000000" pitchFamily="2" charset="2"/>
              <a:buChar char="ü"/>
              <a:defRPr/>
            </a:pPr>
            <a:r>
              <a:rPr lang="es-MX" sz="1600" dirty="0">
                <a:latin typeface="Tahoma" panose="020B0604030504040204" pitchFamily="34" charset="0"/>
                <a:ea typeface="Tahoma" panose="020B0604030504040204" pitchFamily="34" charset="0"/>
                <a:cs typeface="Tahoma" panose="020B0604030504040204" pitchFamily="34" charset="0"/>
              </a:rPr>
              <a:t>Participando en las mesas de trabajo, encuestas organizadas por las autoridades.</a:t>
            </a:r>
          </a:p>
          <a:p>
            <a:pPr algn="just">
              <a:buClr>
                <a:schemeClr val="accent6"/>
              </a:buClr>
              <a:buSzPct val="200000"/>
              <a:buFont typeface="Wingdings" panose="05000000000000000000" pitchFamily="2" charset="2"/>
              <a:buChar char="ü"/>
              <a:defRPr/>
            </a:pPr>
            <a:endParaRPr lang="es-MX" sz="800" dirty="0">
              <a:latin typeface="Tahoma" panose="020B0604030504040204" pitchFamily="34" charset="0"/>
              <a:ea typeface="Tahoma" panose="020B0604030504040204" pitchFamily="34" charset="0"/>
              <a:cs typeface="Tahoma" panose="020B0604030504040204" pitchFamily="34" charset="0"/>
            </a:endParaRPr>
          </a:p>
          <a:p>
            <a:pPr algn="just">
              <a:buClr>
                <a:schemeClr val="accent6"/>
              </a:buClr>
              <a:buSzPct val="200000"/>
              <a:buFont typeface="Wingdings" panose="05000000000000000000" pitchFamily="2" charset="2"/>
              <a:buChar char="ü"/>
              <a:defRPr/>
            </a:pPr>
            <a:r>
              <a:rPr lang="es-MX" sz="1600" dirty="0">
                <a:latin typeface="Tahoma" panose="020B0604030504040204" pitchFamily="34" charset="0"/>
                <a:ea typeface="Tahoma" panose="020B0604030504040204" pitchFamily="34" charset="0"/>
                <a:cs typeface="Tahoma" panose="020B0604030504040204" pitchFamily="34" charset="0"/>
              </a:rPr>
              <a:t>Colaborando en las comisiones ciudadanas de la comunidad.</a:t>
            </a:r>
          </a:p>
          <a:p>
            <a:pPr algn="just">
              <a:buClr>
                <a:schemeClr val="accent6"/>
              </a:buClr>
              <a:buSzPct val="200000"/>
              <a:buFont typeface="Wingdings" panose="05000000000000000000" pitchFamily="2" charset="2"/>
              <a:buChar char="ü"/>
              <a:defRPr/>
            </a:pPr>
            <a:endParaRPr lang="es-MX" sz="800" dirty="0">
              <a:latin typeface="Tahoma" panose="020B0604030504040204" pitchFamily="34" charset="0"/>
              <a:ea typeface="Tahoma" panose="020B0604030504040204" pitchFamily="34" charset="0"/>
              <a:cs typeface="Tahoma" panose="020B0604030504040204" pitchFamily="34" charset="0"/>
            </a:endParaRPr>
          </a:p>
          <a:p>
            <a:pPr algn="just">
              <a:buClr>
                <a:schemeClr val="accent6"/>
              </a:buClr>
              <a:buSzPct val="200000"/>
              <a:buFont typeface="Wingdings" panose="05000000000000000000" pitchFamily="2" charset="2"/>
              <a:buChar char="ü"/>
              <a:defRPr/>
            </a:pPr>
            <a:r>
              <a:rPr lang="es-MX" sz="1600" dirty="0">
                <a:latin typeface="Tahoma" panose="020B0604030504040204" pitchFamily="34" charset="0"/>
                <a:ea typeface="Tahoma" panose="020B0604030504040204" pitchFamily="34" charset="0"/>
                <a:cs typeface="Tahoma" panose="020B0604030504040204" pitchFamily="34" charset="0"/>
              </a:rPr>
              <a:t>Vigilando el cumplimiento de los compromisos adquiridos por autoridades y ciudadanos.</a:t>
            </a:r>
          </a:p>
          <a:p>
            <a:pPr algn="just">
              <a:buClr>
                <a:schemeClr val="accent6"/>
              </a:buClr>
              <a:buSzPct val="200000"/>
              <a:buFont typeface="Wingdings" panose="05000000000000000000" pitchFamily="2" charset="2"/>
              <a:buChar char="ü"/>
              <a:defRPr/>
            </a:pPr>
            <a:endParaRPr lang="es-MX" sz="800" dirty="0">
              <a:latin typeface="Tahoma" panose="020B0604030504040204" pitchFamily="34" charset="0"/>
              <a:ea typeface="Tahoma" panose="020B0604030504040204" pitchFamily="34" charset="0"/>
              <a:cs typeface="Tahoma" panose="020B0604030504040204" pitchFamily="34" charset="0"/>
            </a:endParaRPr>
          </a:p>
          <a:p>
            <a:pPr algn="just">
              <a:buClr>
                <a:schemeClr val="accent6"/>
              </a:buClr>
              <a:buSzPct val="200000"/>
              <a:buFont typeface="Wingdings" panose="05000000000000000000" pitchFamily="2" charset="2"/>
              <a:buChar char="ü"/>
              <a:defRPr/>
            </a:pPr>
            <a:r>
              <a:rPr lang="es-MX" sz="1600" dirty="0">
                <a:latin typeface="Tahoma" panose="020B0604030504040204" pitchFamily="34" charset="0"/>
                <a:ea typeface="Tahoma" panose="020B0604030504040204" pitchFamily="34" charset="0"/>
                <a:cs typeface="Tahoma" panose="020B0604030504040204" pitchFamily="34" charset="0"/>
              </a:rPr>
              <a:t>Generando opinión y debate sobre los temas relevantes para la sociedad.</a:t>
            </a:r>
          </a:p>
          <a:p>
            <a:pPr algn="just">
              <a:buClr>
                <a:schemeClr val="accent6"/>
              </a:buClr>
              <a:buSzPct val="200000"/>
              <a:buFont typeface="Wingdings" panose="05000000000000000000" pitchFamily="2" charset="2"/>
              <a:buChar char="ü"/>
              <a:defRPr/>
            </a:pPr>
            <a:endParaRPr lang="es-MX" sz="800" dirty="0">
              <a:latin typeface="Tahoma" panose="020B0604030504040204" pitchFamily="34" charset="0"/>
              <a:ea typeface="Tahoma" panose="020B0604030504040204" pitchFamily="34" charset="0"/>
              <a:cs typeface="Tahoma" panose="020B0604030504040204" pitchFamily="34" charset="0"/>
            </a:endParaRPr>
          </a:p>
          <a:p>
            <a:pPr algn="just">
              <a:buClr>
                <a:schemeClr val="accent6"/>
              </a:buClr>
              <a:buSzPct val="200000"/>
              <a:buFont typeface="Wingdings" panose="05000000000000000000" pitchFamily="2" charset="2"/>
              <a:buChar char="ü"/>
              <a:defRPr/>
            </a:pPr>
            <a:r>
              <a:rPr lang="es-MX" sz="1600" dirty="0">
                <a:latin typeface="Tahoma" panose="020B0604030504040204" pitchFamily="34" charset="0"/>
                <a:ea typeface="Tahoma" panose="020B0604030504040204" pitchFamily="34" charset="0"/>
                <a:cs typeface="Tahoma" panose="020B0604030504040204" pitchFamily="34" charset="0"/>
              </a:rPr>
              <a:t>Exigiendo información y rendición de cuentas.</a:t>
            </a:r>
          </a:p>
        </p:txBody>
      </p:sp>
    </p:spTree>
    <p:extLst>
      <p:ext uri="{BB962C8B-B14F-4D97-AF65-F5344CB8AC3E}">
        <p14:creationId xmlns:p14="http://schemas.microsoft.com/office/powerpoint/2010/main" val="31436454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7 Grupo">
            <a:extLst>
              <a:ext uri="{FF2B5EF4-FFF2-40B4-BE49-F238E27FC236}">
                <a16:creationId xmlns:a16="http://schemas.microsoft.com/office/drawing/2014/main" id="{E85C6DD0-6024-47FD-824C-1CA0AEF8414D}"/>
              </a:ext>
            </a:extLst>
          </p:cNvPr>
          <p:cNvGrpSpPr>
            <a:grpSpLocks/>
          </p:cNvGrpSpPr>
          <p:nvPr/>
        </p:nvGrpSpPr>
        <p:grpSpPr bwMode="auto">
          <a:xfrm>
            <a:off x="1633538" y="141288"/>
            <a:ext cx="8929687" cy="1169987"/>
            <a:chOff x="107503" y="97721"/>
            <a:chExt cx="8928993" cy="1171039"/>
          </a:xfrm>
        </p:grpSpPr>
        <p:pic>
          <p:nvPicPr>
            <p:cNvPr id="6" name="6 Imagen">
              <a:extLst>
                <a:ext uri="{FF2B5EF4-FFF2-40B4-BE49-F238E27FC236}">
                  <a16:creationId xmlns:a16="http://schemas.microsoft.com/office/drawing/2014/main" id="{A7B0DDCB-0978-4546-BE3D-B9B9B91C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2 Grupo">
              <a:extLst>
                <a:ext uri="{FF2B5EF4-FFF2-40B4-BE49-F238E27FC236}">
                  <a16:creationId xmlns:a16="http://schemas.microsoft.com/office/drawing/2014/main" id="{7E52E348-8B19-4E7F-8D94-4CD6556527EB}"/>
                </a:ext>
              </a:extLst>
            </p:cNvPr>
            <p:cNvGrpSpPr>
              <a:grpSpLocks/>
            </p:cNvGrpSpPr>
            <p:nvPr/>
          </p:nvGrpSpPr>
          <p:grpSpPr bwMode="auto">
            <a:xfrm>
              <a:off x="107503" y="97721"/>
              <a:ext cx="8928993" cy="1171039"/>
              <a:chOff x="107503" y="44624"/>
              <a:chExt cx="8972347" cy="1045270"/>
            </a:xfrm>
          </p:grpSpPr>
          <p:pic>
            <p:nvPicPr>
              <p:cNvPr id="8" name="10 Imagen">
                <a:extLst>
                  <a:ext uri="{FF2B5EF4-FFF2-40B4-BE49-F238E27FC236}">
                    <a16:creationId xmlns:a16="http://schemas.microsoft.com/office/drawing/2014/main" id="{39FEE420-4995-4A9A-A9BF-8AC6CA3F8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Rectángulo">
                <a:extLst>
                  <a:ext uri="{FF2B5EF4-FFF2-40B4-BE49-F238E27FC236}">
                    <a16:creationId xmlns:a16="http://schemas.microsoft.com/office/drawing/2014/main" id="{0E0E4208-E209-4B24-A9CE-9540940526D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0" name="11 Imagen">
                <a:extLst>
                  <a:ext uri="{FF2B5EF4-FFF2-40B4-BE49-F238E27FC236}">
                    <a16:creationId xmlns:a16="http://schemas.microsoft.com/office/drawing/2014/main" id="{A105996B-A166-48A8-9C01-6DA99A6F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 6">
            <a:extLst>
              <a:ext uri="{FF2B5EF4-FFF2-40B4-BE49-F238E27FC236}">
                <a16:creationId xmlns:a16="http://schemas.microsoft.com/office/drawing/2014/main" id="{F699724A-CDB2-4736-AA7C-D92C24BF7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0A8EDAD7-4B66-445C-ACF1-F75B40071E5C}"/>
              </a:ext>
            </a:extLst>
          </p:cNvPr>
          <p:cNvSpPr txBox="1">
            <a:spLocks noChangeArrowheads="1"/>
          </p:cNvSpPr>
          <p:nvPr/>
        </p:nvSpPr>
        <p:spPr bwMode="auto">
          <a:xfrm>
            <a:off x="999743" y="1262888"/>
            <a:ext cx="1019314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¿Cómo pueden las autoridades incentivar la participación ciudadana?</a:t>
            </a:r>
          </a:p>
        </p:txBody>
      </p:sp>
      <p:grpSp>
        <p:nvGrpSpPr>
          <p:cNvPr id="39" name="Grupo 38">
            <a:extLst>
              <a:ext uri="{FF2B5EF4-FFF2-40B4-BE49-F238E27FC236}">
                <a16:creationId xmlns:a16="http://schemas.microsoft.com/office/drawing/2014/main" id="{AC001078-8289-4F79-AACB-F3524855368D}"/>
              </a:ext>
            </a:extLst>
          </p:cNvPr>
          <p:cNvGrpSpPr/>
          <p:nvPr/>
        </p:nvGrpSpPr>
        <p:grpSpPr>
          <a:xfrm>
            <a:off x="353568" y="2263079"/>
            <a:ext cx="1952888" cy="4107559"/>
            <a:chOff x="353568" y="2263079"/>
            <a:chExt cx="1952888" cy="4107559"/>
          </a:xfrm>
        </p:grpSpPr>
        <p:pic>
          <p:nvPicPr>
            <p:cNvPr id="12" name="Gráfico 11" descr="Documento">
              <a:extLst>
                <a:ext uri="{FF2B5EF4-FFF2-40B4-BE49-F238E27FC236}">
                  <a16:creationId xmlns:a16="http://schemas.microsoft.com/office/drawing/2014/main" id="{E4E9129B-6EEC-483E-97CD-6CEB1B173E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0204" y="2263079"/>
              <a:ext cx="1499617" cy="1638361"/>
            </a:xfrm>
            <a:prstGeom prst="rect">
              <a:avLst/>
            </a:prstGeom>
          </p:spPr>
        </p:pic>
        <p:sp>
          <p:nvSpPr>
            <p:cNvPr id="25" name="CuadroTexto 24">
              <a:extLst>
                <a:ext uri="{FF2B5EF4-FFF2-40B4-BE49-F238E27FC236}">
                  <a16:creationId xmlns:a16="http://schemas.microsoft.com/office/drawing/2014/main" id="{91F895D3-E9DD-4BA6-863A-D31D6CFA7C3A}"/>
                </a:ext>
              </a:extLst>
            </p:cNvPr>
            <p:cNvSpPr txBox="1"/>
            <p:nvPr/>
          </p:nvSpPr>
          <p:spPr>
            <a:xfrm>
              <a:off x="353568" y="3841433"/>
              <a:ext cx="1952888" cy="2529205"/>
            </a:xfrm>
            <a:prstGeom prst="rect">
              <a:avLst/>
            </a:prstGeom>
            <a:noFill/>
          </p:spPr>
          <p:txBody>
            <a:bodyPr anchor="t"/>
            <a:lstStyle/>
            <a:p>
              <a:pPr algn="ctr">
                <a:defRPr/>
              </a:pPr>
              <a:r>
                <a:rPr lang="es-MX" sz="1700" b="1" dirty="0">
                  <a:latin typeface="Tahoma" panose="020B0604030504040204" pitchFamily="34" charset="0"/>
                  <a:ea typeface="Tahoma" panose="020B0604030504040204" pitchFamily="34" charset="0"/>
                  <a:cs typeface="Tahoma" panose="020B0604030504040204" pitchFamily="34" charset="0"/>
                </a:rPr>
                <a:t>Informando</a:t>
              </a:r>
            </a:p>
            <a:p>
              <a:pPr algn="ctr">
                <a:defRPr/>
              </a:pPr>
              <a:endParaRPr lang="es-MX" sz="800" b="1" dirty="0">
                <a:latin typeface="Tahoma" panose="020B0604030504040204" pitchFamily="34" charset="0"/>
                <a:ea typeface="Tahoma" panose="020B0604030504040204" pitchFamily="34" charset="0"/>
                <a:cs typeface="Tahoma" panose="020B0604030504040204" pitchFamily="34" charset="0"/>
              </a:endParaRPr>
            </a:p>
            <a:p>
              <a:pPr algn="ctr">
                <a:defRPr/>
              </a:pPr>
              <a:r>
                <a:rPr lang="es-MX" sz="1700" dirty="0">
                  <a:latin typeface="Tahoma" panose="020B0604030504040204" pitchFamily="34" charset="0"/>
                  <a:ea typeface="Tahoma" panose="020B0604030504040204" pitchFamily="34" charset="0"/>
                  <a:cs typeface="Tahoma" panose="020B0604030504040204" pitchFamily="34" charset="0"/>
                </a:rPr>
                <a:t>Poner a disposición de la ciudadanía, información pública útil, veraz, verificable y reutilizable.</a:t>
              </a:r>
            </a:p>
          </p:txBody>
        </p:sp>
      </p:grpSp>
      <p:grpSp>
        <p:nvGrpSpPr>
          <p:cNvPr id="40" name="Grupo 39">
            <a:extLst>
              <a:ext uri="{FF2B5EF4-FFF2-40B4-BE49-F238E27FC236}">
                <a16:creationId xmlns:a16="http://schemas.microsoft.com/office/drawing/2014/main" id="{9821EC20-261A-4E33-9F42-7CAB17BF1597}"/>
              </a:ext>
            </a:extLst>
          </p:cNvPr>
          <p:cNvGrpSpPr/>
          <p:nvPr/>
        </p:nvGrpSpPr>
        <p:grpSpPr>
          <a:xfrm>
            <a:off x="2737104" y="2446751"/>
            <a:ext cx="1952888" cy="3923887"/>
            <a:chOff x="2737104" y="2446751"/>
            <a:chExt cx="1952888" cy="3923887"/>
          </a:xfrm>
        </p:grpSpPr>
        <p:pic>
          <p:nvPicPr>
            <p:cNvPr id="15" name="Gráfico 14" descr="Gráfico de barras">
              <a:extLst>
                <a:ext uri="{FF2B5EF4-FFF2-40B4-BE49-F238E27FC236}">
                  <a16:creationId xmlns:a16="http://schemas.microsoft.com/office/drawing/2014/main" id="{6C7ABE22-1DCA-4BD6-AE4B-7DC20562E5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078040" y="2446751"/>
              <a:ext cx="1271016" cy="1271016"/>
            </a:xfrm>
            <a:prstGeom prst="rect">
              <a:avLst/>
            </a:prstGeom>
          </p:spPr>
        </p:pic>
        <p:sp>
          <p:nvSpPr>
            <p:cNvPr id="26" name="CuadroTexto 25">
              <a:extLst>
                <a:ext uri="{FF2B5EF4-FFF2-40B4-BE49-F238E27FC236}">
                  <a16:creationId xmlns:a16="http://schemas.microsoft.com/office/drawing/2014/main" id="{B280BAF4-40DD-44A3-88E6-B07F1514B189}"/>
                </a:ext>
              </a:extLst>
            </p:cNvPr>
            <p:cNvSpPr txBox="1"/>
            <p:nvPr/>
          </p:nvSpPr>
          <p:spPr>
            <a:xfrm>
              <a:off x="2737104" y="3841433"/>
              <a:ext cx="1952888" cy="2529205"/>
            </a:xfrm>
            <a:prstGeom prst="rect">
              <a:avLst/>
            </a:prstGeom>
            <a:noFill/>
          </p:spPr>
          <p:txBody>
            <a:bodyPr anchor="t"/>
            <a:lstStyle/>
            <a:p>
              <a:pPr algn="ctr">
                <a:defRPr/>
              </a:pPr>
              <a:r>
                <a:rPr lang="es-MX" sz="1700" b="1" dirty="0">
                  <a:latin typeface="Tahoma" panose="020B0604030504040204" pitchFamily="34" charset="0"/>
                  <a:ea typeface="Tahoma" panose="020B0604030504040204" pitchFamily="34" charset="0"/>
                  <a:cs typeface="Tahoma" panose="020B0604030504040204" pitchFamily="34" charset="0"/>
                </a:rPr>
                <a:t>Permitiendo</a:t>
              </a:r>
            </a:p>
            <a:p>
              <a:pPr algn="ctr">
                <a:defRPr/>
              </a:pPr>
              <a:endParaRPr lang="es-MX" sz="800" b="1" dirty="0">
                <a:latin typeface="Tahoma" panose="020B0604030504040204" pitchFamily="34" charset="0"/>
                <a:ea typeface="Tahoma" panose="020B0604030504040204" pitchFamily="34" charset="0"/>
                <a:cs typeface="Tahoma" panose="020B0604030504040204" pitchFamily="34" charset="0"/>
              </a:endParaRPr>
            </a:p>
            <a:p>
              <a:pPr algn="ctr">
                <a:defRPr/>
              </a:pPr>
              <a:r>
                <a:rPr lang="es-MX" sz="1700" dirty="0">
                  <a:latin typeface="Tahoma" panose="020B0604030504040204" pitchFamily="34" charset="0"/>
                  <a:ea typeface="Tahoma" panose="020B0604030504040204" pitchFamily="34" charset="0"/>
                  <a:cs typeface="Tahoma" panose="020B0604030504040204" pitchFamily="34" charset="0"/>
                </a:rPr>
                <a:t>Que la población evalúe y analice los resultados y el desempeño de la actividad gubernamental.</a:t>
              </a:r>
            </a:p>
          </p:txBody>
        </p:sp>
      </p:grpSp>
      <p:grpSp>
        <p:nvGrpSpPr>
          <p:cNvPr id="41" name="Grupo 40">
            <a:extLst>
              <a:ext uri="{FF2B5EF4-FFF2-40B4-BE49-F238E27FC236}">
                <a16:creationId xmlns:a16="http://schemas.microsoft.com/office/drawing/2014/main" id="{47516043-DF94-4ECD-901C-948B55873D00}"/>
              </a:ext>
            </a:extLst>
          </p:cNvPr>
          <p:cNvGrpSpPr/>
          <p:nvPr/>
        </p:nvGrpSpPr>
        <p:grpSpPr>
          <a:xfrm>
            <a:off x="5120640" y="2446751"/>
            <a:ext cx="1952888" cy="3923887"/>
            <a:chOff x="5120640" y="2446751"/>
            <a:chExt cx="1952888" cy="3923887"/>
          </a:xfrm>
        </p:grpSpPr>
        <p:pic>
          <p:nvPicPr>
            <p:cNvPr id="17" name="Gráfico 16" descr="Equipo">
              <a:extLst>
                <a:ext uri="{FF2B5EF4-FFF2-40B4-BE49-F238E27FC236}">
                  <a16:creationId xmlns:a16="http://schemas.microsoft.com/office/drawing/2014/main" id="{4DCBA25F-6876-4516-B4CA-334BE3114E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461576" y="2446751"/>
              <a:ext cx="1271016" cy="1271016"/>
            </a:xfrm>
            <a:prstGeom prst="rect">
              <a:avLst/>
            </a:prstGeom>
          </p:spPr>
        </p:pic>
        <p:sp>
          <p:nvSpPr>
            <p:cNvPr id="27" name="CuadroTexto 26">
              <a:extLst>
                <a:ext uri="{FF2B5EF4-FFF2-40B4-BE49-F238E27FC236}">
                  <a16:creationId xmlns:a16="http://schemas.microsoft.com/office/drawing/2014/main" id="{AAAEB838-AEE5-4C66-AC0B-AA4C73971A5F}"/>
                </a:ext>
              </a:extLst>
            </p:cNvPr>
            <p:cNvSpPr txBox="1"/>
            <p:nvPr/>
          </p:nvSpPr>
          <p:spPr>
            <a:xfrm>
              <a:off x="5120640" y="3841433"/>
              <a:ext cx="1952888" cy="2529205"/>
            </a:xfrm>
            <a:prstGeom prst="rect">
              <a:avLst/>
            </a:prstGeom>
            <a:noFill/>
          </p:spPr>
          <p:txBody>
            <a:bodyPr anchor="t"/>
            <a:lstStyle/>
            <a:p>
              <a:pPr algn="ctr">
                <a:defRPr/>
              </a:pPr>
              <a:r>
                <a:rPr lang="es-MX" sz="1700" b="1" dirty="0">
                  <a:latin typeface="Tahoma" panose="020B0604030504040204" pitchFamily="34" charset="0"/>
                  <a:ea typeface="Tahoma" panose="020B0604030504040204" pitchFamily="34" charset="0"/>
                  <a:cs typeface="Tahoma" panose="020B0604030504040204" pitchFamily="34" charset="0"/>
                </a:rPr>
                <a:t>Involucrando</a:t>
              </a:r>
            </a:p>
            <a:p>
              <a:pPr algn="ctr">
                <a:defRPr/>
              </a:pPr>
              <a:r>
                <a:rPr lang="es-MX" sz="1700" b="1" dirty="0">
                  <a:latin typeface="Tahoma" panose="020B0604030504040204" pitchFamily="34" charset="0"/>
                  <a:ea typeface="Tahoma" panose="020B0604030504040204" pitchFamily="34" charset="0"/>
                  <a:cs typeface="Tahoma" panose="020B0604030504040204" pitchFamily="34" charset="0"/>
                </a:rPr>
                <a:t> </a:t>
              </a:r>
            </a:p>
            <a:p>
              <a:pPr algn="ctr">
                <a:defRPr/>
              </a:pPr>
              <a:r>
                <a:rPr lang="es-MX" sz="1700" dirty="0">
                  <a:latin typeface="Tahoma" panose="020B0604030504040204" pitchFamily="34" charset="0"/>
                  <a:ea typeface="Tahoma" panose="020B0604030504040204" pitchFamily="34" charset="0"/>
                  <a:cs typeface="Tahoma" panose="020B0604030504040204" pitchFamily="34" charset="0"/>
                </a:rPr>
                <a:t>A la ciudadanía en todo el proceso de toma de decisiones y diseño de políticas públicas.</a:t>
              </a:r>
            </a:p>
          </p:txBody>
        </p:sp>
      </p:grpSp>
      <p:grpSp>
        <p:nvGrpSpPr>
          <p:cNvPr id="42" name="Grupo 41">
            <a:extLst>
              <a:ext uri="{FF2B5EF4-FFF2-40B4-BE49-F238E27FC236}">
                <a16:creationId xmlns:a16="http://schemas.microsoft.com/office/drawing/2014/main" id="{59FB14B6-B105-41C0-BAF0-D320F2E791C6}"/>
              </a:ext>
            </a:extLst>
          </p:cNvPr>
          <p:cNvGrpSpPr/>
          <p:nvPr/>
        </p:nvGrpSpPr>
        <p:grpSpPr>
          <a:xfrm>
            <a:off x="7504176" y="2488962"/>
            <a:ext cx="1952888" cy="3881676"/>
            <a:chOff x="7504176" y="2488962"/>
            <a:chExt cx="1952888" cy="3881676"/>
          </a:xfrm>
        </p:grpSpPr>
        <p:pic>
          <p:nvPicPr>
            <p:cNvPr id="19" name="Gráfico 18" descr="Engranajes">
              <a:extLst>
                <a:ext uri="{FF2B5EF4-FFF2-40B4-BE49-F238E27FC236}">
                  <a16:creationId xmlns:a16="http://schemas.microsoft.com/office/drawing/2014/main" id="{4E604658-652E-4F3B-892C-568F972A514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887323" y="2488962"/>
              <a:ext cx="1186594" cy="1186594"/>
            </a:xfrm>
            <a:prstGeom prst="rect">
              <a:avLst/>
            </a:prstGeom>
          </p:spPr>
        </p:pic>
        <p:sp>
          <p:nvSpPr>
            <p:cNvPr id="28" name="CuadroTexto 27">
              <a:extLst>
                <a:ext uri="{FF2B5EF4-FFF2-40B4-BE49-F238E27FC236}">
                  <a16:creationId xmlns:a16="http://schemas.microsoft.com/office/drawing/2014/main" id="{69B937BC-8372-4235-9204-B589683C91C2}"/>
                </a:ext>
              </a:extLst>
            </p:cNvPr>
            <p:cNvSpPr txBox="1"/>
            <p:nvPr/>
          </p:nvSpPr>
          <p:spPr>
            <a:xfrm>
              <a:off x="7504176" y="3841433"/>
              <a:ext cx="1952888" cy="2529205"/>
            </a:xfrm>
            <a:prstGeom prst="rect">
              <a:avLst/>
            </a:prstGeom>
            <a:noFill/>
          </p:spPr>
          <p:txBody>
            <a:bodyPr anchor="t"/>
            <a:lstStyle/>
            <a:p>
              <a:pPr algn="ctr">
                <a:defRPr/>
              </a:pPr>
              <a:r>
                <a:rPr lang="es-MX" sz="1700" b="1" dirty="0">
                  <a:latin typeface="Tahoma" panose="020B0604030504040204" pitchFamily="34" charset="0"/>
                  <a:ea typeface="Tahoma" panose="020B0604030504040204" pitchFamily="34" charset="0"/>
                  <a:cs typeface="Tahoma" panose="020B0604030504040204" pitchFamily="34" charset="0"/>
                </a:rPr>
                <a:t>Colaborando</a:t>
              </a:r>
            </a:p>
            <a:p>
              <a:pPr algn="ctr">
                <a:defRPr/>
              </a:pPr>
              <a:r>
                <a:rPr lang="es-MX" sz="1700" b="1" dirty="0">
                  <a:latin typeface="Tahoma" panose="020B0604030504040204" pitchFamily="34" charset="0"/>
                  <a:ea typeface="Tahoma" panose="020B0604030504040204" pitchFamily="34" charset="0"/>
                  <a:cs typeface="Tahoma" panose="020B0604030504040204" pitchFamily="34" charset="0"/>
                </a:rPr>
                <a:t> </a:t>
              </a:r>
            </a:p>
            <a:p>
              <a:pPr algn="ctr">
                <a:defRPr/>
              </a:pPr>
              <a:r>
                <a:rPr lang="es-MX" sz="1700" dirty="0">
                  <a:latin typeface="Tahoma" panose="020B0604030504040204" pitchFamily="34" charset="0"/>
                  <a:ea typeface="Tahoma" panose="020B0604030504040204" pitchFamily="34" charset="0"/>
                  <a:cs typeface="Tahoma" panose="020B0604030504040204" pitchFamily="34" charset="0"/>
                </a:rPr>
                <a:t>Con la población en la generación de soluciones benéficas a las problemáticas sociales.</a:t>
              </a:r>
            </a:p>
          </p:txBody>
        </p:sp>
      </p:grpSp>
      <p:grpSp>
        <p:nvGrpSpPr>
          <p:cNvPr id="43" name="Grupo 42">
            <a:extLst>
              <a:ext uri="{FF2B5EF4-FFF2-40B4-BE49-F238E27FC236}">
                <a16:creationId xmlns:a16="http://schemas.microsoft.com/office/drawing/2014/main" id="{3C0091A4-224D-4CF9-B49A-97330970D60B}"/>
              </a:ext>
            </a:extLst>
          </p:cNvPr>
          <p:cNvGrpSpPr/>
          <p:nvPr/>
        </p:nvGrpSpPr>
        <p:grpSpPr>
          <a:xfrm>
            <a:off x="9887712" y="2446751"/>
            <a:ext cx="1952888" cy="3923887"/>
            <a:chOff x="9887712" y="2446751"/>
            <a:chExt cx="1952888" cy="3923887"/>
          </a:xfrm>
        </p:grpSpPr>
        <p:pic>
          <p:nvPicPr>
            <p:cNvPr id="21" name="Gráfico 20" descr="Hombre">
              <a:extLst>
                <a:ext uri="{FF2B5EF4-FFF2-40B4-BE49-F238E27FC236}">
                  <a16:creationId xmlns:a16="http://schemas.microsoft.com/office/drawing/2014/main" id="{44FE56A3-52F1-4633-91A4-2686F6D0D3B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228648" y="2446751"/>
              <a:ext cx="1271016" cy="1271016"/>
            </a:xfrm>
            <a:prstGeom prst="rect">
              <a:avLst/>
            </a:prstGeom>
          </p:spPr>
        </p:pic>
        <p:sp>
          <p:nvSpPr>
            <p:cNvPr id="29" name="CuadroTexto 28">
              <a:extLst>
                <a:ext uri="{FF2B5EF4-FFF2-40B4-BE49-F238E27FC236}">
                  <a16:creationId xmlns:a16="http://schemas.microsoft.com/office/drawing/2014/main" id="{A0816D59-32AE-4B18-835F-33D9E1D0238C}"/>
                </a:ext>
              </a:extLst>
            </p:cNvPr>
            <p:cNvSpPr txBox="1"/>
            <p:nvPr/>
          </p:nvSpPr>
          <p:spPr>
            <a:xfrm>
              <a:off x="9887712" y="3841433"/>
              <a:ext cx="1952888" cy="2529205"/>
            </a:xfrm>
            <a:prstGeom prst="rect">
              <a:avLst/>
            </a:prstGeom>
            <a:noFill/>
          </p:spPr>
          <p:txBody>
            <a:bodyPr anchor="t"/>
            <a:lstStyle/>
            <a:p>
              <a:pPr algn="ctr">
                <a:defRPr/>
              </a:pPr>
              <a:r>
                <a:rPr lang="es-MX" sz="1700" b="1" dirty="0">
                  <a:latin typeface="Tahoma" panose="020B0604030504040204" pitchFamily="34" charset="0"/>
                  <a:ea typeface="Tahoma" panose="020B0604030504040204" pitchFamily="34" charset="0"/>
                  <a:cs typeface="Tahoma" panose="020B0604030504040204" pitchFamily="34" charset="0"/>
                </a:rPr>
                <a:t>Empoderando</a:t>
              </a:r>
            </a:p>
            <a:p>
              <a:pPr algn="ctr">
                <a:defRPr/>
              </a:pPr>
              <a:endParaRPr lang="es-MX" sz="800" b="1" dirty="0">
                <a:latin typeface="Tahoma" panose="020B0604030504040204" pitchFamily="34" charset="0"/>
                <a:ea typeface="Tahoma" panose="020B0604030504040204" pitchFamily="34" charset="0"/>
                <a:cs typeface="Tahoma" panose="020B0604030504040204" pitchFamily="34" charset="0"/>
              </a:endParaRPr>
            </a:p>
            <a:p>
              <a:pPr algn="ctr">
                <a:defRPr/>
              </a:pPr>
              <a:r>
                <a:rPr lang="es-MX" sz="1700" dirty="0">
                  <a:latin typeface="Tahoma" panose="020B0604030504040204" pitchFamily="34" charset="0"/>
                  <a:ea typeface="Tahoma" panose="020B0604030504040204" pitchFamily="34" charset="0"/>
                  <a:cs typeface="Tahoma" panose="020B0604030504040204" pitchFamily="34" charset="0"/>
                </a:rPr>
                <a:t>A la sociedad civil escuchando sus necesidades y propuestas para la solución de problemáticas.</a:t>
              </a:r>
            </a:p>
          </p:txBody>
        </p:sp>
      </p:grpSp>
    </p:spTree>
    <p:extLst>
      <p:ext uri="{BB962C8B-B14F-4D97-AF65-F5344CB8AC3E}">
        <p14:creationId xmlns:p14="http://schemas.microsoft.com/office/powerpoint/2010/main" val="572457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7 Grupo">
            <a:extLst>
              <a:ext uri="{FF2B5EF4-FFF2-40B4-BE49-F238E27FC236}">
                <a16:creationId xmlns:a16="http://schemas.microsoft.com/office/drawing/2014/main" id="{E34EA027-AEBA-44AF-93BB-63124FB56808}"/>
              </a:ext>
            </a:extLst>
          </p:cNvPr>
          <p:cNvGrpSpPr>
            <a:grpSpLocks/>
          </p:cNvGrpSpPr>
          <p:nvPr/>
        </p:nvGrpSpPr>
        <p:grpSpPr bwMode="auto">
          <a:xfrm>
            <a:off x="1633538" y="141288"/>
            <a:ext cx="8929687" cy="1169987"/>
            <a:chOff x="107503" y="97721"/>
            <a:chExt cx="8928993" cy="1171039"/>
          </a:xfrm>
        </p:grpSpPr>
        <p:pic>
          <p:nvPicPr>
            <p:cNvPr id="24" name="6 Imagen">
              <a:extLst>
                <a:ext uri="{FF2B5EF4-FFF2-40B4-BE49-F238E27FC236}">
                  <a16:creationId xmlns:a16="http://schemas.microsoft.com/office/drawing/2014/main" id="{EF5C0D50-A146-4736-858C-6B984FE536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 name="12 Grupo">
              <a:extLst>
                <a:ext uri="{FF2B5EF4-FFF2-40B4-BE49-F238E27FC236}">
                  <a16:creationId xmlns:a16="http://schemas.microsoft.com/office/drawing/2014/main" id="{66D8D430-93CD-444E-9E61-0A9D031ACF54}"/>
                </a:ext>
              </a:extLst>
            </p:cNvPr>
            <p:cNvGrpSpPr>
              <a:grpSpLocks/>
            </p:cNvGrpSpPr>
            <p:nvPr/>
          </p:nvGrpSpPr>
          <p:grpSpPr bwMode="auto">
            <a:xfrm>
              <a:off x="107503" y="97721"/>
              <a:ext cx="8928993" cy="1171039"/>
              <a:chOff x="107503" y="44624"/>
              <a:chExt cx="8972347" cy="1045270"/>
            </a:xfrm>
          </p:grpSpPr>
          <p:pic>
            <p:nvPicPr>
              <p:cNvPr id="26" name="10 Imagen">
                <a:extLst>
                  <a:ext uri="{FF2B5EF4-FFF2-40B4-BE49-F238E27FC236}">
                    <a16:creationId xmlns:a16="http://schemas.microsoft.com/office/drawing/2014/main" id="{31987565-B41A-4C1F-A935-BE3C21B3C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10 Rectángulo">
                <a:extLst>
                  <a:ext uri="{FF2B5EF4-FFF2-40B4-BE49-F238E27FC236}">
                    <a16:creationId xmlns:a16="http://schemas.microsoft.com/office/drawing/2014/main" id="{413502C8-AA74-49C9-8814-1B111CA11462}"/>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28" name="11 Imagen">
                <a:extLst>
                  <a:ext uri="{FF2B5EF4-FFF2-40B4-BE49-F238E27FC236}">
                    <a16:creationId xmlns:a16="http://schemas.microsoft.com/office/drawing/2014/main" id="{91395839-F7B7-4964-A3F1-4DD1411AF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9" name="Imagen 6">
            <a:extLst>
              <a:ext uri="{FF2B5EF4-FFF2-40B4-BE49-F238E27FC236}">
                <a16:creationId xmlns:a16="http://schemas.microsoft.com/office/drawing/2014/main" id="{217381A6-1981-4887-80B3-134FDB8103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Conector recto 2">
            <a:extLst>
              <a:ext uri="{FF2B5EF4-FFF2-40B4-BE49-F238E27FC236}">
                <a16:creationId xmlns:a16="http://schemas.microsoft.com/office/drawing/2014/main" id="{9C6339FC-7E19-4D92-B6C3-A645FFFF4C07}"/>
              </a:ext>
            </a:extLst>
          </p:cNvPr>
          <p:cNvCxnSpPr/>
          <p:nvPr/>
        </p:nvCxnSpPr>
        <p:spPr>
          <a:xfrm>
            <a:off x="1731899" y="4113213"/>
            <a:ext cx="8680450" cy="14287"/>
          </a:xfrm>
          <a:prstGeom prst="line">
            <a:avLst/>
          </a:prstGeom>
          <a:ln w="25400">
            <a:solidFill>
              <a:schemeClr val="accent3">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5" name="Elipse 4">
            <a:extLst>
              <a:ext uri="{FF2B5EF4-FFF2-40B4-BE49-F238E27FC236}">
                <a16:creationId xmlns:a16="http://schemas.microsoft.com/office/drawing/2014/main" id="{2C5396FC-CF19-4B4F-B3BA-D82413D8840F}"/>
              </a:ext>
            </a:extLst>
          </p:cNvPr>
          <p:cNvSpPr/>
          <p:nvPr/>
        </p:nvSpPr>
        <p:spPr>
          <a:xfrm>
            <a:off x="4054412" y="2133600"/>
            <a:ext cx="3919537" cy="3914775"/>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2400" b="1" dirty="0">
                <a:solidFill>
                  <a:schemeClr val="tx1"/>
                </a:solidFill>
              </a:rPr>
              <a:t>Impactar positivamente en la vida de los ciudadanos </a:t>
            </a:r>
          </a:p>
        </p:txBody>
      </p:sp>
      <p:sp>
        <p:nvSpPr>
          <p:cNvPr id="8" name="Rectángulo: esquinas diagonales redondeadas 7">
            <a:extLst>
              <a:ext uri="{FF2B5EF4-FFF2-40B4-BE49-F238E27FC236}">
                <a16:creationId xmlns:a16="http://schemas.microsoft.com/office/drawing/2014/main" id="{811B9021-FFD6-46F6-BB26-7922BA247613}"/>
              </a:ext>
            </a:extLst>
          </p:cNvPr>
          <p:cNvSpPr/>
          <p:nvPr/>
        </p:nvSpPr>
        <p:spPr>
          <a:xfrm>
            <a:off x="4859274" y="1487488"/>
            <a:ext cx="2474913" cy="549275"/>
          </a:xfrm>
          <a:prstGeom prst="round2Diag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bg1"/>
                </a:solidFill>
              </a:rPr>
              <a:t>Institucional</a:t>
            </a:r>
          </a:p>
        </p:txBody>
      </p:sp>
      <p:sp>
        <p:nvSpPr>
          <p:cNvPr id="9" name="Rectángulo: esquinas diagonales redondeadas 8">
            <a:extLst>
              <a:ext uri="{FF2B5EF4-FFF2-40B4-BE49-F238E27FC236}">
                <a16:creationId xmlns:a16="http://schemas.microsoft.com/office/drawing/2014/main" id="{9C7A164E-624F-4D39-BA8C-86E40F2E2374}"/>
              </a:ext>
            </a:extLst>
          </p:cNvPr>
          <p:cNvSpPr/>
          <p:nvPr/>
        </p:nvSpPr>
        <p:spPr>
          <a:xfrm>
            <a:off x="4859274" y="6180138"/>
            <a:ext cx="2474913" cy="549275"/>
          </a:xfrm>
          <a:prstGeom prst="round2Diag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b="1" dirty="0">
                <a:solidFill>
                  <a:schemeClr val="bg1"/>
                </a:solidFill>
              </a:rPr>
              <a:t>Social</a:t>
            </a:r>
          </a:p>
        </p:txBody>
      </p:sp>
      <p:sp>
        <p:nvSpPr>
          <p:cNvPr id="10" name="Flecha abajo 5">
            <a:extLst>
              <a:ext uri="{FF2B5EF4-FFF2-40B4-BE49-F238E27FC236}">
                <a16:creationId xmlns:a16="http://schemas.microsoft.com/office/drawing/2014/main" id="{8903E191-AA1C-403F-9901-AED3A9BCB968}"/>
              </a:ext>
            </a:extLst>
          </p:cNvPr>
          <p:cNvSpPr/>
          <p:nvPr/>
        </p:nvSpPr>
        <p:spPr>
          <a:xfrm>
            <a:off x="379349" y="2708275"/>
            <a:ext cx="1108075" cy="538163"/>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1" name="Flecha abajo 20">
            <a:extLst>
              <a:ext uri="{FF2B5EF4-FFF2-40B4-BE49-F238E27FC236}">
                <a16:creationId xmlns:a16="http://schemas.microsoft.com/office/drawing/2014/main" id="{EBA98B2F-0D1E-4F21-A75F-8C4CF31F5453}"/>
              </a:ext>
            </a:extLst>
          </p:cNvPr>
          <p:cNvSpPr/>
          <p:nvPr/>
        </p:nvSpPr>
        <p:spPr>
          <a:xfrm>
            <a:off x="10766362" y="2708275"/>
            <a:ext cx="1108075" cy="538163"/>
          </a:xfrm>
          <a:prstGeom prst="downArrow">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a:p>
        </p:txBody>
      </p:sp>
      <p:sp>
        <p:nvSpPr>
          <p:cNvPr id="12" name="Rectángulo 11">
            <a:extLst>
              <a:ext uri="{FF2B5EF4-FFF2-40B4-BE49-F238E27FC236}">
                <a16:creationId xmlns:a16="http://schemas.microsoft.com/office/drawing/2014/main" id="{AFD12C29-7FD8-433A-A011-4216F7A51C31}"/>
              </a:ext>
            </a:extLst>
          </p:cNvPr>
          <p:cNvSpPr/>
          <p:nvPr/>
        </p:nvSpPr>
        <p:spPr>
          <a:xfrm>
            <a:off x="744474" y="1879600"/>
            <a:ext cx="1706563" cy="4667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600" b="1" dirty="0">
                <a:solidFill>
                  <a:schemeClr val="bg1"/>
                </a:solidFill>
              </a:rPr>
              <a:t>Transparencia</a:t>
            </a:r>
          </a:p>
        </p:txBody>
      </p:sp>
      <p:sp>
        <p:nvSpPr>
          <p:cNvPr id="13" name="Rectángulo 12">
            <a:extLst>
              <a:ext uri="{FF2B5EF4-FFF2-40B4-BE49-F238E27FC236}">
                <a16:creationId xmlns:a16="http://schemas.microsoft.com/office/drawing/2014/main" id="{9C386F07-CBEC-4B26-BADB-3D2A5D96DB00}"/>
              </a:ext>
            </a:extLst>
          </p:cNvPr>
          <p:cNvSpPr/>
          <p:nvPr/>
        </p:nvSpPr>
        <p:spPr>
          <a:xfrm>
            <a:off x="9759887" y="1879600"/>
            <a:ext cx="1706562" cy="466725"/>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MX" sz="1550" b="1" dirty="0">
                <a:solidFill>
                  <a:schemeClr val="bg1"/>
                </a:solidFill>
              </a:rPr>
              <a:t>Gobierno abierto</a:t>
            </a:r>
          </a:p>
        </p:txBody>
      </p:sp>
      <p:sp>
        <p:nvSpPr>
          <p:cNvPr id="14" name="Rectángulo redondeado 16">
            <a:extLst>
              <a:ext uri="{FF2B5EF4-FFF2-40B4-BE49-F238E27FC236}">
                <a16:creationId xmlns:a16="http://schemas.microsoft.com/office/drawing/2014/main" id="{62B38F55-01EA-4A8F-9CB0-46E4B5B51B84}"/>
              </a:ext>
            </a:extLst>
          </p:cNvPr>
          <p:cNvSpPr/>
          <p:nvPr/>
        </p:nvSpPr>
        <p:spPr>
          <a:xfrm>
            <a:off x="1771587" y="2560638"/>
            <a:ext cx="2493962" cy="492125"/>
          </a:xfrm>
          <a:prstGeom prst="round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1200" b="1" dirty="0">
                <a:solidFill>
                  <a:schemeClr val="tx1">
                    <a:lumMod val="75000"/>
                    <a:lumOff val="25000"/>
                  </a:schemeClr>
                </a:solidFill>
              </a:rPr>
              <a:t>La información pública tiene estándares de calidad</a:t>
            </a:r>
          </a:p>
        </p:txBody>
      </p:sp>
      <p:sp>
        <p:nvSpPr>
          <p:cNvPr id="15" name="Rectángulo redondeado 17">
            <a:extLst>
              <a:ext uri="{FF2B5EF4-FFF2-40B4-BE49-F238E27FC236}">
                <a16:creationId xmlns:a16="http://schemas.microsoft.com/office/drawing/2014/main" id="{4E1278EC-074D-46BA-B2EE-036D0AA08882}"/>
              </a:ext>
            </a:extLst>
          </p:cNvPr>
          <p:cNvSpPr/>
          <p:nvPr/>
        </p:nvSpPr>
        <p:spPr>
          <a:xfrm>
            <a:off x="1390587" y="3259138"/>
            <a:ext cx="2493962" cy="492125"/>
          </a:xfrm>
          <a:prstGeom prst="round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1200" b="1" dirty="0">
                <a:solidFill>
                  <a:schemeClr val="tx1">
                    <a:lumMod val="75000"/>
                    <a:lumOff val="25000"/>
                  </a:schemeClr>
                </a:solidFill>
              </a:rPr>
              <a:t>La información es útil para las decisiones públicas y privadas</a:t>
            </a:r>
          </a:p>
        </p:txBody>
      </p:sp>
      <p:sp>
        <p:nvSpPr>
          <p:cNvPr id="16" name="Rectángulo redondeado 12">
            <a:extLst>
              <a:ext uri="{FF2B5EF4-FFF2-40B4-BE49-F238E27FC236}">
                <a16:creationId xmlns:a16="http://schemas.microsoft.com/office/drawing/2014/main" id="{5A4FC46E-DBA3-4D02-90C9-1394D8B05ECB}"/>
              </a:ext>
            </a:extLst>
          </p:cNvPr>
          <p:cNvSpPr/>
          <p:nvPr/>
        </p:nvSpPr>
        <p:spPr>
          <a:xfrm>
            <a:off x="7923149" y="2571750"/>
            <a:ext cx="2493963" cy="492125"/>
          </a:xfrm>
          <a:prstGeom prst="round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1200" b="1" dirty="0">
                <a:solidFill>
                  <a:schemeClr val="tx1">
                    <a:lumMod val="75000"/>
                    <a:lumOff val="25000"/>
                  </a:schemeClr>
                </a:solidFill>
              </a:rPr>
              <a:t>Participación social informada  en los  asuntos públicos</a:t>
            </a:r>
          </a:p>
        </p:txBody>
      </p:sp>
      <p:sp>
        <p:nvSpPr>
          <p:cNvPr id="17" name="Rectángulo redondeado 15">
            <a:extLst>
              <a:ext uri="{FF2B5EF4-FFF2-40B4-BE49-F238E27FC236}">
                <a16:creationId xmlns:a16="http://schemas.microsoft.com/office/drawing/2014/main" id="{4EEE82EE-7A72-43EC-9609-5231BF41EB33}"/>
              </a:ext>
            </a:extLst>
          </p:cNvPr>
          <p:cNvSpPr/>
          <p:nvPr/>
        </p:nvSpPr>
        <p:spPr>
          <a:xfrm>
            <a:off x="8518462" y="3276600"/>
            <a:ext cx="2493962" cy="492125"/>
          </a:xfrm>
          <a:prstGeom prst="round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1200" b="1" dirty="0">
                <a:solidFill>
                  <a:schemeClr val="tx1">
                    <a:lumMod val="75000"/>
                    <a:lumOff val="25000"/>
                  </a:schemeClr>
                </a:solidFill>
              </a:rPr>
              <a:t>Agenda compartida</a:t>
            </a:r>
          </a:p>
          <a:p>
            <a:pPr algn="ctr">
              <a:defRPr/>
            </a:pPr>
            <a:r>
              <a:rPr lang="es-MX" sz="1200" b="1" dirty="0">
                <a:solidFill>
                  <a:schemeClr val="tx1">
                    <a:lumMod val="75000"/>
                    <a:lumOff val="25000"/>
                  </a:schemeClr>
                </a:solidFill>
              </a:rPr>
              <a:t> ciudadanos-autoridades</a:t>
            </a:r>
          </a:p>
        </p:txBody>
      </p:sp>
      <p:sp>
        <p:nvSpPr>
          <p:cNvPr id="18" name="Rectángulo redondeado 18">
            <a:extLst>
              <a:ext uri="{FF2B5EF4-FFF2-40B4-BE49-F238E27FC236}">
                <a16:creationId xmlns:a16="http://schemas.microsoft.com/office/drawing/2014/main" id="{FCA2529E-8C5B-4C40-907A-761CEBC07EE5}"/>
              </a:ext>
            </a:extLst>
          </p:cNvPr>
          <p:cNvSpPr/>
          <p:nvPr/>
        </p:nvSpPr>
        <p:spPr>
          <a:xfrm>
            <a:off x="1092137" y="4505325"/>
            <a:ext cx="2493962" cy="492125"/>
          </a:xfrm>
          <a:prstGeom prst="round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1200" b="1" dirty="0">
                <a:solidFill>
                  <a:schemeClr val="tx1">
                    <a:lumMod val="75000"/>
                    <a:lumOff val="25000"/>
                  </a:schemeClr>
                </a:solidFill>
              </a:rPr>
              <a:t>El conocimiento sirve para atender problemas específicos.</a:t>
            </a:r>
          </a:p>
        </p:txBody>
      </p:sp>
      <p:sp>
        <p:nvSpPr>
          <p:cNvPr id="19" name="Rectángulo redondeado 19">
            <a:extLst>
              <a:ext uri="{FF2B5EF4-FFF2-40B4-BE49-F238E27FC236}">
                <a16:creationId xmlns:a16="http://schemas.microsoft.com/office/drawing/2014/main" id="{ADF84511-8487-4B3A-90FB-0A406A8E6DFD}"/>
              </a:ext>
            </a:extLst>
          </p:cNvPr>
          <p:cNvSpPr/>
          <p:nvPr/>
        </p:nvSpPr>
        <p:spPr>
          <a:xfrm>
            <a:off x="1823974" y="5232400"/>
            <a:ext cx="2492375" cy="492125"/>
          </a:xfrm>
          <a:prstGeom prst="round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1200" b="1" dirty="0">
                <a:solidFill>
                  <a:schemeClr val="tx1">
                    <a:lumMod val="75000"/>
                    <a:lumOff val="25000"/>
                  </a:schemeClr>
                </a:solidFill>
              </a:rPr>
              <a:t>La información da certeza sobre las acciones públicas</a:t>
            </a:r>
          </a:p>
        </p:txBody>
      </p:sp>
      <p:sp>
        <p:nvSpPr>
          <p:cNvPr id="20" name="Rectángulo redondeado 13">
            <a:extLst>
              <a:ext uri="{FF2B5EF4-FFF2-40B4-BE49-F238E27FC236}">
                <a16:creationId xmlns:a16="http://schemas.microsoft.com/office/drawing/2014/main" id="{637D45A0-68D5-4364-BFF5-33103D2105DF}"/>
              </a:ext>
            </a:extLst>
          </p:cNvPr>
          <p:cNvSpPr/>
          <p:nvPr/>
        </p:nvSpPr>
        <p:spPr>
          <a:xfrm>
            <a:off x="8524812" y="4540250"/>
            <a:ext cx="2493962" cy="492125"/>
          </a:xfrm>
          <a:prstGeom prst="round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1200" b="1" dirty="0">
                <a:solidFill>
                  <a:schemeClr val="tx1">
                    <a:lumMod val="75000"/>
                    <a:lumOff val="25000"/>
                  </a:schemeClr>
                </a:solidFill>
              </a:rPr>
              <a:t>Demandas sociales entendidas y atendidas efectivamente</a:t>
            </a:r>
          </a:p>
        </p:txBody>
      </p:sp>
      <p:sp>
        <p:nvSpPr>
          <p:cNvPr id="21" name="Rectángulo redondeado 14">
            <a:extLst>
              <a:ext uri="{FF2B5EF4-FFF2-40B4-BE49-F238E27FC236}">
                <a16:creationId xmlns:a16="http://schemas.microsoft.com/office/drawing/2014/main" id="{BF9FFCBD-97BA-48E8-9B9D-0B99AD459F02}"/>
              </a:ext>
            </a:extLst>
          </p:cNvPr>
          <p:cNvSpPr/>
          <p:nvPr/>
        </p:nvSpPr>
        <p:spPr>
          <a:xfrm>
            <a:off x="7929499" y="5238750"/>
            <a:ext cx="2493963" cy="490538"/>
          </a:xfrm>
          <a:prstGeom prst="roundRect">
            <a:avLst/>
          </a:prstGeom>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s-MX" sz="1200" b="1" dirty="0">
                <a:solidFill>
                  <a:schemeClr val="tx1">
                    <a:lumMod val="75000"/>
                    <a:lumOff val="25000"/>
                  </a:schemeClr>
                </a:solidFill>
              </a:rPr>
              <a:t>Confianza en las instituciones</a:t>
            </a:r>
          </a:p>
        </p:txBody>
      </p:sp>
      <p:sp>
        <p:nvSpPr>
          <p:cNvPr id="30" name="CuadroTexto 29">
            <a:extLst>
              <a:ext uri="{FF2B5EF4-FFF2-40B4-BE49-F238E27FC236}">
                <a16:creationId xmlns:a16="http://schemas.microsoft.com/office/drawing/2014/main" id="{F3FFECFD-9273-4282-8228-FA315581441A}"/>
              </a:ext>
            </a:extLst>
          </p:cNvPr>
          <p:cNvSpPr txBox="1">
            <a:spLocks noChangeArrowheads="1"/>
          </p:cNvSpPr>
          <p:nvPr/>
        </p:nvSpPr>
        <p:spPr bwMode="auto">
          <a:xfrm>
            <a:off x="292609" y="1262888"/>
            <a:ext cx="10900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eaLnBrk="1" fontAlgn="auto" hangingPunct="1">
              <a:spcBef>
                <a:spcPct val="0"/>
              </a:spcBef>
              <a:spcAft>
                <a:spcPts val="0"/>
              </a:spcAft>
              <a:buFontTx/>
              <a:buNone/>
              <a:defRPr/>
            </a:pPr>
            <a:r>
              <a:rPr lang="es-MX" altLang="es-MX" sz="2400"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¿Hacia dónde vamos?</a:t>
            </a:r>
          </a:p>
        </p:txBody>
      </p:sp>
    </p:spTree>
    <p:extLst>
      <p:ext uri="{BB962C8B-B14F-4D97-AF65-F5344CB8AC3E}">
        <p14:creationId xmlns:p14="http://schemas.microsoft.com/office/powerpoint/2010/main" val="3003300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5" name="7 Grupo">
            <a:extLst>
              <a:ext uri="{FF2B5EF4-FFF2-40B4-BE49-F238E27FC236}">
                <a16:creationId xmlns:a16="http://schemas.microsoft.com/office/drawing/2014/main" id="{E85C6DD0-6024-47FD-824C-1CA0AEF8414D}"/>
              </a:ext>
            </a:extLst>
          </p:cNvPr>
          <p:cNvGrpSpPr>
            <a:grpSpLocks/>
          </p:cNvGrpSpPr>
          <p:nvPr/>
        </p:nvGrpSpPr>
        <p:grpSpPr bwMode="auto">
          <a:xfrm>
            <a:off x="1633538" y="141288"/>
            <a:ext cx="8929687" cy="1169987"/>
            <a:chOff x="107503" y="97721"/>
            <a:chExt cx="8928993" cy="1171039"/>
          </a:xfrm>
        </p:grpSpPr>
        <p:pic>
          <p:nvPicPr>
            <p:cNvPr id="6" name="6 Imagen">
              <a:extLst>
                <a:ext uri="{FF2B5EF4-FFF2-40B4-BE49-F238E27FC236}">
                  <a16:creationId xmlns:a16="http://schemas.microsoft.com/office/drawing/2014/main" id="{A7B0DDCB-0978-4546-BE3D-B9B9B91C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2 Grupo">
              <a:extLst>
                <a:ext uri="{FF2B5EF4-FFF2-40B4-BE49-F238E27FC236}">
                  <a16:creationId xmlns:a16="http://schemas.microsoft.com/office/drawing/2014/main" id="{7E52E348-8B19-4E7F-8D94-4CD6556527EB}"/>
                </a:ext>
              </a:extLst>
            </p:cNvPr>
            <p:cNvGrpSpPr>
              <a:grpSpLocks/>
            </p:cNvGrpSpPr>
            <p:nvPr/>
          </p:nvGrpSpPr>
          <p:grpSpPr bwMode="auto">
            <a:xfrm>
              <a:off x="107503" y="97721"/>
              <a:ext cx="8928993" cy="1171039"/>
              <a:chOff x="107503" y="44624"/>
              <a:chExt cx="8972347" cy="1045270"/>
            </a:xfrm>
          </p:grpSpPr>
          <p:pic>
            <p:nvPicPr>
              <p:cNvPr id="8" name="10 Imagen">
                <a:extLst>
                  <a:ext uri="{FF2B5EF4-FFF2-40B4-BE49-F238E27FC236}">
                    <a16:creationId xmlns:a16="http://schemas.microsoft.com/office/drawing/2014/main" id="{39FEE420-4995-4A9A-A9BF-8AC6CA3F8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Rectángulo">
                <a:extLst>
                  <a:ext uri="{FF2B5EF4-FFF2-40B4-BE49-F238E27FC236}">
                    <a16:creationId xmlns:a16="http://schemas.microsoft.com/office/drawing/2014/main" id="{0E0E4208-E209-4B24-A9CE-9540940526D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0" name="11 Imagen">
                <a:extLst>
                  <a:ext uri="{FF2B5EF4-FFF2-40B4-BE49-F238E27FC236}">
                    <a16:creationId xmlns:a16="http://schemas.microsoft.com/office/drawing/2014/main" id="{A105996B-A166-48A8-9C01-6DA99A6F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 6">
            <a:extLst>
              <a:ext uri="{FF2B5EF4-FFF2-40B4-BE49-F238E27FC236}">
                <a16:creationId xmlns:a16="http://schemas.microsoft.com/office/drawing/2014/main" id="{F699724A-CDB2-4736-AA7C-D92C24BF7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0A8EDAD7-4B66-445C-ACF1-F75B40071E5C}"/>
              </a:ext>
            </a:extLst>
          </p:cNvPr>
          <p:cNvSpPr txBox="1">
            <a:spLocks noChangeArrowheads="1"/>
          </p:cNvSpPr>
          <p:nvPr/>
        </p:nvSpPr>
        <p:spPr bwMode="auto">
          <a:xfrm>
            <a:off x="999743" y="1262888"/>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De una sociedad cerrada a una abierta</a:t>
            </a:r>
          </a:p>
        </p:txBody>
      </p:sp>
      <p:sp>
        <p:nvSpPr>
          <p:cNvPr id="12" name="Speech Bubble: Rectangle 2">
            <a:extLst>
              <a:ext uri="{FF2B5EF4-FFF2-40B4-BE49-F238E27FC236}">
                <a16:creationId xmlns:a16="http://schemas.microsoft.com/office/drawing/2014/main" id="{E79EEC10-348E-42C4-A302-A851128D9CFA}"/>
              </a:ext>
            </a:extLst>
          </p:cNvPr>
          <p:cNvSpPr/>
          <p:nvPr/>
        </p:nvSpPr>
        <p:spPr>
          <a:xfrm>
            <a:off x="2040800" y="2261518"/>
            <a:ext cx="8127961" cy="3161910"/>
          </a:xfrm>
          <a:prstGeom prst="wedgeRectCallout">
            <a:avLst>
              <a:gd name="adj1" fmla="val -40032"/>
              <a:gd name="adj2" fmla="val 69460"/>
            </a:avLst>
          </a:prstGeom>
          <a:noFill/>
          <a:ln w="1016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342900" rIns="342900"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4950" b="1" cap="all" dirty="0">
              <a:solidFill>
                <a:schemeClr val="accent6"/>
              </a:solidFill>
            </a:endParaRPr>
          </a:p>
        </p:txBody>
      </p:sp>
      <p:sp>
        <p:nvSpPr>
          <p:cNvPr id="14" name="Freeform: Shape 13">
            <a:extLst>
              <a:ext uri="{FF2B5EF4-FFF2-40B4-BE49-F238E27FC236}">
                <a16:creationId xmlns:a16="http://schemas.microsoft.com/office/drawing/2014/main" id="{C7F86F9D-C068-4912-9032-571117C18D53}"/>
              </a:ext>
            </a:extLst>
          </p:cNvPr>
          <p:cNvSpPr/>
          <p:nvPr/>
        </p:nvSpPr>
        <p:spPr>
          <a:xfrm>
            <a:off x="1622223" y="2017367"/>
            <a:ext cx="1007604" cy="777506"/>
          </a:xfrm>
          <a:custGeom>
            <a:avLst/>
            <a:gdLst>
              <a:gd name="connsiteX0" fmla="*/ 702120 w 1343472"/>
              <a:gd name="connsiteY0" fmla="*/ 0 h 1036674"/>
              <a:gd name="connsiteX1" fmla="*/ 1343472 w 1343472"/>
              <a:gd name="connsiteY1" fmla="*/ 0 h 1036674"/>
              <a:gd name="connsiteX2" fmla="*/ 1343472 w 1343472"/>
              <a:gd name="connsiteY2" fmla="*/ 640625 h 1036674"/>
              <a:gd name="connsiteX3" fmla="*/ 1343472 w 1343472"/>
              <a:gd name="connsiteY3" fmla="*/ 641353 h 1036674"/>
              <a:gd name="connsiteX4" fmla="*/ 960529 w 1343472"/>
              <a:gd name="connsiteY4" fmla="*/ 1036674 h 1036674"/>
              <a:gd name="connsiteX5" fmla="*/ 1073615 w 1343472"/>
              <a:gd name="connsiteY5" fmla="*/ 641353 h 1036674"/>
              <a:gd name="connsiteX6" fmla="*/ 702120 w 1343472"/>
              <a:gd name="connsiteY6" fmla="*/ 641353 h 1036674"/>
              <a:gd name="connsiteX7" fmla="*/ 0 w 1343472"/>
              <a:gd name="connsiteY7" fmla="*/ 0 h 1036674"/>
              <a:gd name="connsiteX8" fmla="*/ 641352 w 1343472"/>
              <a:gd name="connsiteY8" fmla="*/ 0 h 1036674"/>
              <a:gd name="connsiteX9" fmla="*/ 641352 w 1343472"/>
              <a:gd name="connsiteY9" fmla="*/ 640625 h 1036674"/>
              <a:gd name="connsiteX10" fmla="*/ 641352 w 1343472"/>
              <a:gd name="connsiteY10" fmla="*/ 641353 h 1036674"/>
              <a:gd name="connsiteX11" fmla="*/ 258409 w 1343472"/>
              <a:gd name="connsiteY11" fmla="*/ 1036674 h 1036674"/>
              <a:gd name="connsiteX12" fmla="*/ 371495 w 1343472"/>
              <a:gd name="connsiteY12" fmla="*/ 641353 h 1036674"/>
              <a:gd name="connsiteX13" fmla="*/ 0 w 1343472"/>
              <a:gd name="connsiteY13" fmla="*/ 641353 h 1036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43472" h="1036674">
                <a:moveTo>
                  <a:pt x="702120" y="0"/>
                </a:moveTo>
                <a:lnTo>
                  <a:pt x="1343472" y="0"/>
                </a:lnTo>
                <a:lnTo>
                  <a:pt x="1343472" y="640625"/>
                </a:lnTo>
                <a:lnTo>
                  <a:pt x="1343472" y="641353"/>
                </a:lnTo>
                <a:lnTo>
                  <a:pt x="960529" y="1036674"/>
                </a:lnTo>
                <a:lnTo>
                  <a:pt x="1073615" y="641353"/>
                </a:lnTo>
                <a:lnTo>
                  <a:pt x="702120" y="641353"/>
                </a:lnTo>
                <a:close/>
                <a:moveTo>
                  <a:pt x="0" y="0"/>
                </a:moveTo>
                <a:lnTo>
                  <a:pt x="641352" y="0"/>
                </a:lnTo>
                <a:lnTo>
                  <a:pt x="641352" y="640625"/>
                </a:lnTo>
                <a:lnTo>
                  <a:pt x="641352" y="641353"/>
                </a:lnTo>
                <a:lnTo>
                  <a:pt x="258409" y="1036674"/>
                </a:lnTo>
                <a:lnTo>
                  <a:pt x="371495" y="641353"/>
                </a:lnTo>
                <a:lnTo>
                  <a:pt x="0" y="64135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350"/>
          </a:p>
        </p:txBody>
      </p:sp>
      <p:sp>
        <p:nvSpPr>
          <p:cNvPr id="15" name="Rectángulo 14">
            <a:extLst>
              <a:ext uri="{FF2B5EF4-FFF2-40B4-BE49-F238E27FC236}">
                <a16:creationId xmlns:a16="http://schemas.microsoft.com/office/drawing/2014/main" id="{186899D5-018F-48FD-A9E4-A20873B5A39A}"/>
              </a:ext>
            </a:extLst>
          </p:cNvPr>
          <p:cNvSpPr/>
          <p:nvPr/>
        </p:nvSpPr>
        <p:spPr>
          <a:xfrm>
            <a:off x="2040800" y="2258485"/>
            <a:ext cx="8110399" cy="3117171"/>
          </a:xfrm>
          <a:prstGeom prst="rect">
            <a:avLst/>
          </a:prstGeom>
        </p:spPr>
        <p:txBody>
          <a:bodyPr wrap="square" anchor="ctr">
            <a:noAutofit/>
          </a:bodyPr>
          <a:lstStyle/>
          <a:p>
            <a:pPr algn="ctr"/>
            <a:r>
              <a:rPr lang="es-MX" sz="2000" dirty="0">
                <a:latin typeface="Tahoma" panose="020B0604030504040204" pitchFamily="34" charset="0"/>
                <a:ea typeface="Tahoma" panose="020B0604030504040204" pitchFamily="34" charset="0"/>
                <a:cs typeface="Tahoma" panose="020B0604030504040204" pitchFamily="34" charset="0"/>
              </a:rPr>
              <a:t>La sociedad abierta es la que se dirige a toda la humanidad y sólo surge gracias a personalidades excepcionales que aparecen de vez en cuando y que mueven por emulación, porque son un ejemplo o llamada. Se trata de cambios cualitativos y no cuantitativos, que tienen en común el deseo de abrir lo que está cerrado. Su rasgo más característico es que se plasma en una forma política que es la democracia.</a:t>
            </a:r>
          </a:p>
        </p:txBody>
      </p:sp>
      <p:sp>
        <p:nvSpPr>
          <p:cNvPr id="16" name="Rectángulo 15">
            <a:extLst>
              <a:ext uri="{FF2B5EF4-FFF2-40B4-BE49-F238E27FC236}">
                <a16:creationId xmlns:a16="http://schemas.microsoft.com/office/drawing/2014/main" id="{8EAED1BE-DE28-4859-8515-F8AB88678908}"/>
              </a:ext>
            </a:extLst>
          </p:cNvPr>
          <p:cNvSpPr/>
          <p:nvPr/>
        </p:nvSpPr>
        <p:spPr>
          <a:xfrm>
            <a:off x="6584256" y="5609582"/>
            <a:ext cx="4851263" cy="338554"/>
          </a:xfrm>
          <a:prstGeom prst="rect">
            <a:avLst/>
          </a:prstGeom>
        </p:spPr>
        <p:txBody>
          <a:bodyPr wrap="none">
            <a:spAutoFit/>
          </a:bodyPr>
          <a:lstStyle/>
          <a:p>
            <a:pPr algn="ctr"/>
            <a:r>
              <a:rPr lang="es-MX" sz="1600" dirty="0">
                <a:latin typeface="Tahoma" panose="020B0604030504040204" pitchFamily="34" charset="0"/>
                <a:ea typeface="Tahoma" panose="020B0604030504040204" pitchFamily="34" charset="0"/>
                <a:cs typeface="Tahoma" panose="020B0604030504040204" pitchFamily="34" charset="0"/>
              </a:rPr>
              <a:t>(Urabayen J. Julia -2012- Citando a Henry Bergson)</a:t>
            </a:r>
          </a:p>
        </p:txBody>
      </p:sp>
    </p:spTree>
    <p:extLst>
      <p:ext uri="{BB962C8B-B14F-4D97-AF65-F5344CB8AC3E}">
        <p14:creationId xmlns:p14="http://schemas.microsoft.com/office/powerpoint/2010/main" val="36269256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1 Título"/>
          <p:cNvSpPr txBox="1">
            <a:spLocks/>
          </p:cNvSpPr>
          <p:nvPr/>
        </p:nvSpPr>
        <p:spPr>
          <a:xfrm>
            <a:off x="3287688" y="476673"/>
            <a:ext cx="7149480" cy="58509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MX" sz="3200" dirty="0">
                <a:solidFill>
                  <a:schemeClr val="bg1"/>
                </a:solidFill>
              </a:rPr>
              <a:t>De una sociedad cerrada a una abierta</a:t>
            </a:r>
            <a:endParaRPr lang="es-MX" sz="1600" dirty="0">
              <a:solidFill>
                <a:schemeClr val="bg1"/>
              </a:solidFill>
            </a:endParaRPr>
          </a:p>
        </p:txBody>
      </p:sp>
      <p:sp>
        <p:nvSpPr>
          <p:cNvPr id="7" name="2 Rectángulo redondeado"/>
          <p:cNvSpPr/>
          <p:nvPr/>
        </p:nvSpPr>
        <p:spPr>
          <a:xfrm>
            <a:off x="4656410" y="974483"/>
            <a:ext cx="2877647" cy="1037464"/>
          </a:xfrm>
          <a:prstGeom prst="roundRect">
            <a:avLst/>
          </a:prstGeom>
          <a:solidFill>
            <a:schemeClr val="accent1"/>
          </a:solidFill>
        </p:spPr>
        <p:style>
          <a:lnRef idx="0">
            <a:schemeClr val="accent1"/>
          </a:lnRef>
          <a:fillRef idx="3">
            <a:schemeClr val="accent1"/>
          </a:fillRef>
          <a:effectRef idx="3">
            <a:schemeClr val="accent1"/>
          </a:effectRef>
          <a:fontRef idx="minor">
            <a:schemeClr val="lt1"/>
          </a:fontRef>
        </p:style>
        <p:txBody>
          <a:bodyPr rtlCol="0" anchor="ctr">
            <a:noAutofit/>
          </a:bodyPr>
          <a:lstStyle/>
          <a:p>
            <a:pPr algn="ctr"/>
            <a:r>
              <a:rPr lang="es-MX" sz="1600" b="1" dirty="0">
                <a:latin typeface="Tahoma" panose="020B0604030504040204" pitchFamily="34" charset="0"/>
                <a:ea typeface="Tahoma" panose="020B0604030504040204" pitchFamily="34" charset="0"/>
                <a:cs typeface="Tahoma" panose="020B0604030504040204" pitchFamily="34" charset="0"/>
              </a:rPr>
              <a:t>ESTADO ABIERTO</a:t>
            </a:r>
            <a:endParaRPr lang="es-MX" sz="1600" dirty="0">
              <a:latin typeface="Tahoma" panose="020B0604030504040204" pitchFamily="34" charset="0"/>
              <a:ea typeface="Tahoma" panose="020B0604030504040204" pitchFamily="34" charset="0"/>
              <a:cs typeface="Tahoma" panose="020B0604030504040204" pitchFamily="34" charset="0"/>
            </a:endParaRPr>
          </a:p>
        </p:txBody>
      </p:sp>
      <p:sp>
        <p:nvSpPr>
          <p:cNvPr id="8" name="16 Rectángulo redondeado"/>
          <p:cNvSpPr/>
          <p:nvPr/>
        </p:nvSpPr>
        <p:spPr>
          <a:xfrm>
            <a:off x="8150714" y="3666213"/>
            <a:ext cx="2877645" cy="572957"/>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MX" sz="1400" b="1" dirty="0">
                <a:solidFill>
                  <a:schemeClr val="bg1"/>
                </a:solidFill>
                <a:latin typeface="Tahoma" panose="020B0604030504040204" pitchFamily="34" charset="0"/>
                <a:ea typeface="Tahoma" panose="020B0604030504040204" pitchFamily="34" charset="0"/>
                <a:cs typeface="Tahoma" panose="020B0604030504040204" pitchFamily="34" charset="0"/>
              </a:rPr>
              <a:t>POBLACIÓN / SOCIEDAD</a:t>
            </a:r>
          </a:p>
        </p:txBody>
      </p:sp>
      <p:sp>
        <p:nvSpPr>
          <p:cNvPr id="11" name="16 Rectángulo redondeado"/>
          <p:cNvSpPr/>
          <p:nvPr/>
        </p:nvSpPr>
        <p:spPr>
          <a:xfrm>
            <a:off x="2050285" y="3666213"/>
            <a:ext cx="2350927" cy="57295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s-MX" sz="1400" b="1" dirty="0">
                <a:solidFill>
                  <a:schemeClr val="bg1"/>
                </a:solidFill>
                <a:latin typeface="Tahoma" panose="020B0604030504040204" pitchFamily="34" charset="0"/>
                <a:ea typeface="Tahoma" panose="020B0604030504040204" pitchFamily="34" charset="0"/>
                <a:cs typeface="Tahoma" panose="020B0604030504040204" pitchFamily="34" charset="0"/>
              </a:rPr>
              <a:t>GOBIERNO / INSTITUCIONES</a:t>
            </a:r>
          </a:p>
        </p:txBody>
      </p:sp>
      <p:sp>
        <p:nvSpPr>
          <p:cNvPr id="19" name="6 Rectángulo"/>
          <p:cNvSpPr/>
          <p:nvPr/>
        </p:nvSpPr>
        <p:spPr>
          <a:xfrm>
            <a:off x="2207569" y="5733256"/>
            <a:ext cx="1382341" cy="100811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noAutofit/>
          </a:bodyPr>
          <a:lstStyle/>
          <a:p>
            <a:pPr algn="ctr"/>
            <a:endParaRPr lang="es-MX">
              <a:latin typeface="Tahoma" panose="020B0604030504040204" pitchFamily="34" charset="0"/>
              <a:ea typeface="Tahoma" panose="020B0604030504040204" pitchFamily="34" charset="0"/>
              <a:cs typeface="Tahoma" panose="020B0604030504040204" pitchFamily="34" charset="0"/>
            </a:endParaRPr>
          </a:p>
        </p:txBody>
      </p:sp>
      <p:sp>
        <p:nvSpPr>
          <p:cNvPr id="14" name="Rectángulo 13"/>
          <p:cNvSpPr/>
          <p:nvPr/>
        </p:nvSpPr>
        <p:spPr>
          <a:xfrm>
            <a:off x="341091" y="4859897"/>
            <a:ext cx="3906839" cy="338554"/>
          </a:xfrm>
          <a:prstGeom prst="rect">
            <a:avLst/>
          </a:prstGeom>
        </p:spPr>
        <p:txBody>
          <a:bodyPr wrap="none" anchor="ctr">
            <a:noAutofit/>
          </a:bodyPr>
          <a:lstStyle/>
          <a:p>
            <a:pPr algn="just"/>
            <a:r>
              <a:rPr lang="es-MX" sz="1600" b="1" dirty="0">
                <a:latin typeface="Tahoma" panose="020B0604030504040204" pitchFamily="34" charset="0"/>
                <a:ea typeface="Tahoma" panose="020B0604030504040204" pitchFamily="34" charset="0"/>
                <a:cs typeface="Tahoma" panose="020B0604030504040204" pitchFamily="34" charset="0"/>
              </a:rPr>
              <a:t>Leyes que se respetan y hacen valer</a:t>
            </a:r>
          </a:p>
        </p:txBody>
      </p:sp>
      <p:sp>
        <p:nvSpPr>
          <p:cNvPr id="15" name="Rectángulo 14"/>
          <p:cNvSpPr/>
          <p:nvPr/>
        </p:nvSpPr>
        <p:spPr>
          <a:xfrm>
            <a:off x="341091" y="5290246"/>
            <a:ext cx="3956532" cy="338554"/>
          </a:xfrm>
          <a:prstGeom prst="rect">
            <a:avLst/>
          </a:prstGeom>
        </p:spPr>
        <p:txBody>
          <a:bodyPr wrap="none" anchor="ctr">
            <a:noAutofit/>
          </a:bodyPr>
          <a:lstStyle/>
          <a:p>
            <a:pPr algn="just"/>
            <a:r>
              <a:rPr lang="es-MX" sz="1600" b="1" dirty="0">
                <a:latin typeface="Tahoma" panose="020B0604030504040204" pitchFamily="34" charset="0"/>
                <a:ea typeface="Tahoma" panose="020B0604030504040204" pitchFamily="34" charset="0"/>
                <a:cs typeface="Tahoma" panose="020B0604030504040204" pitchFamily="34" charset="0"/>
              </a:rPr>
              <a:t>Las decisiones públicas son de todos</a:t>
            </a:r>
          </a:p>
        </p:txBody>
      </p:sp>
      <p:sp>
        <p:nvSpPr>
          <p:cNvPr id="16" name="Rectángulo 15"/>
          <p:cNvSpPr/>
          <p:nvPr/>
        </p:nvSpPr>
        <p:spPr>
          <a:xfrm>
            <a:off x="341091" y="5713092"/>
            <a:ext cx="4371710" cy="338554"/>
          </a:xfrm>
          <a:prstGeom prst="rect">
            <a:avLst/>
          </a:prstGeom>
        </p:spPr>
        <p:txBody>
          <a:bodyPr wrap="none" anchor="ctr">
            <a:noAutofit/>
          </a:bodyPr>
          <a:lstStyle/>
          <a:p>
            <a:pPr algn="just"/>
            <a:r>
              <a:rPr lang="es-MX" sz="1600" b="1" dirty="0">
                <a:latin typeface="Tahoma" panose="020B0604030504040204" pitchFamily="34" charset="0"/>
                <a:ea typeface="Tahoma" panose="020B0604030504040204" pitchFamily="34" charset="0"/>
                <a:cs typeface="Tahoma" panose="020B0604030504040204" pitchFamily="34" charset="0"/>
              </a:rPr>
              <a:t>Transparencia / Acceso a la Información</a:t>
            </a:r>
          </a:p>
        </p:txBody>
      </p:sp>
      <p:sp>
        <p:nvSpPr>
          <p:cNvPr id="17" name="Rectángulo 16"/>
          <p:cNvSpPr/>
          <p:nvPr/>
        </p:nvSpPr>
        <p:spPr>
          <a:xfrm>
            <a:off x="341091" y="6082334"/>
            <a:ext cx="4491935" cy="338554"/>
          </a:xfrm>
          <a:prstGeom prst="rect">
            <a:avLst/>
          </a:prstGeom>
        </p:spPr>
        <p:txBody>
          <a:bodyPr wrap="none" anchor="ctr">
            <a:noAutofit/>
          </a:bodyPr>
          <a:lstStyle/>
          <a:p>
            <a:pPr algn="just"/>
            <a:r>
              <a:rPr lang="es-MX" sz="1600" b="1" dirty="0">
                <a:latin typeface="Tahoma" panose="020B0604030504040204" pitchFamily="34" charset="0"/>
                <a:ea typeface="Tahoma" panose="020B0604030504040204" pitchFamily="34" charset="0"/>
                <a:cs typeface="Tahoma" panose="020B0604030504040204" pitchFamily="34" charset="0"/>
              </a:rPr>
              <a:t>Las Autoridades interactúan con sociedad</a:t>
            </a:r>
          </a:p>
        </p:txBody>
      </p:sp>
      <p:sp>
        <p:nvSpPr>
          <p:cNvPr id="18" name="Rectángulo 17"/>
          <p:cNvSpPr/>
          <p:nvPr/>
        </p:nvSpPr>
        <p:spPr>
          <a:xfrm>
            <a:off x="341091" y="6451576"/>
            <a:ext cx="5243743" cy="338554"/>
          </a:xfrm>
          <a:prstGeom prst="rect">
            <a:avLst/>
          </a:prstGeom>
        </p:spPr>
        <p:txBody>
          <a:bodyPr wrap="none" anchor="ctr">
            <a:noAutofit/>
          </a:bodyPr>
          <a:lstStyle/>
          <a:p>
            <a:pPr algn="just"/>
            <a:r>
              <a:rPr lang="es-MX" sz="1600" b="1" dirty="0">
                <a:latin typeface="Tahoma" panose="020B0604030504040204" pitchFamily="34" charset="0"/>
                <a:ea typeface="Tahoma" panose="020B0604030504040204" pitchFamily="34" charset="0"/>
                <a:cs typeface="Tahoma" panose="020B0604030504040204" pitchFamily="34" charset="0"/>
              </a:rPr>
              <a:t>Las autoridades explican /justifican sus acciones</a:t>
            </a:r>
          </a:p>
        </p:txBody>
      </p:sp>
      <p:sp>
        <p:nvSpPr>
          <p:cNvPr id="20" name="Rectángulo 19"/>
          <p:cNvSpPr/>
          <p:nvPr/>
        </p:nvSpPr>
        <p:spPr>
          <a:xfrm>
            <a:off x="7928037" y="4823772"/>
            <a:ext cx="3926075" cy="338554"/>
          </a:xfrm>
          <a:prstGeom prst="rect">
            <a:avLst/>
          </a:prstGeom>
        </p:spPr>
        <p:txBody>
          <a:bodyPr wrap="none" anchor="ctr">
            <a:noAutofit/>
          </a:bodyPr>
          <a:lstStyle/>
          <a:p>
            <a:pPr algn="just"/>
            <a:r>
              <a:rPr lang="es-MX" sz="1600" b="1" dirty="0">
                <a:latin typeface="Tahoma" panose="020B0604030504040204" pitchFamily="34" charset="0"/>
                <a:ea typeface="Tahoma" panose="020B0604030504040204" pitchFamily="34" charset="0"/>
                <a:cs typeface="Tahoma" panose="020B0604030504040204" pitchFamily="34" charset="0"/>
              </a:rPr>
              <a:t>Las libertades sociales son ejercidas</a:t>
            </a:r>
          </a:p>
        </p:txBody>
      </p:sp>
      <p:sp>
        <p:nvSpPr>
          <p:cNvPr id="21" name="Rectángulo 20"/>
          <p:cNvSpPr/>
          <p:nvPr/>
        </p:nvSpPr>
        <p:spPr>
          <a:xfrm>
            <a:off x="7012722" y="5254121"/>
            <a:ext cx="4841390" cy="338554"/>
          </a:xfrm>
          <a:prstGeom prst="rect">
            <a:avLst/>
          </a:prstGeom>
        </p:spPr>
        <p:txBody>
          <a:bodyPr wrap="none" anchor="ctr">
            <a:noAutofit/>
          </a:bodyPr>
          <a:lstStyle/>
          <a:p>
            <a:pPr algn="just"/>
            <a:r>
              <a:rPr lang="es-MX" sz="1600" b="1" dirty="0">
                <a:latin typeface="Tahoma" panose="020B0604030504040204" pitchFamily="34" charset="0"/>
                <a:ea typeface="Tahoma" panose="020B0604030504040204" pitchFamily="34" charset="0"/>
                <a:cs typeface="Tahoma" panose="020B0604030504040204" pitchFamily="34" charset="0"/>
              </a:rPr>
              <a:t>La sociedad transforma su rol pasivo a activo</a:t>
            </a:r>
          </a:p>
        </p:txBody>
      </p:sp>
      <p:sp>
        <p:nvSpPr>
          <p:cNvPr id="22" name="Rectángulo 21"/>
          <p:cNvSpPr/>
          <p:nvPr/>
        </p:nvSpPr>
        <p:spPr>
          <a:xfrm>
            <a:off x="8168488" y="5676967"/>
            <a:ext cx="3685624" cy="338554"/>
          </a:xfrm>
          <a:prstGeom prst="rect">
            <a:avLst/>
          </a:prstGeom>
        </p:spPr>
        <p:txBody>
          <a:bodyPr wrap="none" anchor="ctr">
            <a:noAutofit/>
          </a:bodyPr>
          <a:lstStyle/>
          <a:p>
            <a:pPr algn="just"/>
            <a:r>
              <a:rPr lang="es-MX" sz="1600" b="1" dirty="0">
                <a:latin typeface="Tahoma" panose="020B0604030504040204" pitchFamily="34" charset="0"/>
                <a:ea typeface="Tahoma" panose="020B0604030504040204" pitchFamily="34" charset="0"/>
                <a:cs typeface="Tahoma" panose="020B0604030504040204" pitchFamily="34" charset="0"/>
              </a:rPr>
              <a:t>La sociedad escucha y se informa </a:t>
            </a:r>
          </a:p>
        </p:txBody>
      </p:sp>
      <p:sp>
        <p:nvSpPr>
          <p:cNvPr id="23" name="Rectángulo 22"/>
          <p:cNvSpPr/>
          <p:nvPr/>
        </p:nvSpPr>
        <p:spPr>
          <a:xfrm>
            <a:off x="6916542" y="6046209"/>
            <a:ext cx="4937570" cy="338554"/>
          </a:xfrm>
          <a:prstGeom prst="rect">
            <a:avLst/>
          </a:prstGeom>
        </p:spPr>
        <p:txBody>
          <a:bodyPr wrap="none" anchor="ctr">
            <a:noAutofit/>
          </a:bodyPr>
          <a:lstStyle/>
          <a:p>
            <a:pPr algn="just"/>
            <a:r>
              <a:rPr lang="es-MX" sz="1600" b="1" dirty="0">
                <a:latin typeface="Tahoma" panose="020B0604030504040204" pitchFamily="34" charset="0"/>
                <a:ea typeface="Tahoma" panose="020B0604030504040204" pitchFamily="34" charset="0"/>
                <a:cs typeface="Tahoma" panose="020B0604030504040204" pitchFamily="34" charset="0"/>
              </a:rPr>
              <a:t>La sociedad se responsabiliza de su desarrollo</a:t>
            </a:r>
          </a:p>
        </p:txBody>
      </p:sp>
      <p:sp>
        <p:nvSpPr>
          <p:cNvPr id="24" name="Rectángulo 23"/>
          <p:cNvSpPr/>
          <p:nvPr/>
        </p:nvSpPr>
        <p:spPr>
          <a:xfrm>
            <a:off x="7865520" y="6415451"/>
            <a:ext cx="3988592" cy="338554"/>
          </a:xfrm>
          <a:prstGeom prst="rect">
            <a:avLst/>
          </a:prstGeom>
        </p:spPr>
        <p:txBody>
          <a:bodyPr wrap="none" anchor="ctr">
            <a:noAutofit/>
          </a:bodyPr>
          <a:lstStyle/>
          <a:p>
            <a:pPr algn="just"/>
            <a:r>
              <a:rPr lang="es-MX" sz="1600" b="1" dirty="0">
                <a:latin typeface="Tahoma" panose="020B0604030504040204" pitchFamily="34" charset="0"/>
                <a:ea typeface="Tahoma" panose="020B0604030504040204" pitchFamily="34" charset="0"/>
                <a:cs typeface="Tahoma" panose="020B0604030504040204" pitchFamily="34" charset="0"/>
              </a:rPr>
              <a:t>Los ciudadanos se informan y exigen</a:t>
            </a:r>
          </a:p>
        </p:txBody>
      </p:sp>
      <p:sp>
        <p:nvSpPr>
          <p:cNvPr id="25" name="Flecha izquierda y derecha 24"/>
          <p:cNvSpPr/>
          <p:nvPr/>
        </p:nvSpPr>
        <p:spPr>
          <a:xfrm>
            <a:off x="4667603" y="3790739"/>
            <a:ext cx="2877646" cy="471483"/>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s-ES">
              <a:latin typeface="Tahoma" panose="020B0604030504040204" pitchFamily="34" charset="0"/>
              <a:ea typeface="Tahoma" panose="020B0604030504040204" pitchFamily="34" charset="0"/>
              <a:cs typeface="Tahoma" panose="020B0604030504040204" pitchFamily="34" charset="0"/>
            </a:endParaRPr>
          </a:p>
        </p:txBody>
      </p:sp>
      <p:sp>
        <p:nvSpPr>
          <p:cNvPr id="27" name="1 Título"/>
          <p:cNvSpPr txBox="1">
            <a:spLocks/>
          </p:cNvSpPr>
          <p:nvPr/>
        </p:nvSpPr>
        <p:spPr>
          <a:xfrm>
            <a:off x="1038363" y="1304202"/>
            <a:ext cx="1441941" cy="383312"/>
          </a:xfrm>
          <a:prstGeom prst="rect">
            <a:avLst/>
          </a:prstGeom>
          <a:solidFill>
            <a:srgbClr val="BC046D"/>
          </a:solidFill>
          <a:effectLst/>
          <a:sp3d/>
        </p:spPr>
        <p:style>
          <a:lnRef idx="0">
            <a:schemeClr val="dk1"/>
          </a:lnRef>
          <a:fillRef idx="3">
            <a:schemeClr val="dk1"/>
          </a:fillRef>
          <a:effectRef idx="3">
            <a:schemeClr val="dk1"/>
          </a:effectRef>
          <a:fontRef idx="minor">
            <a:schemeClr val="lt1"/>
          </a:fontRef>
        </p:style>
        <p:txBody>
          <a:bodyPr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1400" b="1" dirty="0">
                <a:latin typeface="Tahoma" panose="020B0604030504040204" pitchFamily="34" charset="0"/>
                <a:ea typeface="Tahoma" panose="020B0604030504040204" pitchFamily="34" charset="0"/>
                <a:cs typeface="Tahoma" panose="020B0604030504040204" pitchFamily="34" charset="0"/>
              </a:rPr>
              <a:t>Razón</a:t>
            </a:r>
          </a:p>
        </p:txBody>
      </p:sp>
      <p:sp>
        <p:nvSpPr>
          <p:cNvPr id="28" name="1 Título"/>
          <p:cNvSpPr txBox="1">
            <a:spLocks/>
          </p:cNvSpPr>
          <p:nvPr/>
        </p:nvSpPr>
        <p:spPr>
          <a:xfrm>
            <a:off x="10181041" y="1617831"/>
            <a:ext cx="1716307" cy="423251"/>
          </a:xfrm>
          <a:prstGeom prst="rect">
            <a:avLst/>
          </a:prstGeom>
          <a:solidFill>
            <a:schemeClr val="accent2"/>
          </a:solidFill>
          <a:effectLst/>
          <a:sp3d/>
        </p:spPr>
        <p:style>
          <a:lnRef idx="0">
            <a:schemeClr val="dk1"/>
          </a:lnRef>
          <a:fillRef idx="3">
            <a:schemeClr val="dk1"/>
          </a:fillRef>
          <a:effectRef idx="3">
            <a:schemeClr val="dk1"/>
          </a:effectRef>
          <a:fontRef idx="minor">
            <a:schemeClr val="lt1"/>
          </a:fontRef>
        </p:style>
        <p:txBody>
          <a:bodyPr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1400" b="1" dirty="0">
                <a:latin typeface="Tahoma" panose="020B0604030504040204" pitchFamily="34" charset="0"/>
                <a:ea typeface="Tahoma" panose="020B0604030504040204" pitchFamily="34" charset="0"/>
                <a:cs typeface="Tahoma" panose="020B0604030504040204" pitchFamily="34" charset="0"/>
              </a:rPr>
              <a:t>Inteligencia</a:t>
            </a:r>
          </a:p>
        </p:txBody>
      </p:sp>
      <p:sp>
        <p:nvSpPr>
          <p:cNvPr id="29" name="1 Título"/>
          <p:cNvSpPr txBox="1">
            <a:spLocks/>
          </p:cNvSpPr>
          <p:nvPr/>
        </p:nvSpPr>
        <p:spPr>
          <a:xfrm>
            <a:off x="9956744" y="3074368"/>
            <a:ext cx="1703780" cy="356057"/>
          </a:xfrm>
          <a:prstGeom prst="rect">
            <a:avLst/>
          </a:prstGeom>
          <a:solidFill>
            <a:schemeClr val="accent2"/>
          </a:solidFill>
          <a:effectLst/>
          <a:sp3d/>
        </p:spPr>
        <p:style>
          <a:lnRef idx="0">
            <a:schemeClr val="dk1"/>
          </a:lnRef>
          <a:fillRef idx="3">
            <a:schemeClr val="dk1"/>
          </a:fillRef>
          <a:effectRef idx="3">
            <a:schemeClr val="dk1"/>
          </a:effectRef>
          <a:fontRef idx="minor">
            <a:schemeClr val="lt1"/>
          </a:fontRef>
        </p:style>
        <p:txBody>
          <a:bodyPr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1400" b="1" dirty="0">
                <a:latin typeface="Tahoma" panose="020B0604030504040204" pitchFamily="34" charset="0"/>
                <a:ea typeface="Tahoma" panose="020B0604030504040204" pitchFamily="34" charset="0"/>
                <a:cs typeface="Tahoma" panose="020B0604030504040204" pitchFamily="34" charset="0"/>
              </a:rPr>
              <a:t>Libertad</a:t>
            </a:r>
          </a:p>
        </p:txBody>
      </p:sp>
      <p:sp>
        <p:nvSpPr>
          <p:cNvPr id="30" name="1 Título"/>
          <p:cNvSpPr txBox="1">
            <a:spLocks/>
          </p:cNvSpPr>
          <p:nvPr/>
        </p:nvSpPr>
        <p:spPr>
          <a:xfrm>
            <a:off x="8277769" y="1775907"/>
            <a:ext cx="1606376" cy="394402"/>
          </a:xfrm>
          <a:prstGeom prst="rect">
            <a:avLst/>
          </a:prstGeom>
          <a:solidFill>
            <a:schemeClr val="accent2"/>
          </a:solidFill>
          <a:effectLst/>
          <a:sp3d/>
        </p:spPr>
        <p:style>
          <a:lnRef idx="0">
            <a:schemeClr val="dk1"/>
          </a:lnRef>
          <a:fillRef idx="3">
            <a:schemeClr val="dk1"/>
          </a:fillRef>
          <a:effectRef idx="3">
            <a:schemeClr val="dk1"/>
          </a:effectRef>
          <a:fontRef idx="minor">
            <a:schemeClr val="lt1"/>
          </a:fontRef>
        </p:style>
        <p:txBody>
          <a:bodyPr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1400" b="1" dirty="0">
                <a:latin typeface="Tahoma" panose="020B0604030504040204" pitchFamily="34" charset="0"/>
                <a:ea typeface="Tahoma" panose="020B0604030504040204" pitchFamily="34" charset="0"/>
                <a:cs typeface="Tahoma" panose="020B0604030504040204" pitchFamily="34" charset="0"/>
              </a:rPr>
              <a:t>Creatividad</a:t>
            </a:r>
          </a:p>
        </p:txBody>
      </p:sp>
      <p:sp>
        <p:nvSpPr>
          <p:cNvPr id="31" name="1 Título"/>
          <p:cNvSpPr txBox="1">
            <a:spLocks/>
          </p:cNvSpPr>
          <p:nvPr/>
        </p:nvSpPr>
        <p:spPr>
          <a:xfrm>
            <a:off x="1038363" y="2510445"/>
            <a:ext cx="1945107" cy="394299"/>
          </a:xfrm>
          <a:prstGeom prst="rect">
            <a:avLst/>
          </a:prstGeom>
          <a:solidFill>
            <a:srgbClr val="BC046D"/>
          </a:solidFill>
          <a:effectLst/>
          <a:sp3d/>
        </p:spPr>
        <p:style>
          <a:lnRef idx="0">
            <a:schemeClr val="dk1"/>
          </a:lnRef>
          <a:fillRef idx="3">
            <a:schemeClr val="dk1"/>
          </a:fillRef>
          <a:effectRef idx="3">
            <a:schemeClr val="dk1"/>
          </a:effectRef>
          <a:fontRef idx="minor">
            <a:schemeClr val="lt1"/>
          </a:fontRef>
        </p:style>
        <p:txBody>
          <a:bodyPr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1400" b="1" dirty="0">
                <a:latin typeface="Tahoma" panose="020B0604030504040204" pitchFamily="34" charset="0"/>
                <a:ea typeface="Tahoma" panose="020B0604030504040204" pitchFamily="34" charset="0"/>
                <a:cs typeface="Tahoma" panose="020B0604030504040204" pitchFamily="34" charset="0"/>
              </a:rPr>
              <a:t>Bien común</a:t>
            </a:r>
          </a:p>
        </p:txBody>
      </p:sp>
      <p:sp>
        <p:nvSpPr>
          <p:cNvPr id="32" name="1 Título"/>
          <p:cNvSpPr txBox="1">
            <a:spLocks/>
          </p:cNvSpPr>
          <p:nvPr/>
        </p:nvSpPr>
        <p:spPr>
          <a:xfrm>
            <a:off x="7982246" y="2742253"/>
            <a:ext cx="1606376" cy="422263"/>
          </a:xfrm>
          <a:prstGeom prst="rect">
            <a:avLst/>
          </a:prstGeom>
          <a:solidFill>
            <a:schemeClr val="accent2"/>
          </a:solidFill>
          <a:effectLst/>
          <a:sp3d/>
        </p:spPr>
        <p:style>
          <a:lnRef idx="0">
            <a:schemeClr val="dk1"/>
          </a:lnRef>
          <a:fillRef idx="3">
            <a:schemeClr val="dk1"/>
          </a:fillRef>
          <a:effectRef idx="3">
            <a:schemeClr val="dk1"/>
          </a:effectRef>
          <a:fontRef idx="minor">
            <a:schemeClr val="lt1"/>
          </a:fontRef>
        </p:style>
        <p:txBody>
          <a:bodyPr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1400" b="1" dirty="0">
                <a:latin typeface="Tahoma" panose="020B0604030504040204" pitchFamily="34" charset="0"/>
                <a:ea typeface="Tahoma" panose="020B0604030504040204" pitchFamily="34" charset="0"/>
                <a:cs typeface="Tahoma" panose="020B0604030504040204" pitchFamily="34" charset="0"/>
              </a:rPr>
              <a:t>Conocimiento</a:t>
            </a:r>
          </a:p>
        </p:txBody>
      </p:sp>
      <p:sp>
        <p:nvSpPr>
          <p:cNvPr id="33" name="1 Título"/>
          <p:cNvSpPr txBox="1">
            <a:spLocks/>
          </p:cNvSpPr>
          <p:nvPr/>
        </p:nvSpPr>
        <p:spPr>
          <a:xfrm>
            <a:off x="2952696" y="2988213"/>
            <a:ext cx="1703780" cy="431025"/>
          </a:xfrm>
          <a:prstGeom prst="rect">
            <a:avLst/>
          </a:prstGeom>
          <a:solidFill>
            <a:srgbClr val="BC046D"/>
          </a:solidFill>
          <a:effectLst/>
          <a:sp3d/>
        </p:spPr>
        <p:style>
          <a:lnRef idx="0">
            <a:schemeClr val="dk1"/>
          </a:lnRef>
          <a:fillRef idx="3">
            <a:schemeClr val="dk1"/>
          </a:fillRef>
          <a:effectRef idx="3">
            <a:schemeClr val="dk1"/>
          </a:effectRef>
          <a:fontRef idx="minor">
            <a:schemeClr val="lt1"/>
          </a:fontRef>
        </p:style>
        <p:txBody>
          <a:bodyPr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1400" b="1" dirty="0">
                <a:latin typeface="Tahoma" panose="020B0604030504040204" pitchFamily="34" charset="0"/>
                <a:ea typeface="Tahoma" panose="020B0604030504040204" pitchFamily="34" charset="0"/>
                <a:cs typeface="Tahoma" panose="020B0604030504040204" pitchFamily="34" charset="0"/>
              </a:rPr>
              <a:t>Legalidad</a:t>
            </a:r>
          </a:p>
        </p:txBody>
      </p:sp>
      <p:sp>
        <p:nvSpPr>
          <p:cNvPr id="34" name="1 Título"/>
          <p:cNvSpPr txBox="1">
            <a:spLocks/>
          </p:cNvSpPr>
          <p:nvPr/>
        </p:nvSpPr>
        <p:spPr>
          <a:xfrm>
            <a:off x="2480305" y="1816741"/>
            <a:ext cx="1703780" cy="360040"/>
          </a:xfrm>
          <a:prstGeom prst="rect">
            <a:avLst/>
          </a:prstGeom>
          <a:solidFill>
            <a:srgbClr val="BC046D"/>
          </a:solidFill>
          <a:effectLst/>
          <a:sp3d/>
        </p:spPr>
        <p:style>
          <a:lnRef idx="0">
            <a:schemeClr val="dk1"/>
          </a:lnRef>
          <a:fillRef idx="3">
            <a:schemeClr val="dk1"/>
          </a:fillRef>
          <a:effectRef idx="3">
            <a:schemeClr val="dk1"/>
          </a:effectRef>
          <a:fontRef idx="minor">
            <a:schemeClr val="lt1"/>
          </a:fontRef>
        </p:style>
        <p:txBody>
          <a:bodyPr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1400" b="1" dirty="0">
                <a:latin typeface="Tahoma" panose="020B0604030504040204" pitchFamily="34" charset="0"/>
                <a:ea typeface="Tahoma" panose="020B0604030504040204" pitchFamily="34" charset="0"/>
                <a:cs typeface="Tahoma" panose="020B0604030504040204" pitchFamily="34" charset="0"/>
              </a:rPr>
              <a:t>Respeto</a:t>
            </a:r>
          </a:p>
        </p:txBody>
      </p:sp>
      <p:sp>
        <p:nvSpPr>
          <p:cNvPr id="35" name="1 Título"/>
          <p:cNvSpPr txBox="1">
            <a:spLocks/>
          </p:cNvSpPr>
          <p:nvPr/>
        </p:nvSpPr>
        <p:spPr>
          <a:xfrm>
            <a:off x="4742688" y="2730356"/>
            <a:ext cx="2742601" cy="540147"/>
          </a:xfrm>
          <a:prstGeom prst="rect">
            <a:avLst/>
          </a:prstGeom>
          <a:noFill/>
          <a:ln>
            <a:noFill/>
          </a:ln>
          <a:effectLst/>
          <a:sp3d/>
        </p:spPr>
        <p:style>
          <a:lnRef idx="0">
            <a:schemeClr val="dk1"/>
          </a:lnRef>
          <a:fillRef idx="3">
            <a:schemeClr val="dk1"/>
          </a:fillRef>
          <a:effectRef idx="3">
            <a:schemeClr val="dk1"/>
          </a:effectRef>
          <a:fontRef idx="minor">
            <a:schemeClr val="lt1"/>
          </a:fontRef>
        </p:style>
        <p:txBody>
          <a:bodyPr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2000" b="1" dirty="0">
                <a:solidFill>
                  <a:srgbClr val="7030A0"/>
                </a:solidFill>
                <a:latin typeface="Tahoma" panose="020B0604030504040204" pitchFamily="34" charset="0"/>
                <a:ea typeface="Tahoma" panose="020B0604030504040204" pitchFamily="34" charset="0"/>
                <a:cs typeface="Tahoma" panose="020B0604030504040204" pitchFamily="34" charset="0"/>
              </a:rPr>
              <a:t>Comunicación</a:t>
            </a:r>
          </a:p>
        </p:txBody>
      </p:sp>
      <p:sp>
        <p:nvSpPr>
          <p:cNvPr id="36" name="1 Título"/>
          <p:cNvSpPr txBox="1">
            <a:spLocks/>
          </p:cNvSpPr>
          <p:nvPr/>
        </p:nvSpPr>
        <p:spPr>
          <a:xfrm>
            <a:off x="9732446" y="2311610"/>
            <a:ext cx="1935298" cy="394402"/>
          </a:xfrm>
          <a:prstGeom prst="rect">
            <a:avLst/>
          </a:prstGeom>
          <a:solidFill>
            <a:schemeClr val="accent2"/>
          </a:solidFill>
          <a:effectLst/>
          <a:sp3d/>
        </p:spPr>
        <p:style>
          <a:lnRef idx="0">
            <a:schemeClr val="dk1"/>
          </a:lnRef>
          <a:fillRef idx="3">
            <a:schemeClr val="dk1"/>
          </a:fillRef>
          <a:effectRef idx="3">
            <a:schemeClr val="dk1"/>
          </a:effectRef>
          <a:fontRef idx="minor">
            <a:schemeClr val="lt1"/>
          </a:fontRef>
        </p:style>
        <p:txBody>
          <a:bodyPr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1400" b="1" dirty="0">
                <a:latin typeface="Tahoma" panose="020B0604030504040204" pitchFamily="34" charset="0"/>
                <a:ea typeface="Tahoma" panose="020B0604030504040204" pitchFamily="34" charset="0"/>
                <a:cs typeface="Tahoma" panose="020B0604030504040204" pitchFamily="34" charset="0"/>
              </a:rPr>
              <a:t>Responsabilidad</a:t>
            </a:r>
          </a:p>
        </p:txBody>
      </p:sp>
      <p:sp>
        <p:nvSpPr>
          <p:cNvPr id="37" name="1 Título"/>
          <p:cNvSpPr txBox="1">
            <a:spLocks/>
          </p:cNvSpPr>
          <p:nvPr/>
        </p:nvSpPr>
        <p:spPr>
          <a:xfrm>
            <a:off x="4655410" y="4549183"/>
            <a:ext cx="2877647" cy="359482"/>
          </a:xfrm>
          <a:prstGeom prst="rect">
            <a:avLst/>
          </a:prstGeom>
          <a:noFill/>
          <a:ln>
            <a:noFill/>
          </a:ln>
          <a:effectLst/>
          <a:sp3d/>
        </p:spPr>
        <p:style>
          <a:lnRef idx="0">
            <a:schemeClr val="dk1"/>
          </a:lnRef>
          <a:fillRef idx="3">
            <a:schemeClr val="dk1"/>
          </a:fillRef>
          <a:effectRef idx="3">
            <a:schemeClr val="dk1"/>
          </a:effectRef>
          <a:fontRef idx="minor">
            <a:schemeClr val="lt1"/>
          </a:fontRef>
        </p:style>
        <p:txBody>
          <a:bodyPr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s-MX" sz="2000" b="1" dirty="0">
                <a:solidFill>
                  <a:srgbClr val="7030A0"/>
                </a:solidFill>
                <a:latin typeface="Tahoma" panose="020B0604030504040204" pitchFamily="34" charset="0"/>
                <a:ea typeface="Tahoma" panose="020B0604030504040204" pitchFamily="34" charset="0"/>
                <a:cs typeface="Tahoma" panose="020B0604030504040204" pitchFamily="34" charset="0"/>
              </a:rPr>
              <a:t>Co-creación</a:t>
            </a:r>
          </a:p>
        </p:txBody>
      </p:sp>
    </p:spTree>
    <p:extLst>
      <p:ext uri="{BB962C8B-B14F-4D97-AF65-F5344CB8AC3E}">
        <p14:creationId xmlns:p14="http://schemas.microsoft.com/office/powerpoint/2010/main" val="20001586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7 Grupo">
            <a:extLst>
              <a:ext uri="{FF2B5EF4-FFF2-40B4-BE49-F238E27FC236}">
                <a16:creationId xmlns:a16="http://schemas.microsoft.com/office/drawing/2014/main" id="{E85C6DD0-6024-47FD-824C-1CA0AEF8414D}"/>
              </a:ext>
            </a:extLst>
          </p:cNvPr>
          <p:cNvGrpSpPr>
            <a:grpSpLocks/>
          </p:cNvGrpSpPr>
          <p:nvPr/>
        </p:nvGrpSpPr>
        <p:grpSpPr bwMode="auto">
          <a:xfrm>
            <a:off x="1633538" y="141288"/>
            <a:ext cx="8929687" cy="1169987"/>
            <a:chOff x="107503" y="97721"/>
            <a:chExt cx="8928993" cy="1171039"/>
          </a:xfrm>
        </p:grpSpPr>
        <p:pic>
          <p:nvPicPr>
            <p:cNvPr id="6" name="6 Imagen">
              <a:extLst>
                <a:ext uri="{FF2B5EF4-FFF2-40B4-BE49-F238E27FC236}">
                  <a16:creationId xmlns:a16="http://schemas.microsoft.com/office/drawing/2014/main" id="{A7B0DDCB-0978-4546-BE3D-B9B9B91C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2 Grupo">
              <a:extLst>
                <a:ext uri="{FF2B5EF4-FFF2-40B4-BE49-F238E27FC236}">
                  <a16:creationId xmlns:a16="http://schemas.microsoft.com/office/drawing/2014/main" id="{7E52E348-8B19-4E7F-8D94-4CD6556527EB}"/>
                </a:ext>
              </a:extLst>
            </p:cNvPr>
            <p:cNvGrpSpPr>
              <a:grpSpLocks/>
            </p:cNvGrpSpPr>
            <p:nvPr/>
          </p:nvGrpSpPr>
          <p:grpSpPr bwMode="auto">
            <a:xfrm>
              <a:off x="107503" y="97721"/>
              <a:ext cx="8928993" cy="1171039"/>
              <a:chOff x="107503" y="44624"/>
              <a:chExt cx="8972347" cy="1045270"/>
            </a:xfrm>
          </p:grpSpPr>
          <p:pic>
            <p:nvPicPr>
              <p:cNvPr id="8" name="10 Imagen">
                <a:extLst>
                  <a:ext uri="{FF2B5EF4-FFF2-40B4-BE49-F238E27FC236}">
                    <a16:creationId xmlns:a16="http://schemas.microsoft.com/office/drawing/2014/main" id="{39FEE420-4995-4A9A-A9BF-8AC6CA3F8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Rectángulo">
                <a:extLst>
                  <a:ext uri="{FF2B5EF4-FFF2-40B4-BE49-F238E27FC236}">
                    <a16:creationId xmlns:a16="http://schemas.microsoft.com/office/drawing/2014/main" id="{0E0E4208-E209-4B24-A9CE-9540940526D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0" name="11 Imagen">
                <a:extLst>
                  <a:ext uri="{FF2B5EF4-FFF2-40B4-BE49-F238E27FC236}">
                    <a16:creationId xmlns:a16="http://schemas.microsoft.com/office/drawing/2014/main" id="{A105996B-A166-48A8-9C01-6DA99A6F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 6">
            <a:extLst>
              <a:ext uri="{FF2B5EF4-FFF2-40B4-BE49-F238E27FC236}">
                <a16:creationId xmlns:a16="http://schemas.microsoft.com/office/drawing/2014/main" id="{F699724A-CDB2-4736-AA7C-D92C24BF7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0A8EDAD7-4B66-445C-ACF1-F75B40071E5C}"/>
              </a:ext>
            </a:extLst>
          </p:cNvPr>
          <p:cNvSpPr txBox="1">
            <a:spLocks noChangeArrowheads="1"/>
          </p:cNvSpPr>
          <p:nvPr/>
        </p:nvSpPr>
        <p:spPr bwMode="auto">
          <a:xfrm>
            <a:off x="999743" y="1262888"/>
            <a:ext cx="1019314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¿Quién puede aplicar un modelo de gobierno abierto?</a:t>
            </a:r>
          </a:p>
        </p:txBody>
      </p:sp>
      <p:pic>
        <p:nvPicPr>
          <p:cNvPr id="3" name="Gráfico 2" descr="Tribunal">
            <a:extLst>
              <a:ext uri="{FF2B5EF4-FFF2-40B4-BE49-F238E27FC236}">
                <a16:creationId xmlns:a16="http://schemas.microsoft.com/office/drawing/2014/main" id="{398448C7-E0F8-4BC4-BE29-A60E4C33EB9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82199" y="2517376"/>
            <a:ext cx="914400" cy="914400"/>
          </a:xfrm>
          <a:prstGeom prst="rect">
            <a:avLst/>
          </a:prstGeom>
        </p:spPr>
      </p:pic>
      <p:pic>
        <p:nvPicPr>
          <p:cNvPr id="17" name="Gráfico 16" descr="Usuarios">
            <a:extLst>
              <a:ext uri="{FF2B5EF4-FFF2-40B4-BE49-F238E27FC236}">
                <a16:creationId xmlns:a16="http://schemas.microsoft.com/office/drawing/2014/main" id="{A69D7A0E-4BF9-4B7C-8DCF-D91F6315F6C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602802" y="4658868"/>
            <a:ext cx="914400" cy="914400"/>
          </a:xfrm>
          <a:prstGeom prst="rect">
            <a:avLst/>
          </a:prstGeom>
        </p:spPr>
      </p:pic>
      <p:pic>
        <p:nvPicPr>
          <p:cNvPr id="19" name="Gráfico 18" descr="Reunión">
            <a:extLst>
              <a:ext uri="{FF2B5EF4-FFF2-40B4-BE49-F238E27FC236}">
                <a16:creationId xmlns:a16="http://schemas.microsoft.com/office/drawing/2014/main" id="{B5602CAD-F3C1-461C-8A77-AE11D8C3D9E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148487" y="2517376"/>
            <a:ext cx="914400" cy="914400"/>
          </a:xfrm>
          <a:prstGeom prst="rect">
            <a:avLst/>
          </a:prstGeom>
        </p:spPr>
      </p:pic>
      <p:pic>
        <p:nvPicPr>
          <p:cNvPr id="21" name="Gráfico 20" descr="Red">
            <a:extLst>
              <a:ext uri="{FF2B5EF4-FFF2-40B4-BE49-F238E27FC236}">
                <a16:creationId xmlns:a16="http://schemas.microsoft.com/office/drawing/2014/main" id="{15E6B511-7C69-4A96-BB0E-8087C206ACA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13803" y="2517376"/>
            <a:ext cx="914400" cy="914400"/>
          </a:xfrm>
          <a:prstGeom prst="rect">
            <a:avLst/>
          </a:prstGeom>
        </p:spPr>
      </p:pic>
      <p:pic>
        <p:nvPicPr>
          <p:cNvPr id="23" name="Gráfico 22" descr="Monedas">
            <a:extLst>
              <a:ext uri="{FF2B5EF4-FFF2-40B4-BE49-F238E27FC236}">
                <a16:creationId xmlns:a16="http://schemas.microsoft.com/office/drawing/2014/main" id="{512E4BC0-5C69-4D7B-BF32-7E59CC991C6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650897" y="4658868"/>
            <a:ext cx="914400" cy="914400"/>
          </a:xfrm>
          <a:prstGeom prst="rect">
            <a:avLst/>
          </a:prstGeom>
        </p:spPr>
      </p:pic>
      <p:pic>
        <p:nvPicPr>
          <p:cNvPr id="25" name="Gráfico 24" descr="Balanza de la Justicia">
            <a:extLst>
              <a:ext uri="{FF2B5EF4-FFF2-40B4-BE49-F238E27FC236}">
                <a16:creationId xmlns:a16="http://schemas.microsoft.com/office/drawing/2014/main" id="{273EA2E0-1FF2-41C7-A231-4262BA26CD6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168866" y="2517376"/>
            <a:ext cx="914400" cy="914400"/>
          </a:xfrm>
          <a:prstGeom prst="rect">
            <a:avLst/>
          </a:prstGeom>
        </p:spPr>
      </p:pic>
      <p:pic>
        <p:nvPicPr>
          <p:cNvPr id="27" name="Gráfico 26" descr="Profesor">
            <a:extLst>
              <a:ext uri="{FF2B5EF4-FFF2-40B4-BE49-F238E27FC236}">
                <a16:creationId xmlns:a16="http://schemas.microsoft.com/office/drawing/2014/main" id="{5E35CFEF-8287-4D32-9F9D-7AE2DC1A732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710994" y="4658868"/>
            <a:ext cx="914400" cy="914400"/>
          </a:xfrm>
          <a:prstGeom prst="rect">
            <a:avLst/>
          </a:prstGeom>
        </p:spPr>
      </p:pic>
      <p:sp>
        <p:nvSpPr>
          <p:cNvPr id="28" name="CuadroTexto 27">
            <a:extLst>
              <a:ext uri="{FF2B5EF4-FFF2-40B4-BE49-F238E27FC236}">
                <a16:creationId xmlns:a16="http://schemas.microsoft.com/office/drawing/2014/main" id="{C82B9069-6B9C-4D24-8FEE-646E465898BF}"/>
              </a:ext>
            </a:extLst>
          </p:cNvPr>
          <p:cNvSpPr txBox="1"/>
          <p:nvPr/>
        </p:nvSpPr>
        <p:spPr>
          <a:xfrm>
            <a:off x="459105" y="3433889"/>
            <a:ext cx="2160588" cy="1077217"/>
          </a:xfrm>
          <a:prstGeom prst="rect">
            <a:avLst/>
          </a:prstGeom>
          <a:noFill/>
        </p:spPr>
        <p:txBody>
          <a:bodyPr anchor="ctr"/>
          <a:lstStyle/>
          <a:p>
            <a:pPr algn="ctr">
              <a:defRPr/>
            </a:pPr>
            <a:r>
              <a:rPr lang="es-MX" b="1" dirty="0">
                <a:solidFill>
                  <a:srgbClr val="002060"/>
                </a:solidFill>
                <a:latin typeface="Tahoma" panose="020B0604030504040204" pitchFamily="34" charset="0"/>
                <a:ea typeface="Tahoma" panose="020B0604030504040204" pitchFamily="34" charset="0"/>
                <a:cs typeface="Tahoma" panose="020B0604030504040204" pitchFamily="34" charset="0"/>
              </a:rPr>
              <a:t>Gobiernos municipales, estatales y federal</a:t>
            </a:r>
          </a:p>
        </p:txBody>
      </p:sp>
      <p:sp>
        <p:nvSpPr>
          <p:cNvPr id="29" name="CuadroTexto 28">
            <a:extLst>
              <a:ext uri="{FF2B5EF4-FFF2-40B4-BE49-F238E27FC236}">
                <a16:creationId xmlns:a16="http://schemas.microsoft.com/office/drawing/2014/main" id="{1BF11621-C98E-4CB0-9C50-D655AC13C2BA}"/>
              </a:ext>
            </a:extLst>
          </p:cNvPr>
          <p:cNvSpPr txBox="1"/>
          <p:nvPr/>
        </p:nvSpPr>
        <p:spPr>
          <a:xfrm>
            <a:off x="3525393" y="3439985"/>
            <a:ext cx="2160588" cy="1077217"/>
          </a:xfrm>
          <a:prstGeom prst="rect">
            <a:avLst/>
          </a:prstGeom>
          <a:noFill/>
        </p:spPr>
        <p:txBody>
          <a:bodyPr anchor="ctr"/>
          <a:lstStyle/>
          <a:p>
            <a:pPr algn="ctr">
              <a:defRPr/>
            </a:pPr>
            <a:r>
              <a:rPr lang="es-MX" b="1" dirty="0">
                <a:solidFill>
                  <a:srgbClr val="002060"/>
                </a:solidFill>
                <a:latin typeface="Tahoma" panose="020B0604030504040204" pitchFamily="34" charset="0"/>
                <a:ea typeface="Tahoma" panose="020B0604030504040204" pitchFamily="34" charset="0"/>
                <a:cs typeface="Tahoma" panose="020B0604030504040204" pitchFamily="34" charset="0"/>
              </a:rPr>
              <a:t>Poder </a:t>
            </a:r>
          </a:p>
          <a:p>
            <a:pPr algn="ctr">
              <a:defRPr/>
            </a:pPr>
            <a:r>
              <a:rPr lang="es-MX" b="1" dirty="0">
                <a:solidFill>
                  <a:srgbClr val="002060"/>
                </a:solidFill>
                <a:latin typeface="Tahoma" panose="020B0604030504040204" pitchFamily="34" charset="0"/>
                <a:ea typeface="Tahoma" panose="020B0604030504040204" pitchFamily="34" charset="0"/>
                <a:cs typeface="Tahoma" panose="020B0604030504040204" pitchFamily="34" charset="0"/>
              </a:rPr>
              <a:t>Legislativo</a:t>
            </a:r>
          </a:p>
        </p:txBody>
      </p:sp>
      <p:sp>
        <p:nvSpPr>
          <p:cNvPr id="30" name="CuadroTexto 29">
            <a:extLst>
              <a:ext uri="{FF2B5EF4-FFF2-40B4-BE49-F238E27FC236}">
                <a16:creationId xmlns:a16="http://schemas.microsoft.com/office/drawing/2014/main" id="{D318A75A-8D34-496F-896E-03C26965026E}"/>
              </a:ext>
            </a:extLst>
          </p:cNvPr>
          <p:cNvSpPr txBox="1"/>
          <p:nvPr/>
        </p:nvSpPr>
        <p:spPr>
          <a:xfrm>
            <a:off x="6542913" y="3433889"/>
            <a:ext cx="2160588" cy="1077217"/>
          </a:xfrm>
          <a:prstGeom prst="rect">
            <a:avLst/>
          </a:prstGeom>
          <a:noFill/>
        </p:spPr>
        <p:txBody>
          <a:bodyPr anchor="ctr"/>
          <a:lstStyle/>
          <a:p>
            <a:pPr algn="ctr">
              <a:defRPr/>
            </a:pPr>
            <a:r>
              <a:rPr lang="es-MX" b="1" dirty="0">
                <a:solidFill>
                  <a:srgbClr val="002060"/>
                </a:solidFill>
                <a:latin typeface="Tahoma" panose="020B0604030504040204" pitchFamily="34" charset="0"/>
                <a:ea typeface="Tahoma" panose="020B0604030504040204" pitchFamily="34" charset="0"/>
                <a:cs typeface="Tahoma" panose="020B0604030504040204" pitchFamily="34" charset="0"/>
              </a:rPr>
              <a:t>Poder</a:t>
            </a:r>
          </a:p>
          <a:p>
            <a:pPr algn="ctr">
              <a:defRPr/>
            </a:pPr>
            <a:r>
              <a:rPr lang="es-MX" b="1" dirty="0">
                <a:solidFill>
                  <a:srgbClr val="002060"/>
                </a:solidFill>
                <a:latin typeface="Tahoma" panose="020B0604030504040204" pitchFamily="34" charset="0"/>
                <a:ea typeface="Tahoma" panose="020B0604030504040204" pitchFamily="34" charset="0"/>
                <a:cs typeface="Tahoma" panose="020B0604030504040204" pitchFamily="34" charset="0"/>
              </a:rPr>
              <a:t>Judicial</a:t>
            </a:r>
          </a:p>
        </p:txBody>
      </p:sp>
      <p:sp>
        <p:nvSpPr>
          <p:cNvPr id="31" name="CuadroTexto 30">
            <a:extLst>
              <a:ext uri="{FF2B5EF4-FFF2-40B4-BE49-F238E27FC236}">
                <a16:creationId xmlns:a16="http://schemas.microsoft.com/office/drawing/2014/main" id="{9D1E545A-2D49-4E3F-A77E-DBF9F5EA26B2}"/>
              </a:ext>
            </a:extLst>
          </p:cNvPr>
          <p:cNvSpPr txBox="1"/>
          <p:nvPr/>
        </p:nvSpPr>
        <p:spPr>
          <a:xfrm>
            <a:off x="9597009" y="3439985"/>
            <a:ext cx="2160588" cy="1077217"/>
          </a:xfrm>
          <a:prstGeom prst="rect">
            <a:avLst/>
          </a:prstGeom>
          <a:noFill/>
        </p:spPr>
        <p:txBody>
          <a:bodyPr anchor="ctr"/>
          <a:lstStyle/>
          <a:p>
            <a:pPr algn="ctr">
              <a:defRPr/>
            </a:pPr>
            <a:r>
              <a:rPr lang="es-MX" b="1" dirty="0">
                <a:solidFill>
                  <a:srgbClr val="002060"/>
                </a:solidFill>
                <a:latin typeface="Tahoma" panose="020B0604030504040204" pitchFamily="34" charset="0"/>
                <a:ea typeface="Tahoma" panose="020B0604030504040204" pitchFamily="34" charset="0"/>
                <a:cs typeface="Tahoma" panose="020B0604030504040204" pitchFamily="34" charset="0"/>
              </a:rPr>
              <a:t>Órganos</a:t>
            </a:r>
          </a:p>
          <a:p>
            <a:pPr algn="ctr">
              <a:defRPr/>
            </a:pPr>
            <a:r>
              <a:rPr lang="es-MX" b="1" dirty="0">
                <a:solidFill>
                  <a:srgbClr val="002060"/>
                </a:solidFill>
                <a:latin typeface="Tahoma" panose="020B0604030504040204" pitchFamily="34" charset="0"/>
                <a:ea typeface="Tahoma" panose="020B0604030504040204" pitchFamily="34" charset="0"/>
                <a:cs typeface="Tahoma" panose="020B0604030504040204" pitchFamily="34" charset="0"/>
              </a:rPr>
              <a:t>Autónomos </a:t>
            </a:r>
          </a:p>
        </p:txBody>
      </p:sp>
      <p:sp>
        <p:nvSpPr>
          <p:cNvPr id="32" name="CuadroTexto 31">
            <a:extLst>
              <a:ext uri="{FF2B5EF4-FFF2-40B4-BE49-F238E27FC236}">
                <a16:creationId xmlns:a16="http://schemas.microsoft.com/office/drawing/2014/main" id="{04BF400F-3073-49E5-BA73-35694D9CC8C6}"/>
              </a:ext>
            </a:extLst>
          </p:cNvPr>
          <p:cNvSpPr txBox="1"/>
          <p:nvPr/>
        </p:nvSpPr>
        <p:spPr>
          <a:xfrm>
            <a:off x="1979708" y="5433345"/>
            <a:ext cx="2160588" cy="1077217"/>
          </a:xfrm>
          <a:prstGeom prst="rect">
            <a:avLst/>
          </a:prstGeom>
          <a:noFill/>
        </p:spPr>
        <p:txBody>
          <a:bodyPr anchor="ctr"/>
          <a:lstStyle/>
          <a:p>
            <a:pPr algn="ctr">
              <a:defRPr/>
            </a:pPr>
            <a:r>
              <a:rPr lang="es-MX" b="1" dirty="0">
                <a:solidFill>
                  <a:srgbClr val="002060"/>
                </a:solidFill>
                <a:latin typeface="Tahoma" panose="020B0604030504040204" pitchFamily="34" charset="0"/>
                <a:ea typeface="Tahoma" panose="020B0604030504040204" pitchFamily="34" charset="0"/>
                <a:cs typeface="Tahoma" panose="020B0604030504040204" pitchFamily="34" charset="0"/>
              </a:rPr>
              <a:t>Sindicatos  </a:t>
            </a:r>
          </a:p>
        </p:txBody>
      </p:sp>
      <p:sp>
        <p:nvSpPr>
          <p:cNvPr id="33" name="CuadroTexto 32">
            <a:extLst>
              <a:ext uri="{FF2B5EF4-FFF2-40B4-BE49-F238E27FC236}">
                <a16:creationId xmlns:a16="http://schemas.microsoft.com/office/drawing/2014/main" id="{F65ADB54-158C-4652-B640-6B776FC1B316}"/>
              </a:ext>
            </a:extLst>
          </p:cNvPr>
          <p:cNvSpPr txBox="1"/>
          <p:nvPr/>
        </p:nvSpPr>
        <p:spPr>
          <a:xfrm>
            <a:off x="5021612" y="5439441"/>
            <a:ext cx="2160588" cy="1077217"/>
          </a:xfrm>
          <a:prstGeom prst="rect">
            <a:avLst/>
          </a:prstGeom>
          <a:noFill/>
        </p:spPr>
        <p:txBody>
          <a:bodyPr anchor="ctr"/>
          <a:lstStyle/>
          <a:p>
            <a:pPr algn="ctr">
              <a:defRPr/>
            </a:pPr>
            <a:r>
              <a:rPr lang="es-MX" b="1" dirty="0">
                <a:solidFill>
                  <a:srgbClr val="002060"/>
                </a:solidFill>
                <a:latin typeface="Tahoma" panose="020B0604030504040204" pitchFamily="34" charset="0"/>
                <a:ea typeface="Tahoma" panose="020B0604030504040204" pitchFamily="34" charset="0"/>
                <a:cs typeface="Tahoma" panose="020B0604030504040204" pitchFamily="34" charset="0"/>
              </a:rPr>
              <a:t>Fideicomisos   </a:t>
            </a:r>
          </a:p>
        </p:txBody>
      </p:sp>
      <p:sp>
        <p:nvSpPr>
          <p:cNvPr id="34" name="CuadroTexto 33">
            <a:extLst>
              <a:ext uri="{FF2B5EF4-FFF2-40B4-BE49-F238E27FC236}">
                <a16:creationId xmlns:a16="http://schemas.microsoft.com/office/drawing/2014/main" id="{48535EAA-86D5-463B-BBC2-7965BC4D93B4}"/>
              </a:ext>
            </a:extLst>
          </p:cNvPr>
          <p:cNvSpPr txBox="1"/>
          <p:nvPr/>
        </p:nvSpPr>
        <p:spPr>
          <a:xfrm>
            <a:off x="8087900" y="5433345"/>
            <a:ext cx="2160588" cy="1077217"/>
          </a:xfrm>
          <a:prstGeom prst="rect">
            <a:avLst/>
          </a:prstGeom>
          <a:noFill/>
        </p:spPr>
        <p:txBody>
          <a:bodyPr anchor="ctr"/>
          <a:lstStyle/>
          <a:p>
            <a:pPr algn="ctr">
              <a:defRPr/>
            </a:pPr>
            <a:r>
              <a:rPr lang="es-MX" b="1" dirty="0">
                <a:solidFill>
                  <a:srgbClr val="002060"/>
                </a:solidFill>
                <a:latin typeface="Tahoma" panose="020B0604030504040204" pitchFamily="34" charset="0"/>
                <a:ea typeface="Tahoma" panose="020B0604030504040204" pitchFamily="34" charset="0"/>
                <a:cs typeface="Tahoma" panose="020B0604030504040204" pitchFamily="34" charset="0"/>
              </a:rPr>
              <a:t>Partidos</a:t>
            </a:r>
          </a:p>
          <a:p>
            <a:pPr algn="ctr">
              <a:defRPr/>
            </a:pPr>
            <a:r>
              <a:rPr lang="es-MX" b="1" dirty="0">
                <a:solidFill>
                  <a:srgbClr val="002060"/>
                </a:solidFill>
                <a:latin typeface="Tahoma" panose="020B0604030504040204" pitchFamily="34" charset="0"/>
                <a:ea typeface="Tahoma" panose="020B0604030504040204" pitchFamily="34" charset="0"/>
                <a:cs typeface="Tahoma" panose="020B0604030504040204" pitchFamily="34" charset="0"/>
              </a:rPr>
              <a:t>Políticos   </a:t>
            </a:r>
          </a:p>
        </p:txBody>
      </p:sp>
    </p:spTree>
    <p:extLst>
      <p:ext uri="{BB962C8B-B14F-4D97-AF65-F5344CB8AC3E}">
        <p14:creationId xmlns:p14="http://schemas.microsoft.com/office/powerpoint/2010/main" val="25179821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7 Grupo">
            <a:extLst>
              <a:ext uri="{FF2B5EF4-FFF2-40B4-BE49-F238E27FC236}">
                <a16:creationId xmlns:a16="http://schemas.microsoft.com/office/drawing/2014/main" id="{E85C6DD0-6024-47FD-824C-1CA0AEF8414D}"/>
              </a:ext>
            </a:extLst>
          </p:cNvPr>
          <p:cNvGrpSpPr>
            <a:grpSpLocks/>
          </p:cNvGrpSpPr>
          <p:nvPr/>
        </p:nvGrpSpPr>
        <p:grpSpPr bwMode="auto">
          <a:xfrm>
            <a:off x="1633538" y="141288"/>
            <a:ext cx="8929687" cy="1169987"/>
            <a:chOff x="107503" y="97721"/>
            <a:chExt cx="8928993" cy="1171039"/>
          </a:xfrm>
        </p:grpSpPr>
        <p:pic>
          <p:nvPicPr>
            <p:cNvPr id="6" name="6 Imagen">
              <a:extLst>
                <a:ext uri="{FF2B5EF4-FFF2-40B4-BE49-F238E27FC236}">
                  <a16:creationId xmlns:a16="http://schemas.microsoft.com/office/drawing/2014/main" id="{A7B0DDCB-0978-4546-BE3D-B9B9B91C14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12 Grupo">
              <a:extLst>
                <a:ext uri="{FF2B5EF4-FFF2-40B4-BE49-F238E27FC236}">
                  <a16:creationId xmlns:a16="http://schemas.microsoft.com/office/drawing/2014/main" id="{7E52E348-8B19-4E7F-8D94-4CD6556527EB}"/>
                </a:ext>
              </a:extLst>
            </p:cNvPr>
            <p:cNvGrpSpPr>
              <a:grpSpLocks/>
            </p:cNvGrpSpPr>
            <p:nvPr/>
          </p:nvGrpSpPr>
          <p:grpSpPr bwMode="auto">
            <a:xfrm>
              <a:off x="107503" y="97721"/>
              <a:ext cx="8928993" cy="1171039"/>
              <a:chOff x="107503" y="44624"/>
              <a:chExt cx="8972347" cy="1045270"/>
            </a:xfrm>
          </p:grpSpPr>
          <p:pic>
            <p:nvPicPr>
              <p:cNvPr id="8" name="10 Imagen">
                <a:extLst>
                  <a:ext uri="{FF2B5EF4-FFF2-40B4-BE49-F238E27FC236}">
                    <a16:creationId xmlns:a16="http://schemas.microsoft.com/office/drawing/2014/main" id="{39FEE420-4995-4A9A-A9BF-8AC6CA3F86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0 Rectángulo">
                <a:extLst>
                  <a:ext uri="{FF2B5EF4-FFF2-40B4-BE49-F238E27FC236}">
                    <a16:creationId xmlns:a16="http://schemas.microsoft.com/office/drawing/2014/main" id="{0E0E4208-E209-4B24-A9CE-9540940526D0}"/>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0" name="11 Imagen">
                <a:extLst>
                  <a:ext uri="{FF2B5EF4-FFF2-40B4-BE49-F238E27FC236}">
                    <a16:creationId xmlns:a16="http://schemas.microsoft.com/office/drawing/2014/main" id="{A105996B-A166-48A8-9C01-6DA99A6F17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1" name="Imagen 6">
            <a:extLst>
              <a:ext uri="{FF2B5EF4-FFF2-40B4-BE49-F238E27FC236}">
                <a16:creationId xmlns:a16="http://schemas.microsoft.com/office/drawing/2014/main" id="{F699724A-CDB2-4736-AA7C-D92C24BF77A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CuadroTexto 12">
            <a:extLst>
              <a:ext uri="{FF2B5EF4-FFF2-40B4-BE49-F238E27FC236}">
                <a16:creationId xmlns:a16="http://schemas.microsoft.com/office/drawing/2014/main" id="{0A8EDAD7-4B66-445C-ACF1-F75B40071E5C}"/>
              </a:ext>
            </a:extLst>
          </p:cNvPr>
          <p:cNvSpPr txBox="1">
            <a:spLocks noChangeArrowheads="1"/>
          </p:cNvSpPr>
          <p:nvPr/>
        </p:nvSpPr>
        <p:spPr bwMode="auto">
          <a:xfrm>
            <a:off x="999743" y="1262888"/>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¿Quiénes pueden participar del gobierno abierto?</a:t>
            </a:r>
          </a:p>
        </p:txBody>
      </p:sp>
      <p:sp>
        <p:nvSpPr>
          <p:cNvPr id="40" name="Rectángulo 39">
            <a:extLst>
              <a:ext uri="{FF2B5EF4-FFF2-40B4-BE49-F238E27FC236}">
                <a16:creationId xmlns:a16="http://schemas.microsoft.com/office/drawing/2014/main" id="{9BCFD8E5-69E6-406B-8479-4ABD5FEFF794}"/>
              </a:ext>
            </a:extLst>
          </p:cNvPr>
          <p:cNvSpPr/>
          <p:nvPr/>
        </p:nvSpPr>
        <p:spPr>
          <a:xfrm>
            <a:off x="1072896" y="1999012"/>
            <a:ext cx="10071226" cy="4335051"/>
          </a:xfrm>
          <a:prstGeom prst="rect">
            <a:avLst/>
          </a:prstGeom>
        </p:spPr>
        <p:txBody>
          <a:bodyPr wrap="square" anchor="t">
            <a:noAutofit/>
          </a:bodyPr>
          <a:lstStyle/>
          <a:p>
            <a:pPr algn="ctr"/>
            <a:r>
              <a:rPr lang="es-MX" sz="3000" dirty="0">
                <a:latin typeface="Tahoma" panose="020B0604030504040204" pitchFamily="34" charset="0"/>
                <a:ea typeface="Tahoma" panose="020B0604030504040204" pitchFamily="34" charset="0"/>
                <a:cs typeface="Tahoma" panose="020B0604030504040204" pitchFamily="34" charset="0"/>
              </a:rPr>
              <a:t>Instituciones públicas, empresas, organizaciones de la sociedad civil, instituciones académicas, ciudadanos en general…</a:t>
            </a:r>
            <a:r>
              <a:rPr lang="es-MX" sz="3000" b="1" dirty="0">
                <a:latin typeface="Tahoma" panose="020B0604030504040204" pitchFamily="34" charset="0"/>
                <a:ea typeface="Tahoma" panose="020B0604030504040204" pitchFamily="34" charset="0"/>
                <a:cs typeface="Tahoma" panose="020B0604030504040204" pitchFamily="34" charset="0"/>
              </a:rPr>
              <a:t>TODOS</a:t>
            </a:r>
          </a:p>
          <a:p>
            <a:pPr algn="ctr"/>
            <a:endParaRPr lang="es-MX" sz="3000" dirty="0">
              <a:latin typeface="Tahoma" panose="020B0604030504040204" pitchFamily="34" charset="0"/>
              <a:ea typeface="Tahoma" panose="020B0604030504040204" pitchFamily="34" charset="0"/>
              <a:cs typeface="Tahoma" panose="020B0604030504040204" pitchFamily="34" charset="0"/>
            </a:endParaRPr>
          </a:p>
          <a:p>
            <a:pPr algn="ctr"/>
            <a:endParaRPr lang="es-MX" sz="3000" dirty="0">
              <a:latin typeface="Tahoma" panose="020B0604030504040204" pitchFamily="34" charset="0"/>
              <a:ea typeface="Tahoma" panose="020B0604030504040204" pitchFamily="34" charset="0"/>
              <a:cs typeface="Tahoma" panose="020B0604030504040204" pitchFamily="34" charset="0"/>
            </a:endParaRPr>
          </a:p>
          <a:p>
            <a:pPr algn="ctr"/>
            <a:r>
              <a:rPr lang="es-MX" sz="4400" b="1" dirty="0">
                <a:solidFill>
                  <a:srgbClr val="002060"/>
                </a:solidFill>
                <a:latin typeface="Tahoma" panose="020B0604030504040204" pitchFamily="34" charset="0"/>
                <a:ea typeface="Tahoma" panose="020B0604030504040204" pitchFamily="34" charset="0"/>
                <a:cs typeface="Tahoma" panose="020B0604030504040204" pitchFamily="34" charset="0"/>
              </a:rPr>
              <a:t>Un gobierno abierto es un gobierno de todos y para todos.</a:t>
            </a:r>
          </a:p>
        </p:txBody>
      </p:sp>
    </p:spTree>
    <p:extLst>
      <p:ext uri="{BB962C8B-B14F-4D97-AF65-F5344CB8AC3E}">
        <p14:creationId xmlns:p14="http://schemas.microsoft.com/office/powerpoint/2010/main" val="3796810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ítulo 1">
            <a:extLst>
              <a:ext uri="{FF2B5EF4-FFF2-40B4-BE49-F238E27FC236}">
                <a16:creationId xmlns:a16="http://schemas.microsoft.com/office/drawing/2014/main" id="{15DE49F4-5C62-428F-8D9E-60658C89094D}"/>
              </a:ext>
            </a:extLst>
          </p:cNvPr>
          <p:cNvSpPr txBox="1">
            <a:spLocks/>
          </p:cNvSpPr>
          <p:nvPr/>
        </p:nvSpPr>
        <p:spPr bwMode="auto">
          <a:xfrm>
            <a:off x="0" y="0"/>
            <a:ext cx="12192000" cy="6858000"/>
          </a:xfrm>
          <a:prstGeom prst="rect">
            <a:avLst/>
          </a:prstGeom>
          <a:solidFill>
            <a:schemeClr val="bg1">
              <a:lumMod val="95000"/>
              <a:alpha val="57000"/>
            </a:schemeClr>
          </a:solidFill>
          <a:ln>
            <a:noFill/>
          </a:ln>
        </p:spPr>
        <p:txBody>
          <a:bodyPr lIns="4356000" anchor="ctr"/>
          <a:lst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algn="ctr" eaLnBrk="1" fontAlgn="auto" hangingPunct="1">
              <a:spcAft>
                <a:spcPts val="0"/>
              </a:spcAft>
              <a:defRPr/>
            </a:pPr>
            <a:r>
              <a:rPr lang="es-MX" sz="7200" b="1" dirty="0">
                <a:solidFill>
                  <a:schemeClr val="accent5">
                    <a:lumMod val="50000"/>
                  </a:schemeClr>
                </a:solidFill>
                <a:latin typeface="Tahoma" pitchFamily="34" charset="0"/>
                <a:ea typeface="Tahoma" pitchFamily="34" charset="0"/>
                <a:cs typeface="Tahoma" pitchFamily="34" charset="0"/>
              </a:rPr>
              <a:t>GRACIAS</a:t>
            </a:r>
          </a:p>
        </p:txBody>
      </p:sp>
      <p:sp>
        <p:nvSpPr>
          <p:cNvPr id="15" name="2 CuadroTexto">
            <a:extLst>
              <a:ext uri="{FF2B5EF4-FFF2-40B4-BE49-F238E27FC236}">
                <a16:creationId xmlns:a16="http://schemas.microsoft.com/office/drawing/2014/main" id="{A2DD3C36-426B-4A0F-A0C0-A65503B126A3}"/>
              </a:ext>
            </a:extLst>
          </p:cNvPr>
          <p:cNvSpPr txBox="1"/>
          <p:nvPr/>
        </p:nvSpPr>
        <p:spPr>
          <a:xfrm>
            <a:off x="385648" y="2420784"/>
            <a:ext cx="5281224" cy="2400657"/>
          </a:xfrm>
          <a:prstGeom prst="rect">
            <a:avLst/>
          </a:prstGeom>
          <a:noFill/>
        </p:spPr>
        <p:txBody>
          <a:bodyPr wrap="square" rtlCol="0">
            <a:spAutoFit/>
          </a:bodyPr>
          <a:lstStyle/>
          <a:p>
            <a:pPr algn="ctr"/>
            <a:r>
              <a:rPr lang="es-MX" sz="3000" b="1" dirty="0">
                <a:solidFill>
                  <a:schemeClr val="accent5">
                    <a:lumMod val="50000"/>
                  </a:schemeClr>
                </a:solidFill>
                <a:latin typeface="Tahoma" pitchFamily="34" charset="0"/>
                <a:ea typeface="Tahoma" pitchFamily="34" charset="0"/>
                <a:cs typeface="Tahoma" pitchFamily="34" charset="0"/>
              </a:rPr>
              <a:t>Correo: </a:t>
            </a:r>
          </a:p>
          <a:p>
            <a:pPr algn="ctr"/>
            <a:r>
              <a:rPr lang="es-MX" sz="3000" dirty="0">
                <a:solidFill>
                  <a:schemeClr val="accent5">
                    <a:lumMod val="50000"/>
                  </a:schemeClr>
                </a:solidFill>
                <a:latin typeface="Tahoma" pitchFamily="34" charset="0"/>
                <a:ea typeface="Tahoma" pitchFamily="34" charset="0"/>
                <a:cs typeface="Tahoma" pitchFamily="34" charset="0"/>
              </a:rPr>
              <a:t>capacitacion.udet@gmail.com</a:t>
            </a:r>
          </a:p>
          <a:p>
            <a:pPr algn="ctr"/>
            <a:endParaRPr lang="es-MX" sz="3000" b="1" dirty="0">
              <a:solidFill>
                <a:schemeClr val="accent5">
                  <a:lumMod val="50000"/>
                </a:schemeClr>
              </a:solidFill>
              <a:latin typeface="Tahoma" pitchFamily="34" charset="0"/>
              <a:ea typeface="Tahoma" pitchFamily="34" charset="0"/>
              <a:cs typeface="Tahoma" pitchFamily="34" charset="0"/>
            </a:endParaRPr>
          </a:p>
          <a:p>
            <a:pPr algn="ctr"/>
            <a:endParaRPr lang="es-MX" sz="3000" b="1" dirty="0">
              <a:solidFill>
                <a:schemeClr val="accent5">
                  <a:lumMod val="50000"/>
                </a:schemeClr>
              </a:solidFill>
              <a:latin typeface="Tahoma" pitchFamily="34" charset="0"/>
              <a:ea typeface="Tahoma" pitchFamily="34" charset="0"/>
              <a:cs typeface="Tahoma" pitchFamily="34" charset="0"/>
            </a:endParaRPr>
          </a:p>
          <a:p>
            <a:pPr algn="ctr"/>
            <a:r>
              <a:rPr lang="es-MX" sz="3000" b="1" dirty="0">
                <a:solidFill>
                  <a:schemeClr val="accent5">
                    <a:lumMod val="50000"/>
                  </a:schemeClr>
                </a:solidFill>
                <a:latin typeface="Tahoma" pitchFamily="34" charset="0"/>
                <a:ea typeface="Tahoma" pitchFamily="34" charset="0"/>
                <a:cs typeface="Tahoma" pitchFamily="34" charset="0"/>
              </a:rPr>
              <a:t>Tel: </a:t>
            </a:r>
            <a:r>
              <a:rPr lang="es-MX" sz="3000" dirty="0">
                <a:solidFill>
                  <a:schemeClr val="accent5">
                    <a:lumMod val="50000"/>
                  </a:schemeClr>
                </a:solidFill>
                <a:latin typeface="Tahoma" pitchFamily="34" charset="0"/>
                <a:ea typeface="Tahoma" pitchFamily="34" charset="0"/>
                <a:cs typeface="Tahoma" pitchFamily="34" charset="0"/>
              </a:rPr>
              <a:t>50381700 Ext. 1790</a:t>
            </a:r>
          </a:p>
        </p:txBody>
      </p:sp>
    </p:spTree>
    <p:extLst>
      <p:ext uri="{BB962C8B-B14F-4D97-AF65-F5344CB8AC3E}">
        <p14:creationId xmlns:p14="http://schemas.microsoft.com/office/powerpoint/2010/main" val="382693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7 Grupo">
            <a:extLst>
              <a:ext uri="{FF2B5EF4-FFF2-40B4-BE49-F238E27FC236}">
                <a16:creationId xmlns:a16="http://schemas.microsoft.com/office/drawing/2014/main" id="{860F7498-FA44-4D7E-B33E-74B5D5986174}"/>
              </a:ext>
            </a:extLst>
          </p:cNvPr>
          <p:cNvGrpSpPr>
            <a:grpSpLocks/>
          </p:cNvGrpSpPr>
          <p:nvPr/>
        </p:nvGrpSpPr>
        <p:grpSpPr bwMode="auto">
          <a:xfrm>
            <a:off x="1633538" y="141288"/>
            <a:ext cx="8929687" cy="1169987"/>
            <a:chOff x="107503" y="97721"/>
            <a:chExt cx="8928993" cy="1171039"/>
          </a:xfrm>
        </p:grpSpPr>
        <p:pic>
          <p:nvPicPr>
            <p:cNvPr id="13" name="6 Imagen">
              <a:extLst>
                <a:ext uri="{FF2B5EF4-FFF2-40B4-BE49-F238E27FC236}">
                  <a16:creationId xmlns:a16="http://schemas.microsoft.com/office/drawing/2014/main" id="{9F25771C-EC60-4B1D-B8BC-7B639CB9E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12 Grupo">
              <a:extLst>
                <a:ext uri="{FF2B5EF4-FFF2-40B4-BE49-F238E27FC236}">
                  <a16:creationId xmlns:a16="http://schemas.microsoft.com/office/drawing/2014/main" id="{96830A51-0D0E-456A-8D63-158FD4B2C4EC}"/>
                </a:ext>
              </a:extLst>
            </p:cNvPr>
            <p:cNvGrpSpPr>
              <a:grpSpLocks/>
            </p:cNvGrpSpPr>
            <p:nvPr/>
          </p:nvGrpSpPr>
          <p:grpSpPr bwMode="auto">
            <a:xfrm>
              <a:off x="107503" y="97721"/>
              <a:ext cx="8928993" cy="1171039"/>
              <a:chOff x="107503" y="44624"/>
              <a:chExt cx="8972347" cy="1045270"/>
            </a:xfrm>
          </p:grpSpPr>
          <p:pic>
            <p:nvPicPr>
              <p:cNvPr id="16" name="10 Imagen">
                <a:extLst>
                  <a:ext uri="{FF2B5EF4-FFF2-40B4-BE49-F238E27FC236}">
                    <a16:creationId xmlns:a16="http://schemas.microsoft.com/office/drawing/2014/main" id="{1BB4A257-74DA-47E2-9973-998044BB0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0 Rectángulo">
                <a:extLst>
                  <a:ext uri="{FF2B5EF4-FFF2-40B4-BE49-F238E27FC236}">
                    <a16:creationId xmlns:a16="http://schemas.microsoft.com/office/drawing/2014/main" id="{C194AC06-D744-47E3-AC38-CC8E3DFB158A}"/>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8" name="11 Imagen">
                <a:extLst>
                  <a:ext uri="{FF2B5EF4-FFF2-40B4-BE49-F238E27FC236}">
                    <a16:creationId xmlns:a16="http://schemas.microsoft.com/office/drawing/2014/main" id="{E2C39F4F-44E2-49F4-ACC6-EF74FE040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Rectángulo 11">
            <a:extLst>
              <a:ext uri="{FF2B5EF4-FFF2-40B4-BE49-F238E27FC236}">
                <a16:creationId xmlns:a16="http://schemas.microsoft.com/office/drawing/2014/main" id="{8A1A3366-9633-4BAC-9FC3-0797B061F755}"/>
              </a:ext>
            </a:extLst>
          </p:cNvPr>
          <p:cNvSpPr/>
          <p:nvPr/>
        </p:nvSpPr>
        <p:spPr>
          <a:xfrm>
            <a:off x="2047875" y="998538"/>
            <a:ext cx="10131425" cy="5872162"/>
          </a:xfrm>
          <a:prstGeom prst="rect">
            <a:avLst/>
          </a:prstGeom>
          <a:solidFill>
            <a:schemeClr val="bg1">
              <a:lumMod val="95000"/>
            </a:schemeClr>
          </a:solidFill>
          <a:ln w="25400" cap="flat" cmpd="sng" algn="ctr">
            <a:noFill/>
            <a:prstDash val="solid"/>
          </a:ln>
          <a:effectLst/>
        </p:spPr>
        <p:txBody>
          <a:bodyPr anchor="ctr"/>
          <a:lstStyle/>
          <a:p>
            <a:pPr eaLnBrk="1" fontAlgn="auto" hangingPunct="1">
              <a:spcBef>
                <a:spcPts val="0"/>
              </a:spcBef>
              <a:spcAft>
                <a:spcPts val="0"/>
              </a:spcAft>
              <a:defRPr/>
            </a:pPr>
            <a:endParaRPr lang="es-MX" sz="3800" b="1" kern="0" dirty="0">
              <a:solidFill>
                <a:prstClr val="black">
                  <a:lumMod val="85000"/>
                  <a:lumOff val="15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ángulo 14">
            <a:extLst>
              <a:ext uri="{FF2B5EF4-FFF2-40B4-BE49-F238E27FC236}">
                <a16:creationId xmlns:a16="http://schemas.microsoft.com/office/drawing/2014/main" id="{5CA0CCC0-51D2-4875-98C7-F92F952A11E7}"/>
              </a:ext>
            </a:extLst>
          </p:cNvPr>
          <p:cNvSpPr/>
          <p:nvPr/>
        </p:nvSpPr>
        <p:spPr>
          <a:xfrm>
            <a:off x="4645152" y="2035588"/>
            <a:ext cx="6528626" cy="3534951"/>
          </a:xfrm>
          <a:prstGeom prst="rect">
            <a:avLst/>
          </a:prstGeom>
        </p:spPr>
        <p:txBody>
          <a:bodyPr anchor="ctr"/>
          <a:lstStyle/>
          <a:p>
            <a:pPr algn="ctr" eaLnBrk="1" fontAlgn="auto" hangingPunct="1">
              <a:spcBef>
                <a:spcPts val="0"/>
              </a:spcBef>
              <a:spcAft>
                <a:spcPts val="0"/>
              </a:spcAft>
              <a:defRPr/>
            </a:pPr>
            <a:r>
              <a:rPr lang="es-MX" sz="4800" b="1" dirty="0">
                <a:solidFill>
                  <a:srgbClr val="002060"/>
                </a:solidFill>
                <a:latin typeface="Tahoma" panose="020B0604030504040204" pitchFamily="34" charset="0"/>
                <a:ea typeface="Tahoma" panose="020B0604030504040204" pitchFamily="34" charset="0"/>
                <a:cs typeface="Tahoma" panose="020B0604030504040204" pitchFamily="34" charset="0"/>
              </a:rPr>
              <a:t>Antecedentes </a:t>
            </a:r>
          </a:p>
          <a:p>
            <a:pPr algn="ctr" eaLnBrk="1" fontAlgn="auto" hangingPunct="1">
              <a:spcBef>
                <a:spcPts val="0"/>
              </a:spcBef>
              <a:spcAft>
                <a:spcPts val="0"/>
              </a:spcAft>
              <a:defRPr/>
            </a:pPr>
            <a:r>
              <a:rPr lang="es-MX" sz="4800" b="1" dirty="0">
                <a:solidFill>
                  <a:srgbClr val="002060"/>
                </a:solidFill>
                <a:latin typeface="Tahoma" panose="020B0604030504040204" pitchFamily="34" charset="0"/>
                <a:ea typeface="Tahoma" panose="020B0604030504040204" pitchFamily="34" charset="0"/>
                <a:cs typeface="Tahoma" panose="020B0604030504040204" pitchFamily="34" charset="0"/>
              </a:rPr>
              <a:t>Gobierno abierto en México </a:t>
            </a:r>
          </a:p>
        </p:txBody>
      </p:sp>
      <p:pic>
        <p:nvPicPr>
          <p:cNvPr id="23" name="Picture 5" descr="Resultado de imagen para ciudad de mexico">
            <a:extLst>
              <a:ext uri="{FF2B5EF4-FFF2-40B4-BE49-F238E27FC236}">
                <a16:creationId xmlns:a16="http://schemas.microsoft.com/office/drawing/2014/main" id="{DE463DEA-6C2B-49D6-87F1-F9E99186C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1" y="1038335"/>
            <a:ext cx="3938016" cy="5747714"/>
          </a:xfrm>
          <a:prstGeom prst="ellipse">
            <a:avLst/>
          </a:prstGeom>
          <a:ln w="76200">
            <a:solidFill>
              <a:schemeClr val="bg1"/>
            </a:solidFill>
          </a:ln>
          <a:extLst>
            <a:ext uri="{909E8E84-426E-40DD-AFC4-6F175D3DCCD1}">
              <a14:hiddenFill xmlns:a14="http://schemas.microsoft.com/office/drawing/2010/main">
                <a:solidFill>
                  <a:srgbClr val="FFFFFF"/>
                </a:solidFill>
              </a14:hiddenFill>
            </a:ext>
          </a:extLst>
        </p:spPr>
      </p:pic>
      <p:pic>
        <p:nvPicPr>
          <p:cNvPr id="19" name="Imagen 6">
            <a:extLst>
              <a:ext uri="{FF2B5EF4-FFF2-40B4-BE49-F238E27FC236}">
                <a16:creationId xmlns:a16="http://schemas.microsoft.com/office/drawing/2014/main" id="{F61DEAD0-8F64-4726-9E75-FD44392AE8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8550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o">
            <a:extLst>
              <a:ext uri="{FF2B5EF4-FFF2-40B4-BE49-F238E27FC236}">
                <a16:creationId xmlns:a16="http://schemas.microsoft.com/office/drawing/2014/main" id="{D56F4FED-FE74-4D13-BF9A-233B0BBB1D5C}"/>
              </a:ext>
            </a:extLst>
          </p:cNvPr>
          <p:cNvGrpSpPr>
            <a:grpSpLocks/>
          </p:cNvGrpSpPr>
          <p:nvPr/>
        </p:nvGrpSpPr>
        <p:grpSpPr bwMode="auto">
          <a:xfrm>
            <a:off x="1633538" y="141288"/>
            <a:ext cx="8929687" cy="1169987"/>
            <a:chOff x="107503" y="97721"/>
            <a:chExt cx="8928993" cy="1171039"/>
          </a:xfrm>
        </p:grpSpPr>
        <p:pic>
          <p:nvPicPr>
            <p:cNvPr id="10" name="6 Imagen">
              <a:extLst>
                <a:ext uri="{FF2B5EF4-FFF2-40B4-BE49-F238E27FC236}">
                  <a16:creationId xmlns:a16="http://schemas.microsoft.com/office/drawing/2014/main" id="{EA454B78-D51B-4C9C-8D96-A051C27383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12 Grupo">
              <a:extLst>
                <a:ext uri="{FF2B5EF4-FFF2-40B4-BE49-F238E27FC236}">
                  <a16:creationId xmlns:a16="http://schemas.microsoft.com/office/drawing/2014/main" id="{9BB69D9D-8C0D-47D3-8627-2C1B42D1AD15}"/>
                </a:ext>
              </a:extLst>
            </p:cNvPr>
            <p:cNvGrpSpPr>
              <a:grpSpLocks/>
            </p:cNvGrpSpPr>
            <p:nvPr/>
          </p:nvGrpSpPr>
          <p:grpSpPr bwMode="auto">
            <a:xfrm>
              <a:off x="107503" y="97721"/>
              <a:ext cx="8928993" cy="1171039"/>
              <a:chOff x="107503" y="44624"/>
              <a:chExt cx="8972347" cy="1045270"/>
            </a:xfrm>
          </p:grpSpPr>
          <p:pic>
            <p:nvPicPr>
              <p:cNvPr id="13" name="10 Imagen">
                <a:extLst>
                  <a:ext uri="{FF2B5EF4-FFF2-40B4-BE49-F238E27FC236}">
                    <a16:creationId xmlns:a16="http://schemas.microsoft.com/office/drawing/2014/main" id="{842C8068-C013-4727-BCA9-179AEDF56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10 Rectángulo">
                <a:extLst>
                  <a:ext uri="{FF2B5EF4-FFF2-40B4-BE49-F238E27FC236}">
                    <a16:creationId xmlns:a16="http://schemas.microsoft.com/office/drawing/2014/main" id="{FC77F761-DFED-4E28-9FDB-6EA30CF17518}"/>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5" name="11 Imagen">
                <a:extLst>
                  <a:ext uri="{FF2B5EF4-FFF2-40B4-BE49-F238E27FC236}">
                    <a16:creationId xmlns:a16="http://schemas.microsoft.com/office/drawing/2014/main" id="{089D1234-56DF-4A6A-BC41-2F4233CE35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6" name="Imagen 6">
            <a:extLst>
              <a:ext uri="{FF2B5EF4-FFF2-40B4-BE49-F238E27FC236}">
                <a16:creationId xmlns:a16="http://schemas.microsoft.com/office/drawing/2014/main" id="{43FED079-9D17-4B17-A4F3-51551AD6FAE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CuadroTexto 16">
            <a:extLst>
              <a:ext uri="{FF2B5EF4-FFF2-40B4-BE49-F238E27FC236}">
                <a16:creationId xmlns:a16="http://schemas.microsoft.com/office/drawing/2014/main" id="{4092168C-8728-4BF8-8AA5-5FCF5DC8E84B}"/>
              </a:ext>
            </a:extLst>
          </p:cNvPr>
          <p:cNvSpPr txBox="1">
            <a:spLocks noChangeArrowheads="1"/>
          </p:cNvSpPr>
          <p:nvPr/>
        </p:nvSpPr>
        <p:spPr bwMode="auto">
          <a:xfrm>
            <a:off x="2897188" y="1214120"/>
            <a:ext cx="6430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Contexto</a:t>
            </a:r>
            <a:r>
              <a:rPr lang="es-MX" altLang="es-MX" b="1" spc="-50" dirty="0">
                <a:solidFill>
                  <a:schemeClr val="bg2">
                    <a:lumMod val="25000"/>
                  </a:schemeClr>
                </a:solidFill>
                <a:latin typeface="Tahoma" panose="020B0604030504040204" pitchFamily="34" charset="0"/>
                <a:ea typeface="Tahoma" panose="020B0604030504040204" pitchFamily="34" charset="0"/>
                <a:cs typeface="Tahoma" panose="020B0604030504040204" pitchFamily="34" charset="0"/>
              </a:rPr>
              <a:t> </a:t>
            </a:r>
          </a:p>
        </p:txBody>
      </p:sp>
      <p:sp>
        <p:nvSpPr>
          <p:cNvPr id="18" name="CuadroTexto 17">
            <a:extLst>
              <a:ext uri="{FF2B5EF4-FFF2-40B4-BE49-F238E27FC236}">
                <a16:creationId xmlns:a16="http://schemas.microsoft.com/office/drawing/2014/main" id="{7DFB233E-3B03-44F4-A4D2-3466A19BF494}"/>
              </a:ext>
            </a:extLst>
          </p:cNvPr>
          <p:cNvSpPr txBox="1"/>
          <p:nvPr/>
        </p:nvSpPr>
        <p:spPr>
          <a:xfrm>
            <a:off x="360947" y="1563942"/>
            <a:ext cx="11478127" cy="1093787"/>
          </a:xfrm>
          <a:prstGeom prst="rect">
            <a:avLst/>
          </a:prstGeom>
          <a:noFill/>
        </p:spPr>
        <p:txBody>
          <a:bodyPr anchor="ctr"/>
          <a:lstStyle/>
          <a:p>
            <a:pPr algn="ctr">
              <a:defRPr/>
            </a:pPr>
            <a:r>
              <a:rPr lang="es-MX" sz="2000" dirty="0">
                <a:latin typeface="Tahoma" panose="020B0604030504040204" pitchFamily="34" charset="0"/>
                <a:ea typeface="Tahoma" panose="020B0604030504040204" pitchFamily="34" charset="0"/>
                <a:cs typeface="Tahoma" panose="020B0604030504040204" pitchFamily="34" charset="0"/>
              </a:rPr>
              <a:t>La idea de contar con un </a:t>
            </a:r>
            <a:r>
              <a:rPr lang="es-MX" sz="2000" b="1" dirty="0">
                <a:latin typeface="Tahoma" panose="020B0604030504040204" pitchFamily="34" charset="0"/>
                <a:ea typeface="Tahoma" panose="020B0604030504040204" pitchFamily="34" charset="0"/>
                <a:cs typeface="Tahoma" panose="020B0604030504040204" pitchFamily="34" charset="0"/>
              </a:rPr>
              <a:t>gobierno</a:t>
            </a:r>
            <a:r>
              <a:rPr lang="es-MX" sz="2000" dirty="0">
                <a:latin typeface="Tahoma" panose="020B0604030504040204" pitchFamily="34" charset="0"/>
                <a:ea typeface="Tahoma" panose="020B0604030504040204" pitchFamily="34" charset="0"/>
                <a:cs typeface="Tahoma" panose="020B0604030504040204" pitchFamily="34" charset="0"/>
              </a:rPr>
              <a:t> </a:t>
            </a:r>
            <a:r>
              <a:rPr lang="es-MX" sz="2000" b="1" dirty="0">
                <a:latin typeface="Tahoma" panose="020B0604030504040204" pitchFamily="34" charset="0"/>
                <a:ea typeface="Tahoma" panose="020B0604030504040204" pitchFamily="34" charset="0"/>
                <a:cs typeface="Tahoma" panose="020B0604030504040204" pitchFamily="34" charset="0"/>
              </a:rPr>
              <a:t>abierto</a:t>
            </a:r>
            <a:r>
              <a:rPr lang="es-MX" sz="2000" dirty="0">
                <a:latin typeface="Tahoma" panose="020B0604030504040204" pitchFamily="34" charset="0"/>
                <a:ea typeface="Tahoma" panose="020B0604030504040204" pitchFamily="34" charset="0"/>
                <a:cs typeface="Tahoma" panose="020B0604030504040204" pitchFamily="34" charset="0"/>
              </a:rPr>
              <a:t> </a:t>
            </a:r>
            <a:r>
              <a:rPr lang="es-MX" sz="2000" b="1" dirty="0">
                <a:latin typeface="Tahoma" panose="020B0604030504040204" pitchFamily="34" charset="0"/>
                <a:ea typeface="Tahoma" panose="020B0604030504040204" pitchFamily="34" charset="0"/>
                <a:cs typeface="Tahoma" panose="020B0604030504040204" pitchFamily="34" charset="0"/>
              </a:rPr>
              <a:t>en</a:t>
            </a:r>
            <a:r>
              <a:rPr lang="es-MX" sz="2000" dirty="0">
                <a:latin typeface="Tahoma" panose="020B0604030504040204" pitchFamily="34" charset="0"/>
                <a:ea typeface="Tahoma" panose="020B0604030504040204" pitchFamily="34" charset="0"/>
                <a:cs typeface="Tahoma" panose="020B0604030504040204" pitchFamily="34" charset="0"/>
              </a:rPr>
              <a:t> </a:t>
            </a:r>
            <a:r>
              <a:rPr lang="es-MX" sz="2000" b="1" dirty="0">
                <a:latin typeface="Tahoma" panose="020B0604030504040204" pitchFamily="34" charset="0"/>
                <a:ea typeface="Tahoma" panose="020B0604030504040204" pitchFamily="34" charset="0"/>
                <a:cs typeface="Tahoma" panose="020B0604030504040204" pitchFamily="34" charset="0"/>
              </a:rPr>
              <a:t>México</a:t>
            </a:r>
            <a:r>
              <a:rPr lang="es-MX" sz="2000" dirty="0">
                <a:latin typeface="Tahoma" panose="020B0604030504040204" pitchFamily="34" charset="0"/>
                <a:ea typeface="Tahoma" panose="020B0604030504040204" pitchFamily="34" charset="0"/>
                <a:cs typeface="Tahoma" panose="020B0604030504040204" pitchFamily="34" charset="0"/>
              </a:rPr>
              <a:t>, </a:t>
            </a:r>
            <a:r>
              <a:rPr lang="es-MX" sz="2000" b="1" dirty="0">
                <a:latin typeface="Tahoma" panose="020B0604030504040204" pitchFamily="34" charset="0"/>
                <a:ea typeface="Tahoma" panose="020B0604030504040204" pitchFamily="34" charset="0"/>
                <a:cs typeface="Tahoma" panose="020B0604030504040204" pitchFamily="34" charset="0"/>
              </a:rPr>
              <a:t>surge</a:t>
            </a:r>
            <a:r>
              <a:rPr lang="es-MX" sz="2000" dirty="0">
                <a:latin typeface="Tahoma" panose="020B0604030504040204" pitchFamily="34" charset="0"/>
                <a:ea typeface="Tahoma" panose="020B0604030504040204" pitchFamily="34" charset="0"/>
                <a:cs typeface="Tahoma" panose="020B0604030504040204" pitchFamily="34" charset="0"/>
              </a:rPr>
              <a:t> como una </a:t>
            </a:r>
            <a:r>
              <a:rPr lang="es-MX" sz="2000" b="1" dirty="0">
                <a:latin typeface="Tahoma" panose="020B0604030504040204" pitchFamily="34" charset="0"/>
                <a:ea typeface="Tahoma" panose="020B0604030504040204" pitchFamily="34" charset="0"/>
                <a:cs typeface="Tahoma" panose="020B0604030504040204" pitchFamily="34" charset="0"/>
              </a:rPr>
              <a:t>respuesta</a:t>
            </a:r>
            <a:r>
              <a:rPr lang="es-MX" sz="2000" dirty="0">
                <a:latin typeface="Tahoma" panose="020B0604030504040204" pitchFamily="34" charset="0"/>
                <a:ea typeface="Tahoma" panose="020B0604030504040204" pitchFamily="34" charset="0"/>
                <a:cs typeface="Tahoma" panose="020B0604030504040204" pitchFamily="34" charset="0"/>
              </a:rPr>
              <a:t> ante la </a:t>
            </a:r>
            <a:r>
              <a:rPr lang="es-MX" sz="2000" b="1" dirty="0">
                <a:latin typeface="Tahoma" panose="020B0604030504040204" pitchFamily="34" charset="0"/>
                <a:ea typeface="Tahoma" panose="020B0604030504040204" pitchFamily="34" charset="0"/>
                <a:cs typeface="Tahoma" panose="020B0604030504040204" pitchFamily="34" charset="0"/>
              </a:rPr>
              <a:t>crisis</a:t>
            </a:r>
            <a:r>
              <a:rPr lang="es-MX" sz="2000" dirty="0">
                <a:latin typeface="Tahoma" panose="020B0604030504040204" pitchFamily="34" charset="0"/>
                <a:ea typeface="Tahoma" panose="020B0604030504040204" pitchFamily="34" charset="0"/>
                <a:cs typeface="Tahoma" panose="020B0604030504040204" pitchFamily="34" charset="0"/>
              </a:rPr>
              <a:t> de </a:t>
            </a:r>
            <a:r>
              <a:rPr lang="es-MX" sz="2000" b="1" dirty="0">
                <a:latin typeface="Tahoma" panose="020B0604030504040204" pitchFamily="34" charset="0"/>
                <a:ea typeface="Tahoma" panose="020B0604030504040204" pitchFamily="34" charset="0"/>
                <a:cs typeface="Tahoma" panose="020B0604030504040204" pitchFamily="34" charset="0"/>
              </a:rPr>
              <a:t>credibilidad</a:t>
            </a:r>
            <a:r>
              <a:rPr lang="es-MX" sz="2000" dirty="0">
                <a:latin typeface="Tahoma" panose="020B0604030504040204" pitchFamily="34" charset="0"/>
                <a:ea typeface="Tahoma" panose="020B0604030504040204" pitchFamily="34" charset="0"/>
                <a:cs typeface="Tahoma" panose="020B0604030504040204" pitchFamily="34" charset="0"/>
              </a:rPr>
              <a:t> y </a:t>
            </a:r>
            <a:r>
              <a:rPr lang="es-MX" sz="2000" b="1" dirty="0">
                <a:latin typeface="Tahoma" panose="020B0604030504040204" pitchFamily="34" charset="0"/>
                <a:ea typeface="Tahoma" panose="020B0604030504040204" pitchFamily="34" charset="0"/>
                <a:cs typeface="Tahoma" panose="020B0604030504040204" pitchFamily="34" charset="0"/>
              </a:rPr>
              <a:t>legitimidad</a:t>
            </a:r>
            <a:r>
              <a:rPr lang="es-MX" sz="2000" dirty="0">
                <a:latin typeface="Tahoma" panose="020B0604030504040204" pitchFamily="34" charset="0"/>
                <a:ea typeface="Tahoma" panose="020B0604030504040204" pitchFamily="34" charset="0"/>
                <a:cs typeface="Tahoma" panose="020B0604030504040204" pitchFamily="34" charset="0"/>
              </a:rPr>
              <a:t> que atraviesan los regímenes democráticos a nivel mundial. </a:t>
            </a:r>
          </a:p>
        </p:txBody>
      </p:sp>
      <p:sp>
        <p:nvSpPr>
          <p:cNvPr id="2" name="Rectángulo: esquinas diagonales redondeadas 1">
            <a:extLst>
              <a:ext uri="{FF2B5EF4-FFF2-40B4-BE49-F238E27FC236}">
                <a16:creationId xmlns:a16="http://schemas.microsoft.com/office/drawing/2014/main" id="{F77098E9-9699-4567-BF76-99420E54D96E}"/>
              </a:ext>
            </a:extLst>
          </p:cNvPr>
          <p:cNvSpPr/>
          <p:nvPr/>
        </p:nvSpPr>
        <p:spPr>
          <a:xfrm>
            <a:off x="3998976" y="2681774"/>
            <a:ext cx="7717536" cy="1404640"/>
          </a:xfrm>
          <a:prstGeom prst="round2DiagRect">
            <a:avLst/>
          </a:prstGeom>
          <a:solidFill>
            <a:schemeClr val="bg1"/>
          </a:solidFill>
          <a:effectLst>
            <a:outerShdw blurRad="50800" dist="38100" dir="2700000" algn="tl" rotWithShape="0">
              <a:prstClr val="black">
                <a:alpha val="40000"/>
              </a:prstClr>
            </a:outerShdw>
          </a:effectLst>
        </p:spPr>
        <p:txBody>
          <a:bodyPr wrap="square" anchor="ctr" anchorCtr="0">
            <a:noAutofit/>
          </a:bodyPr>
          <a:lstStyle/>
          <a:p>
            <a:pPr marL="285750" indent="-285750" algn="just">
              <a:lnSpc>
                <a:spcPct val="150000"/>
              </a:lnSpc>
              <a:buFont typeface="Arial" panose="020B0604020202020204" pitchFamily="34" charset="0"/>
              <a:buChar char="•"/>
            </a:pPr>
            <a:r>
              <a:rPr lang="es-MX" sz="1700" dirty="0">
                <a:latin typeface="Tahoma" panose="020B0604030504040204" pitchFamily="34" charset="0"/>
                <a:ea typeface="Tahoma" panose="020B0604030504040204" pitchFamily="34" charset="0"/>
                <a:cs typeface="Tahoma" panose="020B0604030504040204" pitchFamily="34" charset="0"/>
              </a:rPr>
              <a:t>Busca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construir</a:t>
            </a:r>
            <a:r>
              <a:rPr lang="es-MX" sz="1700" dirty="0">
                <a:latin typeface="Tahoma" panose="020B0604030504040204" pitchFamily="34" charset="0"/>
                <a:ea typeface="Tahoma" panose="020B0604030504040204" pitchFamily="34" charset="0"/>
                <a:cs typeface="Tahoma" panose="020B0604030504040204" pitchFamily="34" charset="0"/>
              </a:rPr>
              <a:t> un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nuevo</a:t>
            </a:r>
            <a:r>
              <a:rPr lang="es-MX" sz="1700" dirty="0">
                <a:latin typeface="Tahoma" panose="020B0604030504040204" pitchFamily="34" charset="0"/>
                <a:ea typeface="Tahoma" panose="020B0604030504040204" pitchFamily="34" charset="0"/>
                <a:cs typeface="Tahoma" panose="020B0604030504040204" pitchFamily="34" charset="0"/>
              </a:rPr>
              <a:t>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modelo</a:t>
            </a:r>
            <a:r>
              <a:rPr lang="es-MX" sz="1700" dirty="0">
                <a:latin typeface="Tahoma" panose="020B0604030504040204" pitchFamily="34" charset="0"/>
                <a:ea typeface="Tahoma" panose="020B0604030504040204" pitchFamily="34" charset="0"/>
                <a:cs typeface="Tahoma" panose="020B0604030504040204" pitchFamily="34" charset="0"/>
              </a:rPr>
              <a:t> de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gobierno</a:t>
            </a:r>
            <a:r>
              <a:rPr lang="es-MX" sz="1700" dirty="0">
                <a:latin typeface="Tahoma" panose="020B0604030504040204" pitchFamily="34" charset="0"/>
                <a:ea typeface="Tahoma" panose="020B0604030504040204" pitchFamily="34" charset="0"/>
                <a:cs typeface="Tahoma" panose="020B0604030504040204" pitchFamily="34" charset="0"/>
              </a:rPr>
              <a:t> más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democrático</a:t>
            </a:r>
            <a:r>
              <a:rPr lang="es-MX" sz="1700" dirty="0">
                <a:latin typeface="Tahoma" panose="020B0604030504040204" pitchFamily="34" charset="0"/>
                <a:ea typeface="Tahoma" panose="020B0604030504040204" pitchFamily="34" charset="0"/>
                <a:cs typeface="Tahoma" panose="020B0604030504040204" pitchFamily="34" charset="0"/>
              </a:rPr>
              <a:t>,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colaborativo</a:t>
            </a:r>
            <a:r>
              <a:rPr lang="es-MX" sz="1700" dirty="0">
                <a:latin typeface="Tahoma" panose="020B0604030504040204" pitchFamily="34" charset="0"/>
                <a:ea typeface="Tahoma" panose="020B0604030504040204" pitchFamily="34" charset="0"/>
                <a:cs typeface="Tahoma" panose="020B0604030504040204" pitchFamily="34" charset="0"/>
              </a:rPr>
              <a:t> y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transparente</a:t>
            </a:r>
            <a:r>
              <a:rPr lang="es-MX" sz="1700" dirty="0">
                <a:latin typeface="Tahoma" panose="020B0604030504040204" pitchFamily="34" charset="0"/>
                <a:ea typeface="Tahoma" panose="020B0604030504040204" pitchFamily="34" charset="0"/>
                <a:cs typeface="Tahoma" panose="020B0604030504040204" pitchFamily="34" charset="0"/>
              </a:rPr>
              <a:t> basado en los principios de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rendición</a:t>
            </a:r>
            <a:r>
              <a:rPr lang="es-MX" sz="1700" dirty="0">
                <a:latin typeface="Tahoma" panose="020B0604030504040204" pitchFamily="34" charset="0"/>
                <a:ea typeface="Tahoma" panose="020B0604030504040204" pitchFamily="34" charset="0"/>
                <a:cs typeface="Tahoma" panose="020B0604030504040204" pitchFamily="34" charset="0"/>
              </a:rPr>
              <a:t>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de</a:t>
            </a:r>
            <a:r>
              <a:rPr lang="es-MX" sz="1700" dirty="0">
                <a:latin typeface="Tahoma" panose="020B0604030504040204" pitchFamily="34" charset="0"/>
                <a:ea typeface="Tahoma" panose="020B0604030504040204" pitchFamily="34" charset="0"/>
                <a:cs typeface="Tahoma" panose="020B0604030504040204" pitchFamily="34" charset="0"/>
              </a:rPr>
              <a:t>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cuentas</a:t>
            </a:r>
            <a:r>
              <a:rPr lang="es-MX" sz="1700" dirty="0">
                <a:latin typeface="Tahoma" panose="020B0604030504040204" pitchFamily="34" charset="0"/>
                <a:ea typeface="Tahoma" panose="020B0604030504040204" pitchFamily="34" charset="0"/>
                <a:cs typeface="Tahoma" panose="020B0604030504040204" pitchFamily="34" charset="0"/>
              </a:rPr>
              <a:t>,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participación</a:t>
            </a:r>
            <a:r>
              <a:rPr lang="es-MX" sz="1700" dirty="0">
                <a:latin typeface="Tahoma" panose="020B0604030504040204" pitchFamily="34" charset="0"/>
                <a:ea typeface="Tahoma" panose="020B0604030504040204" pitchFamily="34" charset="0"/>
                <a:cs typeface="Tahoma" panose="020B0604030504040204" pitchFamily="34" charset="0"/>
              </a:rPr>
              <a:t>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ciudadana</a:t>
            </a:r>
            <a:r>
              <a:rPr lang="es-MX" sz="1700" dirty="0">
                <a:latin typeface="Tahoma" panose="020B0604030504040204" pitchFamily="34" charset="0"/>
                <a:ea typeface="Tahoma" panose="020B0604030504040204" pitchFamily="34" charset="0"/>
                <a:cs typeface="Tahoma" panose="020B0604030504040204" pitchFamily="34" charset="0"/>
              </a:rPr>
              <a:t> e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innovación</a:t>
            </a:r>
            <a:r>
              <a:rPr lang="es-MX" sz="1700" dirty="0">
                <a:latin typeface="Tahoma" panose="020B0604030504040204" pitchFamily="34" charset="0"/>
                <a:ea typeface="Tahoma" panose="020B0604030504040204" pitchFamily="34" charset="0"/>
                <a:cs typeface="Tahoma" panose="020B0604030504040204" pitchFamily="34" charset="0"/>
              </a:rPr>
              <a:t>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social</a:t>
            </a:r>
            <a:r>
              <a:rPr lang="es-MX" sz="1700" dirty="0">
                <a:latin typeface="Tahoma" panose="020B0604030504040204" pitchFamily="34" charset="0"/>
                <a:ea typeface="Tahoma" panose="020B0604030504040204" pitchFamily="34" charset="0"/>
                <a:cs typeface="Tahoma" panose="020B0604030504040204" pitchFamily="34" charset="0"/>
              </a:rPr>
              <a:t>.</a:t>
            </a:r>
            <a:endParaRPr lang="es-MX" sz="1700" dirty="0"/>
          </a:p>
        </p:txBody>
      </p:sp>
      <p:grpSp>
        <p:nvGrpSpPr>
          <p:cNvPr id="21" name="Grupo 20">
            <a:extLst>
              <a:ext uri="{FF2B5EF4-FFF2-40B4-BE49-F238E27FC236}">
                <a16:creationId xmlns:a16="http://schemas.microsoft.com/office/drawing/2014/main" id="{D2808E9D-F6B1-4A20-A365-0E3A474EA0F5}"/>
              </a:ext>
            </a:extLst>
          </p:cNvPr>
          <p:cNvGrpSpPr/>
          <p:nvPr/>
        </p:nvGrpSpPr>
        <p:grpSpPr>
          <a:xfrm>
            <a:off x="457200" y="2747397"/>
            <a:ext cx="3751199" cy="3444466"/>
            <a:chOff x="5858256" y="2527941"/>
            <a:chExt cx="3751199" cy="3444466"/>
          </a:xfrm>
        </p:grpSpPr>
        <p:pic>
          <p:nvPicPr>
            <p:cNvPr id="4" name="Gráfico 3" descr="Tribunal">
              <a:extLst>
                <a:ext uri="{FF2B5EF4-FFF2-40B4-BE49-F238E27FC236}">
                  <a16:creationId xmlns:a16="http://schemas.microsoft.com/office/drawing/2014/main" id="{F7E7AF0F-3444-4962-9E60-CEDF7E0F9A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858256" y="2881735"/>
              <a:ext cx="3090672" cy="3090672"/>
            </a:xfrm>
            <a:prstGeom prst="rect">
              <a:avLst/>
            </a:prstGeom>
          </p:spPr>
        </p:pic>
        <p:pic>
          <p:nvPicPr>
            <p:cNvPr id="20" name="Gráfico 19" descr="Desbloquear">
              <a:extLst>
                <a:ext uri="{FF2B5EF4-FFF2-40B4-BE49-F238E27FC236}">
                  <a16:creationId xmlns:a16="http://schemas.microsoft.com/office/drawing/2014/main" id="{51F935EF-D0DA-4637-9447-6A8C0C1B77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5127" y="2527941"/>
              <a:ext cx="1984328" cy="1984328"/>
            </a:xfrm>
            <a:prstGeom prst="rect">
              <a:avLst/>
            </a:prstGeom>
          </p:spPr>
        </p:pic>
      </p:grpSp>
      <p:sp>
        <p:nvSpPr>
          <p:cNvPr id="23" name="Rectángulo: esquinas diagonales redondeadas 22">
            <a:extLst>
              <a:ext uri="{FF2B5EF4-FFF2-40B4-BE49-F238E27FC236}">
                <a16:creationId xmlns:a16="http://schemas.microsoft.com/office/drawing/2014/main" id="{B98CD818-00A3-4632-8D5D-AC1013EA6F8D}"/>
              </a:ext>
            </a:extLst>
          </p:cNvPr>
          <p:cNvSpPr/>
          <p:nvPr/>
        </p:nvSpPr>
        <p:spPr>
          <a:xfrm>
            <a:off x="4017264" y="4614206"/>
            <a:ext cx="7717536" cy="1404640"/>
          </a:xfrm>
          <a:prstGeom prst="round2DiagRect">
            <a:avLst/>
          </a:prstGeom>
          <a:solidFill>
            <a:schemeClr val="bg1"/>
          </a:solidFill>
          <a:effectLst>
            <a:outerShdw blurRad="50800" dist="38100" dir="2700000" algn="tl" rotWithShape="0">
              <a:prstClr val="black">
                <a:alpha val="40000"/>
              </a:prstClr>
            </a:outerShdw>
          </a:effectLst>
        </p:spPr>
        <p:txBody>
          <a:bodyPr wrap="square" anchor="ctr" anchorCtr="0">
            <a:noAutofit/>
          </a:bodyPr>
          <a:lstStyle/>
          <a:p>
            <a:pPr marL="285750" indent="-285750" algn="just">
              <a:lnSpc>
                <a:spcPct val="150000"/>
              </a:lnSpc>
              <a:buFont typeface="Arial" panose="020B0604020202020204" pitchFamily="34" charset="0"/>
              <a:buChar char="•"/>
            </a:pPr>
            <a:r>
              <a:rPr lang="es-MX" sz="1700" dirty="0">
                <a:latin typeface="Tahoma" panose="020B0604030504040204" pitchFamily="34" charset="0"/>
                <a:ea typeface="Tahoma" panose="020B0604030504040204" pitchFamily="34" charset="0"/>
                <a:cs typeface="Tahoma" panose="020B0604030504040204" pitchFamily="34" charset="0"/>
              </a:rPr>
              <a:t>Se considera una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alternativa</a:t>
            </a:r>
            <a:r>
              <a:rPr lang="es-MX" sz="1700" dirty="0">
                <a:latin typeface="Tahoma" panose="020B0604030504040204" pitchFamily="34" charset="0"/>
                <a:ea typeface="Tahoma" panose="020B0604030504040204" pitchFamily="34" charset="0"/>
                <a:cs typeface="Tahoma" panose="020B0604030504040204" pitchFamily="34" charset="0"/>
              </a:rPr>
              <a:t> para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resolver</a:t>
            </a:r>
            <a:r>
              <a:rPr lang="es-MX" sz="1700" dirty="0">
                <a:latin typeface="Tahoma" panose="020B0604030504040204" pitchFamily="34" charset="0"/>
                <a:ea typeface="Tahoma" panose="020B0604030504040204" pitchFamily="34" charset="0"/>
                <a:cs typeface="Tahoma" panose="020B0604030504040204" pitchFamily="34" charset="0"/>
              </a:rPr>
              <a:t>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problemas</a:t>
            </a:r>
            <a:r>
              <a:rPr lang="es-MX" sz="1700" dirty="0">
                <a:latin typeface="Tahoma" panose="020B0604030504040204" pitchFamily="34" charset="0"/>
                <a:ea typeface="Tahoma" panose="020B0604030504040204" pitchFamily="34" charset="0"/>
                <a:cs typeface="Tahoma" panose="020B0604030504040204" pitchFamily="34" charset="0"/>
              </a:rPr>
              <a:t>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sociales</a:t>
            </a:r>
            <a:r>
              <a:rPr lang="es-MX" sz="1700" dirty="0">
                <a:latin typeface="Tahoma" panose="020B0604030504040204" pitchFamily="34" charset="0"/>
                <a:ea typeface="Tahoma" panose="020B0604030504040204" pitchFamily="34" charset="0"/>
                <a:cs typeface="Tahoma" panose="020B0604030504040204" pitchFamily="34" charset="0"/>
              </a:rPr>
              <a:t> y lograr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compromisos</a:t>
            </a:r>
            <a:r>
              <a:rPr lang="es-MX" sz="1700" dirty="0">
                <a:latin typeface="Tahoma" panose="020B0604030504040204" pitchFamily="34" charset="0"/>
                <a:ea typeface="Tahoma" panose="020B0604030504040204" pitchFamily="34" charset="0"/>
                <a:cs typeface="Tahoma" panose="020B0604030504040204" pitchFamily="34" charset="0"/>
              </a:rPr>
              <a:t> a través de las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estructuras</a:t>
            </a:r>
            <a:r>
              <a:rPr lang="es-MX" sz="1700" dirty="0">
                <a:latin typeface="Tahoma" panose="020B0604030504040204" pitchFamily="34" charset="0"/>
                <a:ea typeface="Tahoma" panose="020B0604030504040204" pitchFamily="34" charset="0"/>
                <a:cs typeface="Tahoma" panose="020B0604030504040204" pitchFamily="34" charset="0"/>
              </a:rPr>
              <a:t>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políticas</a:t>
            </a:r>
            <a:r>
              <a:rPr lang="es-MX" sz="1700" dirty="0">
                <a:latin typeface="Tahoma" panose="020B0604030504040204" pitchFamily="34" charset="0"/>
                <a:ea typeface="Tahoma" panose="020B0604030504040204" pitchFamily="34" charset="0"/>
                <a:cs typeface="Tahoma" panose="020B0604030504040204" pitchFamily="34" charset="0"/>
              </a:rPr>
              <a:t>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representativas</a:t>
            </a:r>
            <a:r>
              <a:rPr lang="es-MX" sz="1700" dirty="0">
                <a:latin typeface="Tahoma" panose="020B0604030504040204" pitchFamily="34" charset="0"/>
                <a:ea typeface="Tahoma" panose="020B0604030504040204" pitchFamily="34" charset="0"/>
                <a:cs typeface="Tahoma" panose="020B0604030504040204" pitchFamily="34" charset="0"/>
              </a:rPr>
              <a:t>, buscando como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fin</a:t>
            </a:r>
            <a:r>
              <a:rPr lang="es-MX" sz="1700" dirty="0">
                <a:latin typeface="Tahoma" panose="020B0604030504040204" pitchFamily="34" charset="0"/>
                <a:ea typeface="Tahoma" panose="020B0604030504040204" pitchFamily="34" charset="0"/>
                <a:cs typeface="Tahoma" panose="020B0604030504040204" pitchFamily="34" charset="0"/>
              </a:rPr>
              <a:t>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principal</a:t>
            </a:r>
            <a:r>
              <a:rPr lang="es-MX" sz="1700" dirty="0">
                <a:latin typeface="Tahoma" panose="020B0604030504040204" pitchFamily="34" charset="0"/>
                <a:ea typeface="Tahoma" panose="020B0604030504040204" pitchFamily="34" charset="0"/>
                <a:cs typeface="Tahoma" panose="020B0604030504040204" pitchFamily="34" charset="0"/>
              </a:rPr>
              <a:t>, el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bien</a:t>
            </a:r>
            <a:r>
              <a:rPr lang="es-MX" sz="1700" dirty="0">
                <a:latin typeface="Tahoma" panose="020B0604030504040204" pitchFamily="34" charset="0"/>
                <a:ea typeface="Tahoma" panose="020B0604030504040204" pitchFamily="34" charset="0"/>
                <a:cs typeface="Tahoma" panose="020B0604030504040204" pitchFamily="34" charset="0"/>
              </a:rPr>
              <a:t> </a:t>
            </a:r>
            <a:r>
              <a:rPr lang="es-MX" sz="1700" b="1" dirty="0">
                <a:solidFill>
                  <a:srgbClr val="7030A0"/>
                </a:solidFill>
                <a:latin typeface="Tahoma" panose="020B0604030504040204" pitchFamily="34" charset="0"/>
                <a:ea typeface="Tahoma" panose="020B0604030504040204" pitchFamily="34" charset="0"/>
                <a:cs typeface="Tahoma" panose="020B0604030504040204" pitchFamily="34" charset="0"/>
              </a:rPr>
              <a:t>común</a:t>
            </a:r>
            <a:r>
              <a:rPr lang="es-MX" sz="1700" dirty="0">
                <a:latin typeface="Tahoma" panose="020B0604030504040204" pitchFamily="34" charset="0"/>
                <a:ea typeface="Tahoma" panose="020B0604030504040204" pitchFamily="34" charset="0"/>
                <a:cs typeface="Tahoma" panose="020B0604030504040204" pitchFamily="34" charset="0"/>
              </a:rPr>
              <a:t>.</a:t>
            </a:r>
            <a:endParaRPr lang="es-MX" sz="1700" dirty="0"/>
          </a:p>
        </p:txBody>
      </p:sp>
    </p:spTree>
    <p:extLst>
      <p:ext uri="{BB962C8B-B14F-4D97-AF65-F5344CB8AC3E}">
        <p14:creationId xmlns:p14="http://schemas.microsoft.com/office/powerpoint/2010/main" val="1947774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7 Grupo">
            <a:extLst>
              <a:ext uri="{FF2B5EF4-FFF2-40B4-BE49-F238E27FC236}">
                <a16:creationId xmlns:a16="http://schemas.microsoft.com/office/drawing/2014/main" id="{4600DB34-DA6B-48E8-B935-85252CF9318E}"/>
              </a:ext>
            </a:extLst>
          </p:cNvPr>
          <p:cNvGrpSpPr>
            <a:grpSpLocks/>
          </p:cNvGrpSpPr>
          <p:nvPr/>
        </p:nvGrpSpPr>
        <p:grpSpPr bwMode="auto">
          <a:xfrm>
            <a:off x="1633538" y="141288"/>
            <a:ext cx="8929687" cy="1169987"/>
            <a:chOff x="107503" y="97721"/>
            <a:chExt cx="8928993" cy="1171039"/>
          </a:xfrm>
        </p:grpSpPr>
        <p:pic>
          <p:nvPicPr>
            <p:cNvPr id="13" name="6 Imagen">
              <a:extLst>
                <a:ext uri="{FF2B5EF4-FFF2-40B4-BE49-F238E27FC236}">
                  <a16:creationId xmlns:a16="http://schemas.microsoft.com/office/drawing/2014/main" id="{9B693F7C-9EF5-4F03-A2EF-B60C5BE0A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12 Grupo">
              <a:extLst>
                <a:ext uri="{FF2B5EF4-FFF2-40B4-BE49-F238E27FC236}">
                  <a16:creationId xmlns:a16="http://schemas.microsoft.com/office/drawing/2014/main" id="{1D5F1503-11DB-45EB-915F-C4F74C8500D5}"/>
                </a:ext>
              </a:extLst>
            </p:cNvPr>
            <p:cNvGrpSpPr>
              <a:grpSpLocks/>
            </p:cNvGrpSpPr>
            <p:nvPr/>
          </p:nvGrpSpPr>
          <p:grpSpPr bwMode="auto">
            <a:xfrm>
              <a:off x="107503" y="97721"/>
              <a:ext cx="8928993" cy="1171039"/>
              <a:chOff x="107503" y="44624"/>
              <a:chExt cx="8972347" cy="1045270"/>
            </a:xfrm>
          </p:grpSpPr>
          <p:pic>
            <p:nvPicPr>
              <p:cNvPr id="15" name="10 Imagen">
                <a:extLst>
                  <a:ext uri="{FF2B5EF4-FFF2-40B4-BE49-F238E27FC236}">
                    <a16:creationId xmlns:a16="http://schemas.microsoft.com/office/drawing/2014/main" id="{79D86D00-1131-4E30-AD34-33A842A108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10 Rectángulo">
                <a:extLst>
                  <a:ext uri="{FF2B5EF4-FFF2-40B4-BE49-F238E27FC236}">
                    <a16:creationId xmlns:a16="http://schemas.microsoft.com/office/drawing/2014/main" id="{AB5943B4-8EF6-4B00-8CC3-1CA1619C4CBF}"/>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7" name="11 Imagen">
                <a:extLst>
                  <a:ext uri="{FF2B5EF4-FFF2-40B4-BE49-F238E27FC236}">
                    <a16:creationId xmlns:a16="http://schemas.microsoft.com/office/drawing/2014/main" id="{20640891-057D-40A1-95BB-46C9F440CB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8" name="Imagen 6">
            <a:extLst>
              <a:ext uri="{FF2B5EF4-FFF2-40B4-BE49-F238E27FC236}">
                <a16:creationId xmlns:a16="http://schemas.microsoft.com/office/drawing/2014/main" id="{090BB0E8-53D1-4CDC-8EA7-5AC0128967D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Texto 4">
            <a:extLst>
              <a:ext uri="{FF2B5EF4-FFF2-40B4-BE49-F238E27FC236}">
                <a16:creationId xmlns:a16="http://schemas.microsoft.com/office/drawing/2014/main" id="{0E7386CF-58C7-4FF6-971A-86B2D78D31CF}"/>
              </a:ext>
            </a:extLst>
          </p:cNvPr>
          <p:cNvSpPr txBox="1"/>
          <p:nvPr/>
        </p:nvSpPr>
        <p:spPr>
          <a:xfrm>
            <a:off x="347663" y="1856550"/>
            <a:ext cx="11490325" cy="1093787"/>
          </a:xfrm>
          <a:prstGeom prst="rect">
            <a:avLst/>
          </a:prstGeom>
          <a:noFill/>
        </p:spPr>
        <p:txBody>
          <a:bodyPr anchor="ctr"/>
          <a:lstStyle/>
          <a:p>
            <a:pPr algn="just">
              <a:defRPr/>
            </a:pPr>
            <a:r>
              <a:rPr lang="es-MX" dirty="0">
                <a:latin typeface="Tahoma" panose="020B0604030504040204" pitchFamily="34" charset="0"/>
                <a:ea typeface="Tahoma" panose="020B0604030504040204" pitchFamily="34" charset="0"/>
                <a:cs typeface="Tahoma" panose="020B0604030504040204" pitchFamily="34" charset="0"/>
              </a:rPr>
              <a:t>En </a:t>
            </a:r>
            <a:r>
              <a:rPr lang="es-MX" b="1" dirty="0">
                <a:latin typeface="Tahoma" panose="020B0604030504040204" pitchFamily="34" charset="0"/>
                <a:ea typeface="Tahoma" panose="020B0604030504040204" pitchFamily="34" charset="0"/>
                <a:cs typeface="Tahoma" panose="020B0604030504040204" pitchFamily="34" charset="0"/>
              </a:rPr>
              <a:t>2011</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México</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ingresó</a:t>
            </a:r>
            <a:r>
              <a:rPr lang="es-MX" dirty="0">
                <a:latin typeface="Tahoma" panose="020B0604030504040204" pitchFamily="34" charset="0"/>
                <a:ea typeface="Tahoma" panose="020B0604030504040204" pitchFamily="34" charset="0"/>
                <a:cs typeface="Tahoma" panose="020B0604030504040204" pitchFamily="34" charset="0"/>
              </a:rPr>
              <a:t> a la </a:t>
            </a:r>
            <a:r>
              <a:rPr lang="es-MX" b="1" dirty="0">
                <a:latin typeface="Tahoma" panose="020B0604030504040204" pitchFamily="34" charset="0"/>
                <a:ea typeface="Tahoma" panose="020B0604030504040204" pitchFamily="34" charset="0"/>
                <a:cs typeface="Tahoma" panose="020B0604030504040204" pitchFamily="34" charset="0"/>
              </a:rPr>
              <a:t>Alianza</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para</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el</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Gobierno</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Abierto</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AGA</a:t>
            </a:r>
            <a:r>
              <a:rPr lang="es-MX" dirty="0">
                <a:latin typeface="Tahoma" panose="020B0604030504040204" pitchFamily="34" charset="0"/>
                <a:ea typeface="Tahoma" panose="020B0604030504040204" pitchFamily="34" charset="0"/>
                <a:cs typeface="Tahoma" panose="020B0604030504040204" pitchFamily="34" charset="0"/>
              </a:rPr>
              <a:t>), que en </a:t>
            </a:r>
            <a:r>
              <a:rPr lang="es-MX" b="1" dirty="0">
                <a:latin typeface="Tahoma" panose="020B0604030504040204" pitchFamily="34" charset="0"/>
                <a:ea typeface="Tahoma" panose="020B0604030504040204" pitchFamily="34" charset="0"/>
                <a:cs typeface="Tahoma" panose="020B0604030504040204" pitchFamily="34" charset="0"/>
              </a:rPr>
              <a:t>2015</a:t>
            </a:r>
            <a:r>
              <a:rPr lang="es-MX" dirty="0">
                <a:latin typeface="Tahoma" panose="020B0604030504040204" pitchFamily="34" charset="0"/>
                <a:ea typeface="Tahoma" panose="020B0604030504040204" pitchFamily="34" charset="0"/>
                <a:cs typeface="Tahoma" panose="020B0604030504040204" pitchFamily="34" charset="0"/>
              </a:rPr>
              <a:t> contaba con </a:t>
            </a:r>
            <a:r>
              <a:rPr lang="es-MX" b="1" dirty="0">
                <a:latin typeface="Tahoma" panose="020B0604030504040204" pitchFamily="34" charset="0"/>
                <a:ea typeface="Tahoma" panose="020B0604030504040204" pitchFamily="34" charset="0"/>
                <a:cs typeface="Tahoma" panose="020B0604030504040204" pitchFamily="34" charset="0"/>
              </a:rPr>
              <a:t>66</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Estados</a:t>
            </a:r>
            <a:r>
              <a:rPr lang="es-MX" dirty="0">
                <a:latin typeface="Tahoma" panose="020B0604030504040204" pitchFamily="34" charset="0"/>
                <a:ea typeface="Tahoma" panose="020B0604030504040204" pitchFamily="34" charset="0"/>
                <a:cs typeface="Tahoma" panose="020B0604030504040204" pitchFamily="34" charset="0"/>
              </a:rPr>
              <a:t> miembros. La AGA es una </a:t>
            </a:r>
            <a:r>
              <a:rPr lang="es-MX" b="1" dirty="0">
                <a:latin typeface="Tahoma" panose="020B0604030504040204" pitchFamily="34" charset="0"/>
                <a:ea typeface="Tahoma" panose="020B0604030504040204" pitchFamily="34" charset="0"/>
                <a:cs typeface="Tahoma" panose="020B0604030504040204" pitchFamily="34" charset="0"/>
              </a:rPr>
              <a:t>plataforma</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internacional</a:t>
            </a:r>
            <a:r>
              <a:rPr lang="es-MX" dirty="0">
                <a:latin typeface="Tahoma" panose="020B0604030504040204" pitchFamily="34" charset="0"/>
                <a:ea typeface="Tahoma" panose="020B0604030504040204" pitchFamily="34" charset="0"/>
                <a:cs typeface="Tahoma" panose="020B0604030504040204" pitchFamily="34" charset="0"/>
              </a:rPr>
              <a:t> que tiene como fin </a:t>
            </a:r>
            <a:r>
              <a:rPr lang="es-MX" b="1" dirty="0">
                <a:latin typeface="Tahoma" panose="020B0604030504040204" pitchFamily="34" charset="0"/>
                <a:ea typeface="Tahoma" panose="020B0604030504040204" pitchFamily="34" charset="0"/>
                <a:cs typeface="Tahoma" panose="020B0604030504040204" pitchFamily="34" charset="0"/>
              </a:rPr>
              <a:t>implementar</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prácticas</a:t>
            </a:r>
            <a:r>
              <a:rPr lang="es-MX" dirty="0">
                <a:latin typeface="Tahoma" panose="020B0604030504040204" pitchFamily="34" charset="0"/>
                <a:ea typeface="Tahoma" panose="020B0604030504040204" pitchFamily="34" charset="0"/>
                <a:cs typeface="Tahoma" panose="020B0604030504040204" pitchFamily="34" charset="0"/>
              </a:rPr>
              <a:t> de </a:t>
            </a:r>
            <a:r>
              <a:rPr lang="es-MX" b="1" dirty="0">
                <a:latin typeface="Tahoma" panose="020B0604030504040204" pitchFamily="34" charset="0"/>
                <a:ea typeface="Tahoma" panose="020B0604030504040204" pitchFamily="34" charset="0"/>
                <a:cs typeface="Tahoma" panose="020B0604030504040204" pitchFamily="34" charset="0"/>
              </a:rPr>
              <a:t>apertura</a:t>
            </a:r>
            <a:r>
              <a:rPr lang="es-MX" dirty="0">
                <a:latin typeface="Tahoma" panose="020B0604030504040204" pitchFamily="34" charset="0"/>
                <a:ea typeface="Tahoma" panose="020B0604030504040204" pitchFamily="34" charset="0"/>
                <a:cs typeface="Tahoma" panose="020B0604030504040204" pitchFamily="34" charset="0"/>
              </a:rPr>
              <a:t> en el ejercicio gubernamental de los gobiernos participantes teniendo como objetivos:</a:t>
            </a:r>
          </a:p>
        </p:txBody>
      </p:sp>
      <p:sp>
        <p:nvSpPr>
          <p:cNvPr id="9" name="CuadroTexto 8">
            <a:extLst>
              <a:ext uri="{FF2B5EF4-FFF2-40B4-BE49-F238E27FC236}">
                <a16:creationId xmlns:a16="http://schemas.microsoft.com/office/drawing/2014/main" id="{FA7B2BD3-A182-4232-AE2D-5B9001342786}"/>
              </a:ext>
            </a:extLst>
          </p:cNvPr>
          <p:cNvSpPr txBox="1"/>
          <p:nvPr/>
        </p:nvSpPr>
        <p:spPr>
          <a:xfrm>
            <a:off x="347663" y="4705350"/>
            <a:ext cx="2749550" cy="1600200"/>
          </a:xfrm>
          <a:prstGeom prst="rect">
            <a:avLst/>
          </a:prstGeom>
          <a:noFill/>
          <a:ln w="3175">
            <a:solidFill>
              <a:srgbClr val="7030A0"/>
            </a:solidFill>
            <a:prstDash val="solid"/>
          </a:ln>
        </p:spPr>
        <p:txBody>
          <a:bodyPr anchor="ctr"/>
          <a:lstStyle/>
          <a:p>
            <a:pPr algn="ctr">
              <a:defRPr/>
            </a:pPr>
            <a:r>
              <a:rPr lang="es-MX" sz="1400" b="1" dirty="0">
                <a:latin typeface="Tahoma" panose="020B0604030504040204" pitchFamily="34" charset="0"/>
                <a:ea typeface="Tahoma" panose="020B0604030504040204" pitchFamily="34" charset="0"/>
                <a:cs typeface="Tahoma" panose="020B0604030504040204" pitchFamily="34" charset="0"/>
              </a:rPr>
              <a:t>Crear</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vínculos</a:t>
            </a:r>
            <a:r>
              <a:rPr lang="es-MX" sz="1400" dirty="0">
                <a:latin typeface="Tahoma" panose="020B0604030504040204" pitchFamily="34" charset="0"/>
                <a:ea typeface="Tahoma" panose="020B0604030504040204" pitchFamily="34" charset="0"/>
                <a:cs typeface="Tahoma" panose="020B0604030504040204" pitchFamily="34" charset="0"/>
              </a:rPr>
              <a:t> entre </a:t>
            </a:r>
            <a:r>
              <a:rPr lang="es-MX" sz="1400" b="1" dirty="0">
                <a:latin typeface="Tahoma" panose="020B0604030504040204" pitchFamily="34" charset="0"/>
                <a:ea typeface="Tahoma" panose="020B0604030504040204" pitchFamily="34" charset="0"/>
                <a:cs typeface="Tahoma" panose="020B0604030504040204" pitchFamily="34" charset="0"/>
              </a:rPr>
              <a:t>gobierno</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ciudadanía</a:t>
            </a:r>
            <a:r>
              <a:rPr lang="es-MX" sz="1400" dirty="0">
                <a:latin typeface="Tahoma" panose="020B0604030504040204" pitchFamily="34" charset="0"/>
                <a:ea typeface="Tahoma" panose="020B0604030504040204" pitchFamily="34" charset="0"/>
                <a:cs typeface="Tahoma" panose="020B0604030504040204" pitchFamily="34" charset="0"/>
              </a:rPr>
              <a:t>, para plantear </a:t>
            </a:r>
            <a:r>
              <a:rPr lang="es-MX" sz="1400" b="1" dirty="0">
                <a:latin typeface="Tahoma" panose="020B0604030504040204" pitchFamily="34" charset="0"/>
                <a:ea typeface="Tahoma" panose="020B0604030504040204" pitchFamily="34" charset="0"/>
                <a:cs typeface="Tahoma" panose="020B0604030504040204" pitchFamily="34" charset="0"/>
              </a:rPr>
              <a:t>soluciones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colectivas</a:t>
            </a:r>
            <a:r>
              <a:rPr lang="es-MX" sz="1400" dirty="0">
                <a:latin typeface="Tahoma" panose="020B0604030504040204" pitchFamily="34" charset="0"/>
                <a:ea typeface="Tahoma" panose="020B0604030504040204" pitchFamily="34" charset="0"/>
                <a:cs typeface="Tahoma" panose="020B0604030504040204" pitchFamily="34" charset="0"/>
              </a:rPr>
              <a:t> a problemáticas de interés público.</a:t>
            </a:r>
          </a:p>
        </p:txBody>
      </p:sp>
      <p:pic>
        <p:nvPicPr>
          <p:cNvPr id="20485" name="Picture 6" descr="Imagen relacionada">
            <a:extLst>
              <a:ext uri="{FF2B5EF4-FFF2-40B4-BE49-F238E27FC236}">
                <a16:creationId xmlns:a16="http://schemas.microsoft.com/office/drawing/2014/main" id="{060091B4-C238-4522-8FBE-BB61E51E275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79813" y="3162300"/>
            <a:ext cx="2125662"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Gráfico 17" descr="Red">
            <a:extLst>
              <a:ext uri="{FF2B5EF4-FFF2-40B4-BE49-F238E27FC236}">
                <a16:creationId xmlns:a16="http://schemas.microsoft.com/office/drawing/2014/main" id="{7704E38E-906A-4F9C-B94B-CA6719952E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7275" y="3105150"/>
            <a:ext cx="1308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adroTexto 18">
            <a:extLst>
              <a:ext uri="{FF2B5EF4-FFF2-40B4-BE49-F238E27FC236}">
                <a16:creationId xmlns:a16="http://schemas.microsoft.com/office/drawing/2014/main" id="{D2459FD4-AF4D-47C7-A1D7-E56ED7C74271}"/>
              </a:ext>
            </a:extLst>
          </p:cNvPr>
          <p:cNvSpPr txBox="1"/>
          <p:nvPr/>
        </p:nvSpPr>
        <p:spPr>
          <a:xfrm>
            <a:off x="3262313" y="4705350"/>
            <a:ext cx="2747962" cy="1600200"/>
          </a:xfrm>
          <a:prstGeom prst="rect">
            <a:avLst/>
          </a:prstGeom>
          <a:noFill/>
          <a:ln w="3175">
            <a:solidFill>
              <a:srgbClr val="7030A0"/>
            </a:solidFill>
            <a:prstDash val="solid"/>
          </a:ln>
        </p:spPr>
        <p:txBody>
          <a:bodyPr anchor="ctr"/>
          <a:lstStyle/>
          <a:p>
            <a:pPr algn="ctr">
              <a:defRPr/>
            </a:pPr>
            <a:r>
              <a:rPr lang="es-MX" sz="1400" b="1" dirty="0">
                <a:latin typeface="Tahoma" panose="020B0604030504040204" pitchFamily="34" charset="0"/>
                <a:ea typeface="Tahoma" panose="020B0604030504040204" pitchFamily="34" charset="0"/>
                <a:cs typeface="Tahoma" panose="020B0604030504040204" pitchFamily="34" charset="0"/>
              </a:rPr>
              <a:t>Crear</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plataformas</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de</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información</a:t>
            </a:r>
            <a:r>
              <a:rPr lang="es-MX" sz="1400" dirty="0">
                <a:latin typeface="Tahoma" panose="020B0604030504040204" pitchFamily="34" charset="0"/>
                <a:ea typeface="Tahoma" panose="020B0604030504040204" pitchFamily="34" charset="0"/>
                <a:cs typeface="Tahoma" panose="020B0604030504040204" pitchFamily="34" charset="0"/>
              </a:rPr>
              <a:t>, acceso digital y espacios de interacción ciudadana.</a:t>
            </a:r>
          </a:p>
        </p:txBody>
      </p:sp>
      <p:sp>
        <p:nvSpPr>
          <p:cNvPr id="20" name="CuadroTexto 19">
            <a:extLst>
              <a:ext uri="{FF2B5EF4-FFF2-40B4-BE49-F238E27FC236}">
                <a16:creationId xmlns:a16="http://schemas.microsoft.com/office/drawing/2014/main" id="{91F8CD05-3EE7-4CA3-A74E-376B424885E4}"/>
              </a:ext>
            </a:extLst>
          </p:cNvPr>
          <p:cNvSpPr txBox="1"/>
          <p:nvPr/>
        </p:nvSpPr>
        <p:spPr>
          <a:xfrm>
            <a:off x="6175375" y="4705350"/>
            <a:ext cx="2747963" cy="1600200"/>
          </a:xfrm>
          <a:prstGeom prst="rect">
            <a:avLst/>
          </a:prstGeom>
          <a:noFill/>
          <a:ln w="3175">
            <a:solidFill>
              <a:srgbClr val="7030A0"/>
            </a:solidFill>
            <a:prstDash val="solid"/>
          </a:ln>
        </p:spPr>
        <p:txBody>
          <a:bodyPr anchor="ctr"/>
          <a:lstStyle/>
          <a:p>
            <a:pPr algn="ctr">
              <a:defRPr/>
            </a:pPr>
            <a:r>
              <a:rPr lang="es-MX" sz="1400" dirty="0">
                <a:latin typeface="Tahoma" panose="020B0604030504040204" pitchFamily="34" charset="0"/>
                <a:ea typeface="Tahoma" panose="020B0604030504040204" pitchFamily="34" charset="0"/>
                <a:cs typeface="Tahoma" panose="020B0604030504040204" pitchFamily="34" charset="0"/>
              </a:rPr>
              <a:t>Formar un </a:t>
            </a:r>
            <a:r>
              <a:rPr lang="es-MX" sz="1400" b="1" dirty="0">
                <a:latin typeface="Tahoma" panose="020B0604030504040204" pitchFamily="34" charset="0"/>
                <a:ea typeface="Tahoma" panose="020B0604030504040204" pitchFamily="34" charset="0"/>
                <a:cs typeface="Tahoma" panose="020B0604030504040204" pitchFamily="34" charset="0"/>
              </a:rPr>
              <a:t>gobierno</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transparente</a:t>
            </a:r>
            <a:r>
              <a:rPr lang="es-MX" sz="1400" dirty="0">
                <a:latin typeface="Tahoma" panose="020B0604030504040204" pitchFamily="34" charset="0"/>
                <a:ea typeface="Tahoma" panose="020B0604030504040204" pitchFamily="34" charset="0"/>
                <a:cs typeface="Tahoma" panose="020B0604030504040204" pitchFamily="34" charset="0"/>
              </a:rPr>
              <a:t> y </a:t>
            </a:r>
            <a:r>
              <a:rPr lang="es-MX" sz="1400" b="1" dirty="0">
                <a:latin typeface="Tahoma" panose="020B0604030504040204" pitchFamily="34" charset="0"/>
                <a:ea typeface="Tahoma" panose="020B0604030504040204" pitchFamily="34" charset="0"/>
                <a:cs typeface="Tahoma" panose="020B0604030504040204" pitchFamily="34" charset="0"/>
              </a:rPr>
              <a:t>participativo</a:t>
            </a:r>
            <a:r>
              <a:rPr lang="es-MX" sz="1400" dirty="0">
                <a:latin typeface="Tahoma" panose="020B0604030504040204" pitchFamily="34" charset="0"/>
                <a:ea typeface="Tahoma" panose="020B0604030504040204" pitchFamily="34" charset="0"/>
                <a:cs typeface="Tahoma" panose="020B0604030504040204" pitchFamily="34" charset="0"/>
              </a:rPr>
              <a:t>.</a:t>
            </a:r>
          </a:p>
        </p:txBody>
      </p:sp>
      <p:sp>
        <p:nvSpPr>
          <p:cNvPr id="21" name="CuadroTexto 20">
            <a:extLst>
              <a:ext uri="{FF2B5EF4-FFF2-40B4-BE49-F238E27FC236}">
                <a16:creationId xmlns:a16="http://schemas.microsoft.com/office/drawing/2014/main" id="{8E6239C2-01EA-4BDB-AC9B-FB5304D2ADA4}"/>
              </a:ext>
            </a:extLst>
          </p:cNvPr>
          <p:cNvSpPr txBox="1"/>
          <p:nvPr/>
        </p:nvSpPr>
        <p:spPr>
          <a:xfrm>
            <a:off x="9088438" y="4705350"/>
            <a:ext cx="2749550" cy="1600200"/>
          </a:xfrm>
          <a:prstGeom prst="rect">
            <a:avLst/>
          </a:prstGeom>
          <a:noFill/>
          <a:ln w="3175">
            <a:solidFill>
              <a:srgbClr val="7030A0"/>
            </a:solidFill>
            <a:prstDash val="solid"/>
          </a:ln>
        </p:spPr>
        <p:txBody>
          <a:bodyPr anchor="ctr"/>
          <a:lstStyle/>
          <a:p>
            <a:pPr algn="ctr">
              <a:defRPr/>
            </a:pPr>
            <a:r>
              <a:rPr lang="es-MX" sz="1400" b="1" dirty="0">
                <a:latin typeface="Tahoma" panose="020B0604030504040204" pitchFamily="34" charset="0"/>
                <a:ea typeface="Tahoma" panose="020B0604030504040204" pitchFamily="34" charset="0"/>
                <a:cs typeface="Tahoma" panose="020B0604030504040204" pitchFamily="34" charset="0"/>
              </a:rPr>
              <a:t>Establecer</a:t>
            </a:r>
            <a:r>
              <a:rPr lang="es-MX" sz="1400" dirty="0">
                <a:latin typeface="Tahoma" panose="020B0604030504040204" pitchFamily="34" charset="0"/>
                <a:ea typeface="Tahoma" panose="020B0604030504040204" pitchFamily="34" charset="0"/>
                <a:cs typeface="Tahoma" panose="020B0604030504040204" pitchFamily="34" charset="0"/>
              </a:rPr>
              <a:t> un </a:t>
            </a:r>
            <a:r>
              <a:rPr lang="es-MX" sz="1400" b="1" dirty="0">
                <a:latin typeface="Tahoma" panose="020B0604030504040204" pitchFamily="34" charset="0"/>
                <a:ea typeface="Tahoma" panose="020B0604030504040204" pitchFamily="34" charset="0"/>
                <a:cs typeface="Tahoma" panose="020B0604030504040204" pitchFamily="34" charset="0"/>
              </a:rPr>
              <a:t>diálogo</a:t>
            </a:r>
            <a:r>
              <a:rPr lang="es-MX" sz="1400" dirty="0">
                <a:latin typeface="Tahoma" panose="020B0604030504040204" pitchFamily="34" charset="0"/>
                <a:ea typeface="Tahoma" panose="020B0604030504040204" pitchFamily="34" charset="0"/>
                <a:cs typeface="Tahoma" panose="020B0604030504040204" pitchFamily="34" charset="0"/>
              </a:rPr>
              <a:t> </a:t>
            </a:r>
            <a:r>
              <a:rPr lang="es-MX" sz="1400" b="1" dirty="0">
                <a:latin typeface="Tahoma" panose="020B0604030504040204" pitchFamily="34" charset="0"/>
                <a:ea typeface="Tahoma" panose="020B0604030504040204" pitchFamily="34" charset="0"/>
                <a:cs typeface="Tahoma" panose="020B0604030504040204" pitchFamily="34" charset="0"/>
              </a:rPr>
              <a:t>permanente</a:t>
            </a:r>
            <a:r>
              <a:rPr lang="es-MX" sz="1400" dirty="0">
                <a:latin typeface="Tahoma" panose="020B0604030504040204" pitchFamily="34" charset="0"/>
                <a:ea typeface="Tahoma" panose="020B0604030504040204" pitchFamily="34" charset="0"/>
                <a:cs typeface="Tahoma" panose="020B0604030504040204" pitchFamily="34" charset="0"/>
              </a:rPr>
              <a:t> con los ciudadanos.</a:t>
            </a:r>
          </a:p>
        </p:txBody>
      </p:sp>
      <p:pic>
        <p:nvPicPr>
          <p:cNvPr id="20490" name="Picture 2" descr="Resultado de imagen para gobierno abierto mexico">
            <a:extLst>
              <a:ext uri="{FF2B5EF4-FFF2-40B4-BE49-F238E27FC236}">
                <a16:creationId xmlns:a16="http://schemas.microsoft.com/office/drawing/2014/main" id="{DBF2D9BC-02CD-49D3-8560-27D505409942}"/>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13824" t="23466" r="51364" b="39288"/>
          <a:stretch>
            <a:fillRect/>
          </a:stretch>
        </p:blipFill>
        <p:spPr bwMode="auto">
          <a:xfrm>
            <a:off x="6486525" y="2959100"/>
            <a:ext cx="2125663"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Picture 12" descr="Resultado de imagen para diálogo">
            <a:extLst>
              <a:ext uri="{FF2B5EF4-FFF2-40B4-BE49-F238E27FC236}">
                <a16:creationId xmlns:a16="http://schemas.microsoft.com/office/drawing/2014/main" id="{583FEAC1-B6C4-4EA1-9700-E7C422CAD473}"/>
              </a:ext>
            </a:extLst>
          </p:cNvPr>
          <p:cNvPicPr>
            <a:picLocks noChangeAspect="1" noChangeArrowheads="1"/>
          </p:cNvPicPr>
          <p:nvPr/>
        </p:nvPicPr>
        <p:blipFill>
          <a:blip r:embed="rId8">
            <a:clrChange>
              <a:clrFrom>
                <a:srgbClr val="F4EBE4"/>
              </a:clrFrom>
              <a:clrTo>
                <a:srgbClr val="F4EBE4">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406030" y="3300381"/>
            <a:ext cx="2114684" cy="916914"/>
          </a:xfrm>
          <a:prstGeom prst="rect">
            <a:avLst/>
          </a:prstGeom>
          <a:noFill/>
          <a:extLst>
            <a:ext uri="{909E8E84-426E-40DD-AFC4-6F175D3DCCD1}">
              <a14:hiddenFill xmlns:a14="http://schemas.microsoft.com/office/drawing/2010/main">
                <a:solidFill>
                  <a:srgbClr val="FFFFFF"/>
                </a:solidFill>
              </a14:hiddenFill>
            </a:ext>
          </a:extLst>
        </p:spPr>
      </p:pic>
      <p:sp>
        <p:nvSpPr>
          <p:cNvPr id="22" name="CuadroTexto 21">
            <a:extLst>
              <a:ext uri="{FF2B5EF4-FFF2-40B4-BE49-F238E27FC236}">
                <a16:creationId xmlns:a16="http://schemas.microsoft.com/office/drawing/2014/main" id="{25A881CB-C51C-4006-BBEC-A7011D3404AC}"/>
              </a:ext>
            </a:extLst>
          </p:cNvPr>
          <p:cNvSpPr txBox="1">
            <a:spLocks noChangeArrowheads="1"/>
          </p:cNvSpPr>
          <p:nvPr/>
        </p:nvSpPr>
        <p:spPr bwMode="auto">
          <a:xfrm>
            <a:off x="999743" y="1226312"/>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México en la AGA</a:t>
            </a:r>
          </a:p>
        </p:txBody>
      </p:sp>
    </p:spTree>
    <p:extLst>
      <p:ext uri="{BB962C8B-B14F-4D97-AF65-F5344CB8AC3E}">
        <p14:creationId xmlns:p14="http://schemas.microsoft.com/office/powerpoint/2010/main" val="1637479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7 Grupo">
            <a:extLst>
              <a:ext uri="{FF2B5EF4-FFF2-40B4-BE49-F238E27FC236}">
                <a16:creationId xmlns:a16="http://schemas.microsoft.com/office/drawing/2014/main" id="{72A0719B-51E5-47FE-80C1-2FFB2638377F}"/>
              </a:ext>
            </a:extLst>
          </p:cNvPr>
          <p:cNvGrpSpPr>
            <a:grpSpLocks/>
          </p:cNvGrpSpPr>
          <p:nvPr/>
        </p:nvGrpSpPr>
        <p:grpSpPr bwMode="auto">
          <a:xfrm>
            <a:off x="1633538" y="141288"/>
            <a:ext cx="8929687" cy="1169987"/>
            <a:chOff x="107503" y="97721"/>
            <a:chExt cx="8928993" cy="1171039"/>
          </a:xfrm>
        </p:grpSpPr>
        <p:pic>
          <p:nvPicPr>
            <p:cNvPr id="8" name="6 Imagen">
              <a:extLst>
                <a:ext uri="{FF2B5EF4-FFF2-40B4-BE49-F238E27FC236}">
                  <a16:creationId xmlns:a16="http://schemas.microsoft.com/office/drawing/2014/main" id="{F8A4DE13-B285-465E-A15F-73374CF6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12 Grupo">
              <a:extLst>
                <a:ext uri="{FF2B5EF4-FFF2-40B4-BE49-F238E27FC236}">
                  <a16:creationId xmlns:a16="http://schemas.microsoft.com/office/drawing/2014/main" id="{61571C79-3117-49B2-AFED-FCA6C5F728C7}"/>
                </a:ext>
              </a:extLst>
            </p:cNvPr>
            <p:cNvGrpSpPr>
              <a:grpSpLocks/>
            </p:cNvGrpSpPr>
            <p:nvPr/>
          </p:nvGrpSpPr>
          <p:grpSpPr bwMode="auto">
            <a:xfrm>
              <a:off x="107503" y="97721"/>
              <a:ext cx="8928993" cy="1171039"/>
              <a:chOff x="107503" y="44624"/>
              <a:chExt cx="8972347" cy="1045270"/>
            </a:xfrm>
          </p:grpSpPr>
          <p:pic>
            <p:nvPicPr>
              <p:cNvPr id="10" name="10 Imagen">
                <a:extLst>
                  <a:ext uri="{FF2B5EF4-FFF2-40B4-BE49-F238E27FC236}">
                    <a16:creationId xmlns:a16="http://schemas.microsoft.com/office/drawing/2014/main" id="{BAAECBCF-8302-4BE3-B657-33534049C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10 Rectángulo">
                <a:extLst>
                  <a:ext uri="{FF2B5EF4-FFF2-40B4-BE49-F238E27FC236}">
                    <a16:creationId xmlns:a16="http://schemas.microsoft.com/office/drawing/2014/main" id="{011689EB-24BE-4DAE-B068-FB8871D8C3D2}"/>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2" name="11 Imagen">
                <a:extLst>
                  <a:ext uri="{FF2B5EF4-FFF2-40B4-BE49-F238E27FC236}">
                    <a16:creationId xmlns:a16="http://schemas.microsoft.com/office/drawing/2014/main" id="{66A3787F-0E57-4257-8067-699446C172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3" name="Imagen 6">
            <a:extLst>
              <a:ext uri="{FF2B5EF4-FFF2-40B4-BE49-F238E27FC236}">
                <a16:creationId xmlns:a16="http://schemas.microsoft.com/office/drawing/2014/main" id="{5A5B06F5-0613-466F-95F4-4B2182CB66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Resultado de imagen para alianza para un gobierno abierto méxico">
            <a:extLst>
              <a:ext uri="{FF2B5EF4-FFF2-40B4-BE49-F238E27FC236}">
                <a16:creationId xmlns:a16="http://schemas.microsoft.com/office/drawing/2014/main" id="{62B1219A-920A-4D55-8913-C47BFF89A511}"/>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4444" r="16222"/>
          <a:stretch>
            <a:fillRect/>
          </a:stretch>
        </p:blipFill>
        <p:spPr bwMode="auto">
          <a:xfrm>
            <a:off x="792149" y="4022725"/>
            <a:ext cx="237807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uadroTexto 5">
            <a:extLst>
              <a:ext uri="{FF2B5EF4-FFF2-40B4-BE49-F238E27FC236}">
                <a16:creationId xmlns:a16="http://schemas.microsoft.com/office/drawing/2014/main" id="{502D1BE1-D008-41C2-B216-A8B9C4A5F049}"/>
              </a:ext>
            </a:extLst>
          </p:cNvPr>
          <p:cNvSpPr txBox="1"/>
          <p:nvPr/>
        </p:nvSpPr>
        <p:spPr>
          <a:xfrm>
            <a:off x="767398" y="2025650"/>
            <a:ext cx="10680700" cy="2314575"/>
          </a:xfrm>
          <a:prstGeom prst="round2DiagRect">
            <a:avLst/>
          </a:prstGeom>
          <a:solidFill>
            <a:schemeClr val="bg1">
              <a:lumMod val="95000"/>
              <a:alpha val="60000"/>
            </a:schemeClr>
          </a:solidFill>
        </p:spPr>
        <p:txBody>
          <a:bodyPr anchor="ctr"/>
          <a:lstStyle/>
          <a:p>
            <a:pPr algn="ctr">
              <a:lnSpc>
                <a:spcPct val="150000"/>
              </a:lnSpc>
              <a:defRPr/>
            </a:pPr>
            <a:r>
              <a:rPr lang="es-MX" dirty="0">
                <a:latin typeface="Tahoma" panose="020B0604030504040204" pitchFamily="34" charset="0"/>
                <a:ea typeface="Tahoma" panose="020B0604030504040204" pitchFamily="34" charset="0"/>
                <a:cs typeface="Tahoma" panose="020B0604030504040204" pitchFamily="34" charset="0"/>
              </a:rPr>
              <a:t>Desde su ingreso a la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AGA</a:t>
            </a:r>
            <a:r>
              <a:rPr lang="es-MX" dirty="0">
                <a:latin typeface="Tahoma" panose="020B0604030504040204" pitchFamily="34" charset="0"/>
                <a:ea typeface="Tahoma" panose="020B0604030504040204" pitchFamily="34" charset="0"/>
                <a:cs typeface="Tahoma" panose="020B0604030504040204" pitchFamily="34" charset="0"/>
              </a:rPr>
              <a:t>, el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gobierno</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mexicano</a:t>
            </a:r>
            <a:r>
              <a:rPr lang="es-MX" dirty="0">
                <a:latin typeface="Tahoma" panose="020B0604030504040204" pitchFamily="34" charset="0"/>
                <a:ea typeface="Tahoma" panose="020B0604030504040204" pitchFamily="34" charset="0"/>
                <a:cs typeface="Tahoma" panose="020B0604030504040204" pitchFamily="34" charset="0"/>
              </a:rPr>
              <a:t> ha generado diversas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acciones</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enfocadas</a:t>
            </a:r>
            <a:r>
              <a:rPr lang="es-MX" dirty="0">
                <a:latin typeface="Tahoma" panose="020B0604030504040204" pitchFamily="34" charset="0"/>
                <a:ea typeface="Tahoma" panose="020B0604030504040204" pitchFamily="34" charset="0"/>
                <a:cs typeface="Tahoma" panose="020B0604030504040204" pitchFamily="34" charset="0"/>
              </a:rPr>
              <a:t> en el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fortalecimiento</a:t>
            </a:r>
            <a:r>
              <a:rPr lang="es-MX" dirty="0">
                <a:latin typeface="Tahoma" panose="020B0604030504040204" pitchFamily="34" charset="0"/>
                <a:ea typeface="Tahoma" panose="020B0604030504040204" pitchFamily="34" charset="0"/>
                <a:cs typeface="Tahoma" panose="020B0604030504040204" pitchFamily="34" charset="0"/>
              </a:rPr>
              <a:t> de una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cultura</a:t>
            </a:r>
            <a:r>
              <a:rPr lang="es-MX" dirty="0">
                <a:latin typeface="Tahoma" panose="020B0604030504040204" pitchFamily="34" charset="0"/>
                <a:ea typeface="Tahoma" panose="020B0604030504040204" pitchFamily="34" charset="0"/>
                <a:cs typeface="Tahoma" panose="020B0604030504040204" pitchFamily="34" charset="0"/>
              </a:rPr>
              <a:t> de la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Transparencia</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Rendición</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de</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cuentas</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Acceso</a:t>
            </a:r>
            <a:r>
              <a:rPr lang="es-MX" dirty="0">
                <a:latin typeface="Tahoma" panose="020B0604030504040204" pitchFamily="34" charset="0"/>
                <a:ea typeface="Tahoma" panose="020B0604030504040204" pitchFamily="34" charset="0"/>
                <a:cs typeface="Tahoma" panose="020B0604030504040204" pitchFamily="34" charset="0"/>
              </a:rPr>
              <a:t> a</a:t>
            </a:r>
            <a:r>
              <a:rPr lang="es-MX" b="1" dirty="0">
                <a:latin typeface="Tahoma" panose="020B0604030504040204" pitchFamily="34" charset="0"/>
                <a:ea typeface="Tahoma" panose="020B0604030504040204" pitchFamily="34" charset="0"/>
                <a:cs typeface="Tahoma" panose="020B0604030504040204" pitchFamily="34" charset="0"/>
              </a:rPr>
              <a:t> </a:t>
            </a:r>
            <a:r>
              <a:rPr lang="es-MX" dirty="0">
                <a:latin typeface="Tahoma" panose="020B0604030504040204" pitchFamily="34" charset="0"/>
                <a:ea typeface="Tahoma" panose="020B0604030504040204" pitchFamily="34" charset="0"/>
                <a:cs typeface="Tahoma" panose="020B0604030504040204" pitchFamily="34" charset="0"/>
              </a:rPr>
              <a:t>la</a:t>
            </a:r>
            <a:r>
              <a:rPr lang="es-MX" b="1" dirty="0">
                <a:latin typeface="Tahoma" panose="020B0604030504040204" pitchFamily="34" charset="0"/>
                <a:ea typeface="Tahoma" panose="020B0604030504040204" pitchFamily="34" charset="0"/>
                <a:cs typeface="Tahoma" panose="020B0604030504040204" pitchFamily="34" charset="0"/>
              </a:rPr>
              <a:t>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Información</a:t>
            </a:r>
            <a:r>
              <a:rPr lang="es-MX" b="1" dirty="0">
                <a:latin typeface="Tahoma" panose="020B0604030504040204" pitchFamily="34" charset="0"/>
                <a:ea typeface="Tahoma" panose="020B0604030504040204" pitchFamily="34" charset="0"/>
                <a:cs typeface="Tahoma" panose="020B0604030504040204" pitchFamily="34" charset="0"/>
              </a:rPr>
              <a:t>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Pública</a:t>
            </a:r>
            <a:r>
              <a:rPr lang="es-MX" dirty="0">
                <a:latin typeface="Tahoma" panose="020B0604030504040204" pitchFamily="34" charset="0"/>
                <a:ea typeface="Tahoma" panose="020B0604030504040204" pitchFamily="34" charset="0"/>
                <a:cs typeface="Tahoma" panose="020B0604030504040204" pitchFamily="34" charset="0"/>
              </a:rPr>
              <a:t> y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participación</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ciudadana</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involucrando</a:t>
            </a:r>
            <a:r>
              <a:rPr lang="es-MX" dirty="0">
                <a:latin typeface="Tahoma" panose="020B0604030504040204" pitchFamily="34" charset="0"/>
                <a:ea typeface="Tahoma" panose="020B0604030504040204" pitchFamily="34" charset="0"/>
                <a:cs typeface="Tahoma" panose="020B0604030504040204" pitchFamily="34" charset="0"/>
              </a:rPr>
              <a:t> a actores del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ámbito</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público</a:t>
            </a:r>
            <a:r>
              <a:rPr lang="es-MX" dirty="0">
                <a:latin typeface="Tahoma" panose="020B0604030504040204" pitchFamily="34" charset="0"/>
                <a:ea typeface="Tahoma" panose="020B0604030504040204" pitchFamily="34" charset="0"/>
                <a:cs typeface="Tahoma" panose="020B0604030504040204" pitchFamily="34" charset="0"/>
              </a:rPr>
              <a:t> y de la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sociedad</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solidFill>
                  <a:srgbClr val="7030A0"/>
                </a:solidFill>
                <a:latin typeface="Tahoma" panose="020B0604030504040204" pitchFamily="34" charset="0"/>
                <a:ea typeface="Tahoma" panose="020B0604030504040204" pitchFamily="34" charset="0"/>
                <a:cs typeface="Tahoma" panose="020B0604030504040204" pitchFamily="34" charset="0"/>
              </a:rPr>
              <a:t>civil</a:t>
            </a:r>
            <a:r>
              <a:rPr lang="es-MX" dirty="0">
                <a:latin typeface="Tahoma" panose="020B0604030504040204" pitchFamily="34" charset="0"/>
                <a:ea typeface="Tahoma" panose="020B0604030504040204" pitchFamily="34" charset="0"/>
                <a:cs typeface="Tahoma" panose="020B0604030504040204" pitchFamily="34" charset="0"/>
              </a:rPr>
              <a:t>. </a:t>
            </a:r>
          </a:p>
        </p:txBody>
      </p:sp>
      <p:pic>
        <p:nvPicPr>
          <p:cNvPr id="21509" name="Imagen 2">
            <a:extLst>
              <a:ext uri="{FF2B5EF4-FFF2-40B4-BE49-F238E27FC236}">
                <a16:creationId xmlns:a16="http://schemas.microsoft.com/office/drawing/2014/main" id="{3ADAD8B8-7619-4FA6-BF53-DE86199CCE30}"/>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72061" y="5398200"/>
            <a:ext cx="1760537"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agen 4">
            <a:extLst>
              <a:ext uri="{FF2B5EF4-FFF2-40B4-BE49-F238E27FC236}">
                <a16:creationId xmlns:a16="http://schemas.microsoft.com/office/drawing/2014/main" id="{3DE3FB48-B72E-45BD-AD0E-95C1A16404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7070" y="5398201"/>
            <a:ext cx="152082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uadroTexto 13">
            <a:extLst>
              <a:ext uri="{FF2B5EF4-FFF2-40B4-BE49-F238E27FC236}">
                <a16:creationId xmlns:a16="http://schemas.microsoft.com/office/drawing/2014/main" id="{D2080552-5EAA-4C9D-B25D-FE8681FB64F5}"/>
              </a:ext>
            </a:extLst>
          </p:cNvPr>
          <p:cNvSpPr txBox="1">
            <a:spLocks noChangeArrowheads="1"/>
          </p:cNvSpPr>
          <p:nvPr/>
        </p:nvSpPr>
        <p:spPr bwMode="auto">
          <a:xfrm>
            <a:off x="999743" y="1226312"/>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Alianza para el gobierno abierto en México</a:t>
            </a:r>
          </a:p>
        </p:txBody>
      </p:sp>
      <p:pic>
        <p:nvPicPr>
          <p:cNvPr id="2" name="Imagen 1">
            <a:extLst>
              <a:ext uri="{FF2B5EF4-FFF2-40B4-BE49-F238E27FC236}">
                <a16:creationId xmlns:a16="http://schemas.microsoft.com/office/drawing/2014/main" id="{93B31911-7F88-4D8F-9D5E-CAE117617C30}"/>
              </a:ext>
            </a:extLst>
          </p:cNvPr>
          <p:cNvPicPr>
            <a:picLocks noChangeAspect="1"/>
          </p:cNvPicPr>
          <p:nvPr/>
        </p:nvPicPr>
        <p:blipFill>
          <a:blip r:embed="rId8"/>
          <a:stretch>
            <a:fillRect/>
          </a:stretch>
        </p:blipFill>
        <p:spPr>
          <a:xfrm>
            <a:off x="9165887" y="5361146"/>
            <a:ext cx="1981200" cy="695325"/>
          </a:xfrm>
          <a:prstGeom prst="rect">
            <a:avLst/>
          </a:prstGeom>
        </p:spPr>
      </p:pic>
      <p:sp>
        <p:nvSpPr>
          <p:cNvPr id="3" name="CuadroTexto 2">
            <a:extLst>
              <a:ext uri="{FF2B5EF4-FFF2-40B4-BE49-F238E27FC236}">
                <a16:creationId xmlns:a16="http://schemas.microsoft.com/office/drawing/2014/main" id="{0630C8EE-ABC6-40D7-907D-2AA5EADBC97D}"/>
              </a:ext>
            </a:extLst>
          </p:cNvPr>
          <p:cNvSpPr txBox="1"/>
          <p:nvPr/>
        </p:nvSpPr>
        <p:spPr>
          <a:xfrm>
            <a:off x="4783144" y="4707499"/>
            <a:ext cx="4938371" cy="440824"/>
          </a:xfrm>
          <a:prstGeom prst="rect">
            <a:avLst/>
          </a:prstGeom>
          <a:noFill/>
        </p:spPr>
        <p:txBody>
          <a:bodyPr wrap="square" rtlCol="0" anchor="ctr">
            <a:noAutofit/>
          </a:bodyPr>
          <a:lstStyle/>
          <a:p>
            <a:pPr algn="ctr"/>
            <a:r>
              <a:rPr lang="es-MX" sz="2400" b="1"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Estrategia Digital Nacional</a:t>
            </a:r>
          </a:p>
        </p:txBody>
      </p:sp>
    </p:spTree>
    <p:extLst>
      <p:ext uri="{BB962C8B-B14F-4D97-AF65-F5344CB8AC3E}">
        <p14:creationId xmlns:p14="http://schemas.microsoft.com/office/powerpoint/2010/main" val="3858024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7 Grupo">
            <a:extLst>
              <a:ext uri="{FF2B5EF4-FFF2-40B4-BE49-F238E27FC236}">
                <a16:creationId xmlns:a16="http://schemas.microsoft.com/office/drawing/2014/main" id="{A7C13B7A-A3F8-4982-BB37-6E2865B5F1BB}"/>
              </a:ext>
            </a:extLst>
          </p:cNvPr>
          <p:cNvGrpSpPr>
            <a:grpSpLocks/>
          </p:cNvGrpSpPr>
          <p:nvPr/>
        </p:nvGrpSpPr>
        <p:grpSpPr bwMode="auto">
          <a:xfrm>
            <a:off x="1633538" y="141288"/>
            <a:ext cx="8929687" cy="1169987"/>
            <a:chOff x="107503" y="97721"/>
            <a:chExt cx="8928993" cy="1171039"/>
          </a:xfrm>
        </p:grpSpPr>
        <p:pic>
          <p:nvPicPr>
            <p:cNvPr id="15" name="6 Imagen">
              <a:extLst>
                <a:ext uri="{FF2B5EF4-FFF2-40B4-BE49-F238E27FC236}">
                  <a16:creationId xmlns:a16="http://schemas.microsoft.com/office/drawing/2014/main" id="{0D5E87D2-DE26-4363-9CEE-101A8BC1AE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12 Grupo">
              <a:extLst>
                <a:ext uri="{FF2B5EF4-FFF2-40B4-BE49-F238E27FC236}">
                  <a16:creationId xmlns:a16="http://schemas.microsoft.com/office/drawing/2014/main" id="{2AE51055-4A3F-467A-8949-2D96B2E95120}"/>
                </a:ext>
              </a:extLst>
            </p:cNvPr>
            <p:cNvGrpSpPr>
              <a:grpSpLocks/>
            </p:cNvGrpSpPr>
            <p:nvPr/>
          </p:nvGrpSpPr>
          <p:grpSpPr bwMode="auto">
            <a:xfrm>
              <a:off x="107503" y="97721"/>
              <a:ext cx="8928993" cy="1171039"/>
              <a:chOff x="107503" y="44624"/>
              <a:chExt cx="8972347" cy="1045270"/>
            </a:xfrm>
          </p:grpSpPr>
          <p:pic>
            <p:nvPicPr>
              <p:cNvPr id="23" name="10 Imagen">
                <a:extLst>
                  <a:ext uri="{FF2B5EF4-FFF2-40B4-BE49-F238E27FC236}">
                    <a16:creationId xmlns:a16="http://schemas.microsoft.com/office/drawing/2014/main" id="{A95B321F-BE85-4478-83B9-F9889E944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10 Rectángulo">
                <a:extLst>
                  <a:ext uri="{FF2B5EF4-FFF2-40B4-BE49-F238E27FC236}">
                    <a16:creationId xmlns:a16="http://schemas.microsoft.com/office/drawing/2014/main" id="{CE728FD8-7AA5-47D3-B9FE-FC6048EEEB9A}"/>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25" name="11 Imagen">
                <a:extLst>
                  <a:ext uri="{FF2B5EF4-FFF2-40B4-BE49-F238E27FC236}">
                    <a16:creationId xmlns:a16="http://schemas.microsoft.com/office/drawing/2014/main" id="{545F480C-0C77-47E8-8820-3B5F391C5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6" name="Imagen 6">
            <a:extLst>
              <a:ext uri="{FF2B5EF4-FFF2-40B4-BE49-F238E27FC236}">
                <a16:creationId xmlns:a16="http://schemas.microsoft.com/office/drawing/2014/main" id="{077144AA-AC7B-4CB3-8D7D-F9FA98F87B0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uadroTexto 8">
            <a:extLst>
              <a:ext uri="{FF2B5EF4-FFF2-40B4-BE49-F238E27FC236}">
                <a16:creationId xmlns:a16="http://schemas.microsoft.com/office/drawing/2014/main" id="{FF80A4DE-7BB4-4FB2-BB14-5141D9B805C6}"/>
              </a:ext>
            </a:extLst>
          </p:cNvPr>
          <p:cNvSpPr txBox="1"/>
          <p:nvPr/>
        </p:nvSpPr>
        <p:spPr>
          <a:xfrm>
            <a:off x="5145088" y="1865884"/>
            <a:ext cx="6657974" cy="1914525"/>
          </a:xfrm>
          <a:prstGeom prst="round2DiagRect">
            <a:avLst/>
          </a:prstGeom>
          <a:solidFill>
            <a:schemeClr val="bg1">
              <a:lumMod val="95000"/>
              <a:alpha val="60000"/>
            </a:schemeClr>
          </a:solidFill>
        </p:spPr>
        <p:txBody>
          <a:bodyPr anchor="ctr"/>
          <a:lstStyle>
            <a:defPPr>
              <a:defRPr lang="es-MX"/>
            </a:defPPr>
            <a:lvl1pPr algn="just">
              <a:defRPr>
                <a:latin typeface="+mn-lt"/>
              </a:defRPr>
            </a:lvl1pPr>
          </a:lstStyle>
          <a:p>
            <a:pPr>
              <a:defRPr/>
            </a:pPr>
            <a:r>
              <a:rPr lang="es-MX" dirty="0">
                <a:latin typeface="Tahoma" panose="020B0604030504040204" pitchFamily="34" charset="0"/>
                <a:ea typeface="Tahoma" panose="020B0604030504040204" pitchFamily="34" charset="0"/>
                <a:cs typeface="Tahoma" panose="020B0604030504040204" pitchFamily="34" charset="0"/>
              </a:rPr>
              <a:t>Con el fin de </a:t>
            </a:r>
            <a:r>
              <a:rPr lang="es-MX" b="1" dirty="0">
                <a:latin typeface="Tahoma" panose="020B0604030504040204" pitchFamily="34" charset="0"/>
                <a:ea typeface="Tahoma" panose="020B0604030504040204" pitchFamily="34" charset="0"/>
                <a:cs typeface="Tahoma" panose="020B0604030504040204" pitchFamily="34" charset="0"/>
              </a:rPr>
              <a:t>establecer</a:t>
            </a:r>
            <a:r>
              <a:rPr lang="es-MX" dirty="0">
                <a:latin typeface="Tahoma" panose="020B0604030504040204" pitchFamily="34" charset="0"/>
                <a:ea typeface="Tahoma" panose="020B0604030504040204" pitchFamily="34" charset="0"/>
                <a:cs typeface="Tahoma" panose="020B0604030504040204" pitchFamily="34" charset="0"/>
              </a:rPr>
              <a:t> un </a:t>
            </a:r>
            <a:r>
              <a:rPr lang="es-MX" b="1" dirty="0">
                <a:latin typeface="Tahoma" panose="020B0604030504040204" pitchFamily="34" charset="0"/>
                <a:ea typeface="Tahoma" panose="020B0604030504040204" pitchFamily="34" charset="0"/>
                <a:cs typeface="Tahoma" panose="020B0604030504040204" pitchFamily="34" charset="0"/>
              </a:rPr>
              <a:t>modelo</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basado</a:t>
            </a:r>
            <a:r>
              <a:rPr lang="es-MX" dirty="0">
                <a:latin typeface="Tahoma" panose="020B0604030504040204" pitchFamily="34" charset="0"/>
                <a:ea typeface="Tahoma" panose="020B0604030504040204" pitchFamily="34" charset="0"/>
                <a:cs typeface="Tahoma" panose="020B0604030504040204" pitchFamily="34" charset="0"/>
              </a:rPr>
              <a:t> en la </a:t>
            </a:r>
            <a:r>
              <a:rPr lang="es-MX" b="1" dirty="0">
                <a:latin typeface="Tahoma" panose="020B0604030504040204" pitchFamily="34" charset="0"/>
                <a:ea typeface="Tahoma" panose="020B0604030504040204" pitchFamily="34" charset="0"/>
                <a:cs typeface="Tahoma" panose="020B0604030504040204" pitchFamily="34" charset="0"/>
              </a:rPr>
              <a:t>colaboración</a:t>
            </a:r>
            <a:r>
              <a:rPr lang="es-MX" dirty="0">
                <a:latin typeface="Tahoma" panose="020B0604030504040204" pitchFamily="34" charset="0"/>
                <a:ea typeface="Tahoma" panose="020B0604030504040204" pitchFamily="34" charset="0"/>
                <a:cs typeface="Tahoma" panose="020B0604030504040204" pitchFamily="34" charset="0"/>
              </a:rPr>
              <a:t> entre </a:t>
            </a:r>
            <a:r>
              <a:rPr lang="es-MX" b="1" dirty="0">
                <a:latin typeface="Tahoma" panose="020B0604030504040204" pitchFamily="34" charset="0"/>
                <a:ea typeface="Tahoma" panose="020B0604030504040204" pitchFamily="34" charset="0"/>
                <a:cs typeface="Tahoma" panose="020B0604030504040204" pitchFamily="34" charset="0"/>
              </a:rPr>
              <a:t>sociedad</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civil</a:t>
            </a:r>
            <a:r>
              <a:rPr lang="es-MX" dirty="0">
                <a:latin typeface="Tahoma" panose="020B0604030504040204" pitchFamily="34" charset="0"/>
                <a:ea typeface="Tahoma" panose="020B0604030504040204" pitchFamily="34" charset="0"/>
                <a:cs typeface="Tahoma" panose="020B0604030504040204" pitchFamily="34" charset="0"/>
              </a:rPr>
              <a:t> y </a:t>
            </a:r>
            <a:r>
              <a:rPr lang="es-MX" b="1" dirty="0">
                <a:latin typeface="Tahoma" panose="020B0604030504040204" pitchFamily="34" charset="0"/>
                <a:ea typeface="Tahoma" panose="020B0604030504040204" pitchFamily="34" charset="0"/>
                <a:cs typeface="Tahoma" panose="020B0604030504040204" pitchFamily="34" charset="0"/>
              </a:rPr>
              <a:t>gobierno</a:t>
            </a:r>
            <a:r>
              <a:rPr lang="es-MX" dirty="0">
                <a:latin typeface="Tahoma" panose="020B0604030504040204" pitchFamily="34" charset="0"/>
                <a:ea typeface="Tahoma" panose="020B0604030504040204" pitchFamily="34" charset="0"/>
                <a:cs typeface="Tahoma" panose="020B0604030504040204" pitchFamily="34" charset="0"/>
              </a:rPr>
              <a:t>, la </a:t>
            </a:r>
            <a:r>
              <a:rPr lang="es-MX" b="1" dirty="0">
                <a:latin typeface="Tahoma" panose="020B0604030504040204" pitchFamily="34" charset="0"/>
                <a:ea typeface="Tahoma" panose="020B0604030504040204" pitchFamily="34" charset="0"/>
                <a:cs typeface="Tahoma" panose="020B0604030504040204" pitchFamily="34" charset="0"/>
              </a:rPr>
              <a:t>agenda</a:t>
            </a:r>
            <a:r>
              <a:rPr lang="es-MX" dirty="0">
                <a:latin typeface="Tahoma" panose="020B0604030504040204" pitchFamily="34" charset="0"/>
                <a:ea typeface="Tahoma" panose="020B0604030504040204" pitchFamily="34" charset="0"/>
                <a:cs typeface="Tahoma" panose="020B0604030504040204" pitchFamily="34" charset="0"/>
              </a:rPr>
              <a:t> de </a:t>
            </a:r>
            <a:r>
              <a:rPr lang="es-MX" b="1" dirty="0">
                <a:latin typeface="Tahoma" panose="020B0604030504040204" pitchFamily="34" charset="0"/>
                <a:ea typeface="Tahoma" panose="020B0604030504040204" pitchFamily="34" charset="0"/>
                <a:cs typeface="Tahoma" panose="020B0604030504040204" pitchFamily="34" charset="0"/>
              </a:rPr>
              <a:t>gobierno</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abierto</a:t>
            </a:r>
            <a:r>
              <a:rPr lang="es-MX" dirty="0">
                <a:latin typeface="Tahoma" panose="020B0604030504040204" pitchFamily="34" charset="0"/>
                <a:ea typeface="Tahoma" panose="020B0604030504040204" pitchFamily="34" charset="0"/>
                <a:cs typeface="Tahoma" panose="020B0604030504040204" pitchFamily="34" charset="0"/>
              </a:rPr>
              <a:t> de la </a:t>
            </a:r>
            <a:r>
              <a:rPr lang="es-MX" b="1" dirty="0">
                <a:latin typeface="Tahoma" panose="020B0604030504040204" pitchFamily="34" charset="0"/>
                <a:ea typeface="Tahoma" panose="020B0604030504040204" pitchFamily="34" charset="0"/>
                <a:cs typeface="Tahoma" panose="020B0604030504040204" pitchFamily="34" charset="0"/>
              </a:rPr>
              <a:t>Ciudad</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de</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México</a:t>
            </a:r>
            <a:r>
              <a:rPr lang="es-MX" dirty="0">
                <a:latin typeface="Tahoma" panose="020B0604030504040204" pitchFamily="34" charset="0"/>
                <a:ea typeface="Tahoma" panose="020B0604030504040204" pitchFamily="34" charset="0"/>
                <a:cs typeface="Tahoma" panose="020B0604030504040204" pitchFamily="34" charset="0"/>
              </a:rPr>
              <a:t> se </a:t>
            </a:r>
            <a:r>
              <a:rPr lang="es-MX" b="1" dirty="0">
                <a:latin typeface="Tahoma" panose="020B0604030504040204" pitchFamily="34" charset="0"/>
                <a:ea typeface="Tahoma" panose="020B0604030504040204" pitchFamily="34" charset="0"/>
                <a:cs typeface="Tahoma" panose="020B0604030504040204" pitchFamily="34" charset="0"/>
              </a:rPr>
              <a:t>centra</a:t>
            </a:r>
            <a:r>
              <a:rPr lang="es-MX" dirty="0">
                <a:latin typeface="Tahoma" panose="020B0604030504040204" pitchFamily="34" charset="0"/>
                <a:ea typeface="Tahoma" panose="020B0604030504040204" pitchFamily="34" charset="0"/>
                <a:cs typeface="Tahoma" panose="020B0604030504040204" pitchFamily="34" charset="0"/>
              </a:rPr>
              <a:t> en </a:t>
            </a:r>
            <a:r>
              <a:rPr lang="es-MX" b="1" dirty="0">
                <a:latin typeface="Tahoma" panose="020B0604030504040204" pitchFamily="34" charset="0"/>
                <a:ea typeface="Tahoma" panose="020B0604030504040204" pitchFamily="34" charset="0"/>
                <a:cs typeface="Tahoma" panose="020B0604030504040204" pitchFamily="34" charset="0"/>
              </a:rPr>
              <a:t>tres</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aspectos</a:t>
            </a:r>
            <a:r>
              <a:rPr lang="es-MX" dirty="0">
                <a:latin typeface="Tahoma" panose="020B0604030504040204" pitchFamily="34" charset="0"/>
                <a:ea typeface="Tahoma" panose="020B0604030504040204" pitchFamily="34" charset="0"/>
                <a:cs typeface="Tahoma" panose="020B0604030504040204" pitchFamily="34" charset="0"/>
              </a:rPr>
              <a:t> de la estrategia “</a:t>
            </a:r>
            <a:r>
              <a:rPr lang="es-MX" b="1" dirty="0">
                <a:latin typeface="Tahoma" panose="020B0604030504040204" pitchFamily="34" charset="0"/>
                <a:ea typeface="Tahoma" panose="020B0604030504040204" pitchFamily="34" charset="0"/>
                <a:cs typeface="Tahoma" panose="020B0604030504040204" pitchFamily="34" charset="0"/>
              </a:rPr>
              <a:t>Ciudad</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Abierta</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CDMX</a:t>
            </a:r>
            <a:r>
              <a:rPr lang="es-MX" dirty="0">
                <a:latin typeface="Tahoma" panose="020B0604030504040204" pitchFamily="34" charset="0"/>
                <a:ea typeface="Tahoma" panose="020B0604030504040204" pitchFamily="34" charset="0"/>
                <a:cs typeface="Tahoma" panose="020B0604030504040204" pitchFamily="34" charset="0"/>
              </a:rPr>
              <a:t>”.</a:t>
            </a:r>
          </a:p>
        </p:txBody>
      </p:sp>
      <p:pic>
        <p:nvPicPr>
          <p:cNvPr id="22532" name="Picture 13" descr="http://www.infodf.org.mx/images/gobiernoabiertocdmx_bannerc.jpg">
            <a:extLst>
              <a:ext uri="{FF2B5EF4-FFF2-40B4-BE49-F238E27FC236}">
                <a16:creationId xmlns:a16="http://schemas.microsoft.com/office/drawing/2014/main" id="{1A98C88E-BD4B-401A-AAF7-61F38E35C9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938" y="1877867"/>
            <a:ext cx="443547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533" name="Grupo 4">
            <a:extLst>
              <a:ext uri="{FF2B5EF4-FFF2-40B4-BE49-F238E27FC236}">
                <a16:creationId xmlns:a16="http://schemas.microsoft.com/office/drawing/2014/main" id="{32F9D80E-FF60-4FDF-A6CA-16295DBE99B5}"/>
              </a:ext>
            </a:extLst>
          </p:cNvPr>
          <p:cNvGrpSpPr>
            <a:grpSpLocks/>
          </p:cNvGrpSpPr>
          <p:nvPr/>
        </p:nvGrpSpPr>
        <p:grpSpPr bwMode="auto">
          <a:xfrm>
            <a:off x="4776788" y="4170363"/>
            <a:ext cx="2638425" cy="1914525"/>
            <a:chOff x="4823776" y="4175968"/>
            <a:chExt cx="2638426" cy="1914806"/>
          </a:xfrm>
          <a:solidFill>
            <a:schemeClr val="accent1">
              <a:lumMod val="20000"/>
              <a:lumOff val="80000"/>
            </a:schemeClr>
          </a:solidFill>
        </p:grpSpPr>
        <p:sp>
          <p:nvSpPr>
            <p:cNvPr id="16" name="Flecha: pentágono 15">
              <a:extLst>
                <a:ext uri="{FF2B5EF4-FFF2-40B4-BE49-F238E27FC236}">
                  <a16:creationId xmlns:a16="http://schemas.microsoft.com/office/drawing/2014/main" id="{67379C00-E6A6-419C-85EA-B2DDD2E5E19D}"/>
                </a:ext>
              </a:extLst>
            </p:cNvPr>
            <p:cNvSpPr/>
            <p:nvPr/>
          </p:nvSpPr>
          <p:spPr bwMode="auto">
            <a:xfrm rot="5400000">
              <a:off x="5185586" y="3814158"/>
              <a:ext cx="1914806" cy="2638426"/>
            </a:xfrm>
            <a:prstGeom prst="homePlate">
              <a:avLst>
                <a:gd name="adj" fmla="val 207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2000" dirty="0"/>
            </a:p>
          </p:txBody>
        </p:sp>
        <p:sp>
          <p:nvSpPr>
            <p:cNvPr id="17" name="CuadroTexto 16">
              <a:extLst>
                <a:ext uri="{FF2B5EF4-FFF2-40B4-BE49-F238E27FC236}">
                  <a16:creationId xmlns:a16="http://schemas.microsoft.com/office/drawing/2014/main" id="{55C81C7F-1773-4E06-9DAD-F4CA85E35F08}"/>
                </a:ext>
              </a:extLst>
            </p:cNvPr>
            <p:cNvSpPr txBox="1"/>
            <p:nvPr/>
          </p:nvSpPr>
          <p:spPr>
            <a:xfrm>
              <a:off x="4823776" y="4487164"/>
              <a:ext cx="2638426" cy="1146343"/>
            </a:xfrm>
            <a:prstGeom prst="rect">
              <a:avLst/>
            </a:prstGeom>
            <a:grpFill/>
          </p:spPr>
          <p:txBody>
            <a:bodyPr anchor="ctr"/>
            <a:lstStyle/>
            <a:p>
              <a:pPr algn="ctr">
                <a:defRPr/>
              </a:pPr>
              <a:r>
                <a:rPr lang="es-MX" dirty="0">
                  <a:latin typeface="Tahoma" panose="020B0604030504040204" pitchFamily="34" charset="0"/>
                  <a:ea typeface="Tahoma" panose="020B0604030504040204" pitchFamily="34" charset="0"/>
                  <a:cs typeface="Tahoma" panose="020B0604030504040204" pitchFamily="34" charset="0"/>
                </a:rPr>
                <a:t>Plataforma </a:t>
              </a:r>
            </a:p>
            <a:p>
              <a:pPr algn="ctr">
                <a:defRPr/>
              </a:pPr>
              <a:r>
                <a:rPr lang="es-MX" b="1" dirty="0">
                  <a:latin typeface="Tahoma" panose="020B0604030504040204" pitchFamily="34" charset="0"/>
                  <a:ea typeface="Tahoma" panose="020B0604030504040204" pitchFamily="34" charset="0"/>
                  <a:cs typeface="Tahoma" panose="020B0604030504040204" pitchFamily="34" charset="0"/>
                </a:rPr>
                <a:t>Gobierno</a:t>
              </a:r>
              <a:r>
                <a:rPr lang="es-MX" dirty="0">
                  <a:latin typeface="Tahoma" panose="020B0604030504040204" pitchFamily="34" charset="0"/>
                  <a:ea typeface="Tahoma" panose="020B0604030504040204" pitchFamily="34" charset="0"/>
                  <a:cs typeface="Tahoma" panose="020B0604030504040204" pitchFamily="34" charset="0"/>
                </a:rPr>
                <a:t> </a:t>
              </a:r>
              <a:r>
                <a:rPr lang="es-MX" b="1" dirty="0">
                  <a:latin typeface="Tahoma" panose="020B0604030504040204" pitchFamily="34" charset="0"/>
                  <a:ea typeface="Tahoma" panose="020B0604030504040204" pitchFamily="34" charset="0"/>
                  <a:cs typeface="Tahoma" panose="020B0604030504040204" pitchFamily="34" charset="0"/>
                </a:rPr>
                <a:t>Abierto</a:t>
              </a:r>
              <a:r>
                <a:rPr lang="es-MX" dirty="0">
                  <a:latin typeface="Tahoma" panose="020B0604030504040204" pitchFamily="34" charset="0"/>
                  <a:ea typeface="Tahoma" panose="020B0604030504040204" pitchFamily="34" charset="0"/>
                  <a:cs typeface="Tahoma" panose="020B0604030504040204" pitchFamily="34" charset="0"/>
                </a:rPr>
                <a:t> </a:t>
              </a:r>
            </a:p>
            <a:p>
              <a:pPr algn="ctr">
                <a:defRPr/>
              </a:pPr>
              <a:r>
                <a:rPr lang="es-MX" b="1" dirty="0">
                  <a:latin typeface="Tahoma" panose="020B0604030504040204" pitchFamily="34" charset="0"/>
                  <a:ea typeface="Tahoma" panose="020B0604030504040204" pitchFamily="34" charset="0"/>
                  <a:cs typeface="Tahoma" panose="020B0604030504040204" pitchFamily="34" charset="0"/>
                </a:rPr>
                <a:t>CDMX</a:t>
              </a:r>
            </a:p>
          </p:txBody>
        </p:sp>
      </p:grpSp>
      <p:grpSp>
        <p:nvGrpSpPr>
          <p:cNvPr id="22534" name="Grupo 2">
            <a:extLst>
              <a:ext uri="{FF2B5EF4-FFF2-40B4-BE49-F238E27FC236}">
                <a16:creationId xmlns:a16="http://schemas.microsoft.com/office/drawing/2014/main" id="{A8C40467-2848-42C9-8F7E-7E584480CA4E}"/>
              </a:ext>
            </a:extLst>
          </p:cNvPr>
          <p:cNvGrpSpPr>
            <a:grpSpLocks/>
          </p:cNvGrpSpPr>
          <p:nvPr/>
        </p:nvGrpSpPr>
        <p:grpSpPr bwMode="auto">
          <a:xfrm>
            <a:off x="7753350" y="4170363"/>
            <a:ext cx="2638425" cy="1914525"/>
            <a:chOff x="8680704" y="4170079"/>
            <a:chExt cx="2638426" cy="1914806"/>
          </a:xfrm>
          <a:solidFill>
            <a:schemeClr val="accent2">
              <a:lumMod val="20000"/>
              <a:lumOff val="80000"/>
            </a:schemeClr>
          </a:solidFill>
        </p:grpSpPr>
        <p:sp>
          <p:nvSpPr>
            <p:cNvPr id="18" name="Flecha: pentágono 17">
              <a:extLst>
                <a:ext uri="{FF2B5EF4-FFF2-40B4-BE49-F238E27FC236}">
                  <a16:creationId xmlns:a16="http://schemas.microsoft.com/office/drawing/2014/main" id="{810BB188-9BBB-4BDB-9E03-AA1ABA637958}"/>
                </a:ext>
              </a:extLst>
            </p:cNvPr>
            <p:cNvSpPr/>
            <p:nvPr/>
          </p:nvSpPr>
          <p:spPr bwMode="auto">
            <a:xfrm rot="5400000">
              <a:off x="9042514" y="3808269"/>
              <a:ext cx="1914806" cy="2638426"/>
            </a:xfrm>
            <a:prstGeom prst="homePlate">
              <a:avLst>
                <a:gd name="adj" fmla="val 207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2000" dirty="0"/>
            </a:p>
          </p:txBody>
        </p:sp>
        <p:sp>
          <p:nvSpPr>
            <p:cNvPr id="19" name="CuadroTexto 18">
              <a:extLst>
                <a:ext uri="{FF2B5EF4-FFF2-40B4-BE49-F238E27FC236}">
                  <a16:creationId xmlns:a16="http://schemas.microsoft.com/office/drawing/2014/main" id="{BEDEE2C3-1C2D-4FDB-B9FA-F09F5862F3C8}"/>
                </a:ext>
              </a:extLst>
            </p:cNvPr>
            <p:cNvSpPr txBox="1"/>
            <p:nvPr/>
          </p:nvSpPr>
          <p:spPr>
            <a:xfrm>
              <a:off x="8680704" y="4481275"/>
              <a:ext cx="2638426" cy="1146343"/>
            </a:xfrm>
            <a:prstGeom prst="rect">
              <a:avLst/>
            </a:prstGeom>
            <a:grpFill/>
          </p:spPr>
          <p:txBody>
            <a:bodyPr anchor="ctr"/>
            <a:lstStyle/>
            <a:p>
              <a:pPr algn="ctr">
                <a:defRPr/>
              </a:pPr>
              <a:r>
                <a:rPr lang="es-MX" dirty="0">
                  <a:latin typeface="Tahoma" panose="020B0604030504040204" pitchFamily="34" charset="0"/>
                  <a:ea typeface="Tahoma" panose="020B0604030504040204" pitchFamily="34" charset="0"/>
                  <a:cs typeface="Tahoma" panose="020B0604030504040204" pitchFamily="34" charset="0"/>
                </a:rPr>
                <a:t>Integración al programa “Co-creación desde lo local” (AGA)</a:t>
              </a:r>
              <a:r>
                <a:rPr lang="es-MX" b="1"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2016</a:t>
              </a:r>
              <a:endParaRPr lang="es-MX" b="1" dirty="0">
                <a:latin typeface="Tahoma" panose="020B0604030504040204" pitchFamily="34" charset="0"/>
                <a:ea typeface="Tahoma" panose="020B0604030504040204" pitchFamily="34" charset="0"/>
                <a:cs typeface="Tahoma" panose="020B0604030504040204" pitchFamily="34" charset="0"/>
              </a:endParaRPr>
            </a:p>
          </p:txBody>
        </p:sp>
      </p:grpSp>
      <p:grpSp>
        <p:nvGrpSpPr>
          <p:cNvPr id="22535" name="Grupo 5">
            <a:extLst>
              <a:ext uri="{FF2B5EF4-FFF2-40B4-BE49-F238E27FC236}">
                <a16:creationId xmlns:a16="http://schemas.microsoft.com/office/drawing/2014/main" id="{9371E849-D55E-47DA-BF56-2E30725D5FED}"/>
              </a:ext>
            </a:extLst>
          </p:cNvPr>
          <p:cNvGrpSpPr>
            <a:grpSpLocks/>
          </p:cNvGrpSpPr>
          <p:nvPr/>
        </p:nvGrpSpPr>
        <p:grpSpPr bwMode="auto">
          <a:xfrm>
            <a:off x="1787525" y="4170363"/>
            <a:ext cx="2638425" cy="1914525"/>
            <a:chOff x="1385633" y="4197200"/>
            <a:chExt cx="2638426" cy="1914806"/>
          </a:xfrm>
          <a:solidFill>
            <a:schemeClr val="accent6">
              <a:lumMod val="20000"/>
              <a:lumOff val="80000"/>
            </a:schemeClr>
          </a:solidFill>
        </p:grpSpPr>
        <p:sp>
          <p:nvSpPr>
            <p:cNvPr id="20" name="Flecha: pentágono 19">
              <a:extLst>
                <a:ext uri="{FF2B5EF4-FFF2-40B4-BE49-F238E27FC236}">
                  <a16:creationId xmlns:a16="http://schemas.microsoft.com/office/drawing/2014/main" id="{853C6C1E-6CE9-4444-B6BF-AE62BAA34298}"/>
                </a:ext>
              </a:extLst>
            </p:cNvPr>
            <p:cNvSpPr/>
            <p:nvPr/>
          </p:nvSpPr>
          <p:spPr bwMode="auto">
            <a:xfrm rot="5400000">
              <a:off x="1747443" y="3835390"/>
              <a:ext cx="1914806" cy="2638426"/>
            </a:xfrm>
            <a:prstGeom prst="homePlate">
              <a:avLst>
                <a:gd name="adj" fmla="val 2076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sz="2000" dirty="0"/>
            </a:p>
          </p:txBody>
        </p:sp>
        <p:sp>
          <p:nvSpPr>
            <p:cNvPr id="21" name="CuadroTexto 20">
              <a:extLst>
                <a:ext uri="{FF2B5EF4-FFF2-40B4-BE49-F238E27FC236}">
                  <a16:creationId xmlns:a16="http://schemas.microsoft.com/office/drawing/2014/main" id="{83590834-1084-4354-A329-0E19AEEA614C}"/>
                </a:ext>
              </a:extLst>
            </p:cNvPr>
            <p:cNvSpPr txBox="1"/>
            <p:nvPr/>
          </p:nvSpPr>
          <p:spPr>
            <a:xfrm>
              <a:off x="1385633" y="4508396"/>
              <a:ext cx="2638426" cy="1146343"/>
            </a:xfrm>
            <a:prstGeom prst="rect">
              <a:avLst/>
            </a:prstGeom>
            <a:grpFill/>
          </p:spPr>
          <p:txBody>
            <a:bodyPr anchor="ctr"/>
            <a:lstStyle/>
            <a:p>
              <a:pPr algn="ctr">
                <a:defRPr/>
              </a:pPr>
              <a:r>
                <a:rPr lang="es-MX" dirty="0">
                  <a:latin typeface="Tahoma" panose="020B0604030504040204" pitchFamily="34" charset="0"/>
                  <a:ea typeface="Tahoma" panose="020B0604030504040204" pitchFamily="34" charset="0"/>
                  <a:cs typeface="Tahoma" panose="020B0604030504040204" pitchFamily="34" charset="0"/>
                </a:rPr>
                <a:t>Ley para hacer de la Ciudad de México una Ciudad Abierta</a:t>
              </a:r>
              <a:r>
                <a:rPr lang="es-MX" b="1"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a:t>
              </a:r>
            </a:p>
            <a:p>
              <a:pPr algn="ctr">
                <a:defRPr/>
              </a:pPr>
              <a:r>
                <a:rPr lang="es-MX" b="1"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7 de octubre 2015</a:t>
              </a:r>
              <a:endParaRPr lang="es-MX" b="1" dirty="0">
                <a:latin typeface="Tahoma" panose="020B0604030504040204" pitchFamily="34" charset="0"/>
                <a:ea typeface="Tahoma" panose="020B0604030504040204" pitchFamily="34" charset="0"/>
                <a:cs typeface="Tahoma" panose="020B0604030504040204" pitchFamily="34" charset="0"/>
              </a:endParaRPr>
            </a:p>
          </p:txBody>
        </p:sp>
      </p:grpSp>
      <p:sp>
        <p:nvSpPr>
          <p:cNvPr id="27" name="CuadroTexto 26">
            <a:extLst>
              <a:ext uri="{FF2B5EF4-FFF2-40B4-BE49-F238E27FC236}">
                <a16:creationId xmlns:a16="http://schemas.microsoft.com/office/drawing/2014/main" id="{B68C5E26-A0F0-4436-AF98-9F0EBD70C415}"/>
              </a:ext>
            </a:extLst>
          </p:cNvPr>
          <p:cNvSpPr txBox="1">
            <a:spLocks noChangeArrowheads="1"/>
          </p:cNvSpPr>
          <p:nvPr/>
        </p:nvSpPr>
        <p:spPr bwMode="auto">
          <a:xfrm>
            <a:off x="999743" y="1226312"/>
            <a:ext cx="1019314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2"/>
                </a:solidFill>
                <a:latin typeface="Credit Valley" pitchFamily="2" charset="0"/>
              </a:defRPr>
            </a:lvl1pPr>
            <a:lvl2pPr marL="742950" indent="-285750">
              <a:spcBef>
                <a:spcPct val="20000"/>
              </a:spcBef>
              <a:buFont typeface="Arial" panose="020B0604020202020204" pitchFamily="34" charset="0"/>
              <a:buChar char="–"/>
              <a:defRPr sz="2800">
                <a:solidFill>
                  <a:schemeClr val="tx2"/>
                </a:solidFill>
                <a:latin typeface="Credit Valley" pitchFamily="2" charset="0"/>
              </a:defRPr>
            </a:lvl2pPr>
            <a:lvl3pPr marL="1143000" indent="-228600">
              <a:spcBef>
                <a:spcPct val="20000"/>
              </a:spcBef>
              <a:buFont typeface="Arial" panose="020B0604020202020204" pitchFamily="34" charset="0"/>
              <a:buChar char="•"/>
              <a:defRPr sz="2400">
                <a:solidFill>
                  <a:schemeClr val="tx2"/>
                </a:solidFill>
                <a:latin typeface="Credit Valley" pitchFamily="2" charset="0"/>
              </a:defRPr>
            </a:lvl3pPr>
            <a:lvl4pPr marL="1600200" indent="-228600">
              <a:spcBef>
                <a:spcPct val="20000"/>
              </a:spcBef>
              <a:buFont typeface="Arial" panose="020B0604020202020204" pitchFamily="34" charset="0"/>
              <a:buChar char="–"/>
              <a:defRPr sz="2000">
                <a:solidFill>
                  <a:schemeClr val="tx2"/>
                </a:solidFill>
                <a:latin typeface="Credit Valley" pitchFamily="2" charset="0"/>
              </a:defRPr>
            </a:lvl4pPr>
            <a:lvl5pPr marL="2057400" indent="-228600">
              <a:spcBef>
                <a:spcPct val="20000"/>
              </a:spcBef>
              <a:buFont typeface="Arial" panose="020B0604020202020204" pitchFamily="34" charset="0"/>
              <a:buChar char="»"/>
              <a:defRPr sz="2000">
                <a:solidFill>
                  <a:schemeClr val="tx2"/>
                </a:solidFill>
                <a:latin typeface="Credit Valley" pitchFamily="2"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2"/>
                </a:solidFill>
                <a:latin typeface="Credit Valley" pitchFamily="2" charset="0"/>
              </a:defRPr>
            </a:lvl9pPr>
          </a:lstStyle>
          <a:p>
            <a:pPr algn="ctr" eaLnBrk="1" fontAlgn="auto" hangingPunct="1">
              <a:spcBef>
                <a:spcPct val="0"/>
              </a:spcBef>
              <a:spcAft>
                <a:spcPts val="0"/>
              </a:spcAft>
              <a:buFontTx/>
              <a:buNone/>
              <a:defRPr/>
            </a:pPr>
            <a:r>
              <a:rPr lang="es-MX" altLang="es-MX" b="1" spc="-5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Ciudad de México: Una ciudad abierta</a:t>
            </a:r>
          </a:p>
        </p:txBody>
      </p:sp>
      <p:pic>
        <p:nvPicPr>
          <p:cNvPr id="5" name="Imagen 4">
            <a:extLst>
              <a:ext uri="{FF2B5EF4-FFF2-40B4-BE49-F238E27FC236}">
                <a16:creationId xmlns:a16="http://schemas.microsoft.com/office/drawing/2014/main" id="{8678F45E-D50D-46ED-B684-9126A745C670}"/>
              </a:ext>
            </a:extLst>
          </p:cNvPr>
          <p:cNvPicPr>
            <a:picLocks noChangeAspect="1"/>
          </p:cNvPicPr>
          <p:nvPr/>
        </p:nvPicPr>
        <p:blipFill>
          <a:blip r:embed="rId6"/>
          <a:stretch>
            <a:fillRect/>
          </a:stretch>
        </p:blipFill>
        <p:spPr>
          <a:xfrm>
            <a:off x="387597" y="3153413"/>
            <a:ext cx="1279608" cy="12796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91924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7 Grupo">
            <a:extLst>
              <a:ext uri="{FF2B5EF4-FFF2-40B4-BE49-F238E27FC236}">
                <a16:creationId xmlns:a16="http://schemas.microsoft.com/office/drawing/2014/main" id="{860F7498-FA44-4D7E-B33E-74B5D5986174}"/>
              </a:ext>
            </a:extLst>
          </p:cNvPr>
          <p:cNvGrpSpPr>
            <a:grpSpLocks/>
          </p:cNvGrpSpPr>
          <p:nvPr/>
        </p:nvGrpSpPr>
        <p:grpSpPr bwMode="auto">
          <a:xfrm>
            <a:off x="1633538" y="141288"/>
            <a:ext cx="8929687" cy="1169987"/>
            <a:chOff x="107503" y="97721"/>
            <a:chExt cx="8928993" cy="1171039"/>
          </a:xfrm>
        </p:grpSpPr>
        <p:pic>
          <p:nvPicPr>
            <p:cNvPr id="13" name="6 Imagen">
              <a:extLst>
                <a:ext uri="{FF2B5EF4-FFF2-40B4-BE49-F238E27FC236}">
                  <a16:creationId xmlns:a16="http://schemas.microsoft.com/office/drawing/2014/main" id="{9F25771C-EC60-4B1D-B8BC-7B639CB9EE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581" y="188640"/>
              <a:ext cx="5855763" cy="564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 name="12 Grupo">
              <a:extLst>
                <a:ext uri="{FF2B5EF4-FFF2-40B4-BE49-F238E27FC236}">
                  <a16:creationId xmlns:a16="http://schemas.microsoft.com/office/drawing/2014/main" id="{96830A51-0D0E-456A-8D63-158FD4B2C4EC}"/>
                </a:ext>
              </a:extLst>
            </p:cNvPr>
            <p:cNvGrpSpPr>
              <a:grpSpLocks/>
            </p:cNvGrpSpPr>
            <p:nvPr/>
          </p:nvGrpSpPr>
          <p:grpSpPr bwMode="auto">
            <a:xfrm>
              <a:off x="107503" y="97721"/>
              <a:ext cx="8928993" cy="1171039"/>
              <a:chOff x="107503" y="44624"/>
              <a:chExt cx="8972347" cy="1045270"/>
            </a:xfrm>
          </p:grpSpPr>
          <p:pic>
            <p:nvPicPr>
              <p:cNvPr id="16" name="10 Imagen">
                <a:extLst>
                  <a:ext uri="{FF2B5EF4-FFF2-40B4-BE49-F238E27FC236}">
                    <a16:creationId xmlns:a16="http://schemas.microsoft.com/office/drawing/2014/main" id="{1BB4A257-74DA-47E2-9973-998044BB02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3" y="62735"/>
                <a:ext cx="792089" cy="10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10 Rectángulo">
                <a:extLst>
                  <a:ext uri="{FF2B5EF4-FFF2-40B4-BE49-F238E27FC236}">
                    <a16:creationId xmlns:a16="http://schemas.microsoft.com/office/drawing/2014/main" id="{C194AC06-D744-47E3-AC38-CC8E3DFB158A}"/>
                  </a:ext>
                </a:extLst>
              </p:cNvPr>
              <p:cNvSpPr/>
              <p:nvPr/>
            </p:nvSpPr>
            <p:spPr>
              <a:xfrm>
                <a:off x="900259" y="765109"/>
                <a:ext cx="7343767" cy="45385"/>
              </a:xfrm>
              <a:prstGeom prst="rect">
                <a:avLst/>
              </a:prstGeom>
              <a:solidFill>
                <a:srgbClr val="E44A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MX" dirty="0"/>
              </a:p>
            </p:txBody>
          </p:sp>
          <p:pic>
            <p:nvPicPr>
              <p:cNvPr id="18" name="11 Imagen">
                <a:extLst>
                  <a:ext uri="{FF2B5EF4-FFF2-40B4-BE49-F238E27FC236}">
                    <a16:creationId xmlns:a16="http://schemas.microsoft.com/office/drawing/2014/main" id="{E2C39F4F-44E2-49F4-ACC6-EF74FE040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6416" y="44624"/>
                <a:ext cx="763434" cy="99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Rectángulo 11">
            <a:extLst>
              <a:ext uri="{FF2B5EF4-FFF2-40B4-BE49-F238E27FC236}">
                <a16:creationId xmlns:a16="http://schemas.microsoft.com/office/drawing/2014/main" id="{8A1A3366-9633-4BAC-9FC3-0797B061F755}"/>
              </a:ext>
            </a:extLst>
          </p:cNvPr>
          <p:cNvSpPr/>
          <p:nvPr/>
        </p:nvSpPr>
        <p:spPr>
          <a:xfrm>
            <a:off x="2047875" y="998538"/>
            <a:ext cx="10131425" cy="5872162"/>
          </a:xfrm>
          <a:prstGeom prst="rect">
            <a:avLst/>
          </a:prstGeom>
          <a:solidFill>
            <a:schemeClr val="bg1">
              <a:lumMod val="95000"/>
            </a:schemeClr>
          </a:solidFill>
          <a:ln w="25400" cap="flat" cmpd="sng" algn="ctr">
            <a:noFill/>
            <a:prstDash val="solid"/>
          </a:ln>
          <a:effectLst/>
        </p:spPr>
        <p:txBody>
          <a:bodyPr anchor="ctr"/>
          <a:lstStyle/>
          <a:p>
            <a:pPr eaLnBrk="1" fontAlgn="auto" hangingPunct="1">
              <a:spcBef>
                <a:spcPts val="0"/>
              </a:spcBef>
              <a:spcAft>
                <a:spcPts val="0"/>
              </a:spcAft>
              <a:defRPr/>
            </a:pPr>
            <a:endParaRPr lang="es-MX" sz="3800" b="1" kern="0" dirty="0">
              <a:solidFill>
                <a:prstClr val="black">
                  <a:lumMod val="85000"/>
                  <a:lumOff val="15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15" name="Rectángulo 14">
            <a:extLst>
              <a:ext uri="{FF2B5EF4-FFF2-40B4-BE49-F238E27FC236}">
                <a16:creationId xmlns:a16="http://schemas.microsoft.com/office/drawing/2014/main" id="{5CA0CCC0-51D2-4875-98C7-F92F952A11E7}"/>
              </a:ext>
            </a:extLst>
          </p:cNvPr>
          <p:cNvSpPr/>
          <p:nvPr/>
        </p:nvSpPr>
        <p:spPr>
          <a:xfrm>
            <a:off x="4645152" y="2035588"/>
            <a:ext cx="6528626" cy="3534951"/>
          </a:xfrm>
          <a:prstGeom prst="rect">
            <a:avLst/>
          </a:prstGeom>
        </p:spPr>
        <p:txBody>
          <a:bodyPr anchor="ctr"/>
          <a:lstStyle/>
          <a:p>
            <a:pPr algn="ctr" eaLnBrk="1" fontAlgn="auto" hangingPunct="1">
              <a:spcBef>
                <a:spcPts val="0"/>
              </a:spcBef>
              <a:spcAft>
                <a:spcPts val="0"/>
              </a:spcAft>
              <a:defRPr/>
            </a:pPr>
            <a:r>
              <a:rPr lang="es-MX" sz="4800" b="1" dirty="0">
                <a:solidFill>
                  <a:srgbClr val="002060"/>
                </a:solidFill>
                <a:latin typeface="Tahoma" panose="020B0604030504040204" pitchFamily="34" charset="0"/>
                <a:ea typeface="Tahoma" panose="020B0604030504040204" pitchFamily="34" charset="0"/>
                <a:cs typeface="Tahoma" panose="020B0604030504040204" pitchFamily="34" charset="0"/>
              </a:rPr>
              <a:t>Gobierno </a:t>
            </a:r>
          </a:p>
          <a:p>
            <a:pPr algn="ctr" eaLnBrk="1" fontAlgn="auto" hangingPunct="1">
              <a:spcBef>
                <a:spcPts val="0"/>
              </a:spcBef>
              <a:spcAft>
                <a:spcPts val="0"/>
              </a:spcAft>
              <a:defRPr/>
            </a:pPr>
            <a:r>
              <a:rPr lang="es-MX" sz="4800" b="1" dirty="0">
                <a:solidFill>
                  <a:srgbClr val="002060"/>
                </a:solidFill>
                <a:latin typeface="Tahoma" panose="020B0604030504040204" pitchFamily="34" charset="0"/>
                <a:ea typeface="Tahoma" panose="020B0604030504040204" pitchFamily="34" charset="0"/>
                <a:cs typeface="Tahoma" panose="020B0604030504040204" pitchFamily="34" charset="0"/>
              </a:rPr>
              <a:t>abierto </a:t>
            </a:r>
          </a:p>
        </p:txBody>
      </p:sp>
      <p:pic>
        <p:nvPicPr>
          <p:cNvPr id="23" name="Picture 5" descr="Resultado de imagen para ciudad de mexico">
            <a:extLst>
              <a:ext uri="{FF2B5EF4-FFF2-40B4-BE49-F238E27FC236}">
                <a16:creationId xmlns:a16="http://schemas.microsoft.com/office/drawing/2014/main" id="{DE463DEA-6C2B-49D6-87F1-F9E99186C4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01" y="1038335"/>
            <a:ext cx="3938016" cy="5747714"/>
          </a:xfrm>
          <a:prstGeom prst="ellipse">
            <a:avLst/>
          </a:prstGeom>
          <a:ln w="76200">
            <a:solidFill>
              <a:schemeClr val="bg1"/>
            </a:solidFill>
          </a:ln>
          <a:extLst>
            <a:ext uri="{909E8E84-426E-40DD-AFC4-6F175D3DCCD1}">
              <a14:hiddenFill xmlns:a14="http://schemas.microsoft.com/office/drawing/2010/main">
                <a:solidFill>
                  <a:srgbClr val="FFFFFF"/>
                </a:solidFill>
              </a14:hiddenFill>
            </a:ext>
          </a:extLst>
        </p:spPr>
      </p:pic>
      <p:pic>
        <p:nvPicPr>
          <p:cNvPr id="19" name="Imagen 6">
            <a:extLst>
              <a:ext uri="{FF2B5EF4-FFF2-40B4-BE49-F238E27FC236}">
                <a16:creationId xmlns:a16="http://schemas.microsoft.com/office/drawing/2014/main" id="{F61DEAD0-8F64-4726-9E75-FD44392AE8DF}"/>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350" y="6370638"/>
            <a:ext cx="12184063"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53110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TAIPRCCM-1 [Modo de compatibilidad]" id="{119787E4-60F2-4651-94CD-BA46A498774B}" vid="{4CE16378-751D-4CBC-B6AA-71826AC13C2E}"/>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LTAIPRCCM-1</Template>
  <TotalTime>2643</TotalTime>
  <Words>2460</Words>
  <Application>Microsoft Office PowerPoint</Application>
  <PresentationFormat>Panorámica</PresentationFormat>
  <Paragraphs>287</Paragraphs>
  <Slides>37</Slides>
  <Notes>1</Notes>
  <HiddenSlides>5</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37</vt:i4>
      </vt:variant>
    </vt:vector>
  </HeadingPairs>
  <TitlesOfParts>
    <vt:vector size="44" baseType="lpstr">
      <vt:lpstr>Arial</vt:lpstr>
      <vt:lpstr>Calibri</vt:lpstr>
      <vt:lpstr>Calibri Light</vt:lpstr>
      <vt:lpstr>Tahoma</vt:lpstr>
      <vt:lpstr>Wingdings</vt:lpstr>
      <vt:lpstr>Wingdings 2</vt:lpstr>
      <vt:lpstr>Tema de Office</vt:lpstr>
      <vt:lpstr>Presentación de PowerPoint</vt:lpstr>
      <vt:lpstr>Reglas de operación</vt:lpstr>
      <vt:lpstr>Contenido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Ley de Transparencia, Acceso a la Información Pública y Rendición de Cuentas de la Ciudad de México (LTAIPRCCM)</dc:title>
  <dc:creator>www.intercambiosvirtuales.org</dc:creator>
  <cp:lastModifiedBy>www.intercambiosvirtuales.org</cp:lastModifiedBy>
  <cp:revision>162</cp:revision>
  <dcterms:created xsi:type="dcterms:W3CDTF">2018-03-08T20:20:42Z</dcterms:created>
  <dcterms:modified xsi:type="dcterms:W3CDTF">2018-07-12T15:35:50Z</dcterms:modified>
</cp:coreProperties>
</file>