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300" r:id="rId4"/>
    <p:sldId id="299" r:id="rId5"/>
    <p:sldId id="298" r:id="rId6"/>
    <p:sldId id="297" r:id="rId7"/>
    <p:sldId id="296" r:id="rId8"/>
    <p:sldId id="295" r:id="rId9"/>
    <p:sldId id="294" r:id="rId10"/>
    <p:sldId id="293" r:id="rId11"/>
    <p:sldId id="292" r:id="rId12"/>
    <p:sldId id="291" r:id="rId13"/>
    <p:sldId id="290" r:id="rId14"/>
    <p:sldId id="286" r:id="rId15"/>
    <p:sldId id="285" r:id="rId16"/>
    <p:sldId id="284" r:id="rId17"/>
    <p:sldId id="283" r:id="rId18"/>
    <p:sldId id="282" r:id="rId19"/>
    <p:sldId id="281" r:id="rId20"/>
    <p:sldId id="280" r:id="rId21"/>
    <p:sldId id="329" r:id="rId22"/>
    <p:sldId id="279" r:id="rId23"/>
    <p:sldId id="278" r:id="rId24"/>
    <p:sldId id="277" r:id="rId25"/>
    <p:sldId id="276" r:id="rId26"/>
    <p:sldId id="275" r:id="rId27"/>
    <p:sldId id="274" r:id="rId28"/>
    <p:sldId id="273" r:id="rId29"/>
    <p:sldId id="311" r:id="rId30"/>
    <p:sldId id="271" r:id="rId31"/>
    <p:sldId id="272" r:id="rId32"/>
    <p:sldId id="312" r:id="rId33"/>
    <p:sldId id="313" r:id="rId34"/>
    <p:sldId id="266" r:id="rId35"/>
    <p:sldId id="265" r:id="rId36"/>
    <p:sldId id="264" r:id="rId37"/>
    <p:sldId id="263" r:id="rId38"/>
    <p:sldId id="332" r:id="rId39"/>
    <p:sldId id="331" r:id="rId40"/>
    <p:sldId id="261" r:id="rId41"/>
    <p:sldId id="260" r:id="rId42"/>
    <p:sldId id="259" r:id="rId43"/>
    <p:sldId id="287" r:id="rId44"/>
    <p:sldId id="289" r:id="rId45"/>
    <p:sldId id="288" r:id="rId46"/>
    <p:sldId id="258" r:id="rId47"/>
    <p:sldId id="302" r:id="rId48"/>
    <p:sldId id="301" r:id="rId49"/>
    <p:sldId id="315" r:id="rId50"/>
    <p:sldId id="316" r:id="rId51"/>
    <p:sldId id="305" r:id="rId52"/>
    <p:sldId id="333" r:id="rId53"/>
    <p:sldId id="334" r:id="rId54"/>
    <p:sldId id="309" r:id="rId55"/>
    <p:sldId id="322" r:id="rId56"/>
    <p:sldId id="317" r:id="rId57"/>
    <p:sldId id="319" r:id="rId58"/>
    <p:sldId id="320" r:id="rId59"/>
    <p:sldId id="321" r:id="rId60"/>
    <p:sldId id="323" r:id="rId61"/>
    <p:sldId id="324" r:id="rId62"/>
    <p:sldId id="326" r:id="rId63"/>
    <p:sldId id="327" r:id="rId64"/>
    <p:sldId id="328" r:id="rId6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ww.intercambiosvirtuales.org"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4A85"/>
    <a:srgbClr val="DF2D71"/>
    <a:srgbClr val="EA22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8" autoAdjust="0"/>
    <p:restoredTop sz="96259" autoAdjust="0"/>
  </p:normalViewPr>
  <p:slideViewPr>
    <p:cSldViewPr>
      <p:cViewPr>
        <p:scale>
          <a:sx n="125" d="100"/>
          <a:sy n="125" d="100"/>
        </p:scale>
        <p:origin x="-1140" y="2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D3F6E-8584-4AA5-859A-237F80C2131B}" type="datetimeFigureOut">
              <a:rPr lang="es-MX" smtClean="0"/>
              <a:pPr/>
              <a:t>02/06/2017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293F7-8CDB-4BDC-AB24-34EF1BAEBFA5}" type="slidenum">
              <a:rPr lang="es-MX" smtClean="0"/>
              <a:pPr/>
              <a:t>‹Nº›</a:t>
            </a:fld>
            <a:endParaRPr lang="es-MX"/>
          </a:p>
        </p:txBody>
      </p:sp>
    </p:spTree>
    <p:extLst>
      <p:ext uri="{BB962C8B-B14F-4D97-AF65-F5344CB8AC3E}">
        <p14:creationId xmlns:p14="http://schemas.microsoft.com/office/powerpoint/2010/main" xmlns="" val="99185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8027C10D-0E17-4A6E-83D0-2A4B3D02BA47}" type="datetimeFigureOut">
              <a:rPr lang="es-MX" smtClean="0"/>
              <a:pPr/>
              <a:t>02/06/2017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85D60A-FC6B-4751-9967-DBBD3B631885}" type="slidenum">
              <a:rPr lang="es-MX" smtClean="0"/>
              <a:pPr/>
              <a:t>‹Nº›</a:t>
            </a:fld>
            <a:endParaRPr lang="es-MX"/>
          </a:p>
        </p:txBody>
      </p:sp>
    </p:spTree>
    <p:extLst>
      <p:ext uri="{BB962C8B-B14F-4D97-AF65-F5344CB8AC3E}">
        <p14:creationId xmlns:p14="http://schemas.microsoft.com/office/powerpoint/2010/main" xmlns="" val="142137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027C10D-0E17-4A6E-83D0-2A4B3D02BA47}" type="datetimeFigureOut">
              <a:rPr lang="es-MX" smtClean="0"/>
              <a:pPr/>
              <a:t>02/06/2017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85D60A-FC6B-4751-9967-DBBD3B631885}" type="slidenum">
              <a:rPr lang="es-MX" smtClean="0"/>
              <a:pPr/>
              <a:t>‹Nº›</a:t>
            </a:fld>
            <a:endParaRPr lang="es-MX"/>
          </a:p>
        </p:txBody>
      </p:sp>
    </p:spTree>
    <p:extLst>
      <p:ext uri="{BB962C8B-B14F-4D97-AF65-F5344CB8AC3E}">
        <p14:creationId xmlns:p14="http://schemas.microsoft.com/office/powerpoint/2010/main" xmlns="" val="55062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027C10D-0E17-4A6E-83D0-2A4B3D02BA47}" type="datetimeFigureOut">
              <a:rPr lang="es-MX" smtClean="0"/>
              <a:pPr/>
              <a:t>02/06/2017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85D60A-FC6B-4751-9967-DBBD3B631885}" type="slidenum">
              <a:rPr lang="es-MX" smtClean="0"/>
              <a:pPr/>
              <a:t>‹Nº›</a:t>
            </a:fld>
            <a:endParaRPr lang="es-MX"/>
          </a:p>
        </p:txBody>
      </p:sp>
    </p:spTree>
    <p:extLst>
      <p:ext uri="{BB962C8B-B14F-4D97-AF65-F5344CB8AC3E}">
        <p14:creationId xmlns:p14="http://schemas.microsoft.com/office/powerpoint/2010/main" xmlns="" val="201712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027C10D-0E17-4A6E-83D0-2A4B3D02BA47}" type="datetimeFigureOut">
              <a:rPr lang="es-MX" smtClean="0"/>
              <a:pPr/>
              <a:t>02/06/2017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85D60A-FC6B-4751-9967-DBBD3B631885}" type="slidenum">
              <a:rPr lang="es-MX" smtClean="0"/>
              <a:pPr/>
              <a:t>‹Nº›</a:t>
            </a:fld>
            <a:endParaRPr lang="es-MX"/>
          </a:p>
        </p:txBody>
      </p:sp>
    </p:spTree>
    <p:extLst>
      <p:ext uri="{BB962C8B-B14F-4D97-AF65-F5344CB8AC3E}">
        <p14:creationId xmlns:p14="http://schemas.microsoft.com/office/powerpoint/2010/main" xmlns="" val="206136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027C10D-0E17-4A6E-83D0-2A4B3D02BA47}" type="datetimeFigureOut">
              <a:rPr lang="es-MX" smtClean="0"/>
              <a:pPr/>
              <a:t>02/06/2017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85D60A-FC6B-4751-9967-DBBD3B631885}" type="slidenum">
              <a:rPr lang="es-MX" smtClean="0"/>
              <a:pPr/>
              <a:t>‹Nº›</a:t>
            </a:fld>
            <a:endParaRPr lang="es-MX"/>
          </a:p>
        </p:txBody>
      </p:sp>
    </p:spTree>
    <p:extLst>
      <p:ext uri="{BB962C8B-B14F-4D97-AF65-F5344CB8AC3E}">
        <p14:creationId xmlns:p14="http://schemas.microsoft.com/office/powerpoint/2010/main" xmlns="" val="31293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8027C10D-0E17-4A6E-83D0-2A4B3D02BA47}" type="datetimeFigureOut">
              <a:rPr lang="es-MX" smtClean="0"/>
              <a:pPr/>
              <a:t>02/06/2017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385D60A-FC6B-4751-9967-DBBD3B631885}" type="slidenum">
              <a:rPr lang="es-MX" smtClean="0"/>
              <a:pPr/>
              <a:t>‹Nº›</a:t>
            </a:fld>
            <a:endParaRPr lang="es-MX"/>
          </a:p>
        </p:txBody>
      </p:sp>
    </p:spTree>
    <p:extLst>
      <p:ext uri="{BB962C8B-B14F-4D97-AF65-F5344CB8AC3E}">
        <p14:creationId xmlns:p14="http://schemas.microsoft.com/office/powerpoint/2010/main" xmlns="" val="238552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8027C10D-0E17-4A6E-83D0-2A4B3D02BA47}" type="datetimeFigureOut">
              <a:rPr lang="es-MX" smtClean="0"/>
              <a:pPr/>
              <a:t>02/06/2017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385D60A-FC6B-4751-9967-DBBD3B631885}" type="slidenum">
              <a:rPr lang="es-MX" smtClean="0"/>
              <a:pPr/>
              <a:t>‹Nº›</a:t>
            </a:fld>
            <a:endParaRPr lang="es-MX"/>
          </a:p>
        </p:txBody>
      </p:sp>
    </p:spTree>
    <p:extLst>
      <p:ext uri="{BB962C8B-B14F-4D97-AF65-F5344CB8AC3E}">
        <p14:creationId xmlns:p14="http://schemas.microsoft.com/office/powerpoint/2010/main" xmlns="" val="160442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8027C10D-0E17-4A6E-83D0-2A4B3D02BA47}" type="datetimeFigureOut">
              <a:rPr lang="es-MX" smtClean="0"/>
              <a:pPr/>
              <a:t>02/06/2017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385D60A-FC6B-4751-9967-DBBD3B631885}" type="slidenum">
              <a:rPr lang="es-MX" smtClean="0"/>
              <a:pPr/>
              <a:t>‹Nº›</a:t>
            </a:fld>
            <a:endParaRPr lang="es-MX"/>
          </a:p>
        </p:txBody>
      </p:sp>
    </p:spTree>
    <p:extLst>
      <p:ext uri="{BB962C8B-B14F-4D97-AF65-F5344CB8AC3E}">
        <p14:creationId xmlns:p14="http://schemas.microsoft.com/office/powerpoint/2010/main" xmlns="" val="75950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27C10D-0E17-4A6E-83D0-2A4B3D02BA47}" type="datetimeFigureOut">
              <a:rPr lang="es-MX" smtClean="0"/>
              <a:pPr/>
              <a:t>02/06/2017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385D60A-FC6B-4751-9967-DBBD3B631885}" type="slidenum">
              <a:rPr lang="es-MX" smtClean="0"/>
              <a:pPr/>
              <a:t>‹Nº›</a:t>
            </a:fld>
            <a:endParaRPr lang="es-MX"/>
          </a:p>
        </p:txBody>
      </p:sp>
    </p:spTree>
    <p:extLst>
      <p:ext uri="{BB962C8B-B14F-4D97-AF65-F5344CB8AC3E}">
        <p14:creationId xmlns:p14="http://schemas.microsoft.com/office/powerpoint/2010/main" xmlns="" val="98869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027C10D-0E17-4A6E-83D0-2A4B3D02BA47}" type="datetimeFigureOut">
              <a:rPr lang="es-MX" smtClean="0"/>
              <a:pPr/>
              <a:t>02/06/2017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385D60A-FC6B-4751-9967-DBBD3B631885}" type="slidenum">
              <a:rPr lang="es-MX" smtClean="0"/>
              <a:pPr/>
              <a:t>‹Nº›</a:t>
            </a:fld>
            <a:endParaRPr lang="es-MX"/>
          </a:p>
        </p:txBody>
      </p:sp>
    </p:spTree>
    <p:extLst>
      <p:ext uri="{BB962C8B-B14F-4D97-AF65-F5344CB8AC3E}">
        <p14:creationId xmlns:p14="http://schemas.microsoft.com/office/powerpoint/2010/main" xmlns="" val="345203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027C10D-0E17-4A6E-83D0-2A4B3D02BA47}" type="datetimeFigureOut">
              <a:rPr lang="es-MX" smtClean="0"/>
              <a:pPr/>
              <a:t>02/06/2017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385D60A-FC6B-4751-9967-DBBD3B631885}" type="slidenum">
              <a:rPr lang="es-MX" smtClean="0"/>
              <a:pPr/>
              <a:t>‹Nº›</a:t>
            </a:fld>
            <a:endParaRPr lang="es-MX"/>
          </a:p>
        </p:txBody>
      </p:sp>
    </p:spTree>
    <p:extLst>
      <p:ext uri="{BB962C8B-B14F-4D97-AF65-F5344CB8AC3E}">
        <p14:creationId xmlns:p14="http://schemas.microsoft.com/office/powerpoint/2010/main" xmlns="" val="25846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7C10D-0E17-4A6E-83D0-2A4B3D02BA47}" type="datetimeFigureOut">
              <a:rPr lang="es-MX" smtClean="0"/>
              <a:pPr/>
              <a:t>02/06/2017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5D60A-FC6B-4751-9967-DBBD3B631885}" type="slidenum">
              <a:rPr lang="es-MX" smtClean="0"/>
              <a:pPr/>
              <a:t>‹Nº›</a:t>
            </a:fld>
            <a:endParaRPr lang="es-MX"/>
          </a:p>
        </p:txBody>
      </p:sp>
    </p:spTree>
    <p:extLst>
      <p:ext uri="{BB962C8B-B14F-4D97-AF65-F5344CB8AC3E}">
        <p14:creationId xmlns:p14="http://schemas.microsoft.com/office/powerpoint/2010/main" xmlns="" val="169572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mailto:concentracionsesa@sersalud.df.gob.mx" TargetMode="External"/><Relationship Id="rId5" Type="http://schemas.openxmlformats.org/officeDocument/2006/relationships/hyperlink" Target="mailto:concentracionsesp@sersalud.df.gob.mx" TargetMode="Externa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emf"/><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emf"/><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emf"/><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9.png"/><Relationship Id="rId2" Type="http://schemas.openxmlformats.org/officeDocument/2006/relationships/image" Target="../media/image33.emf"/><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mailto:archivoconcentra@yahoo.com.mx" TargetMode="External"/><Relationship Id="rId5" Type="http://schemas.openxmlformats.org/officeDocument/2006/relationships/hyperlink" Target="mailto:concentracionsesa@sersalud.df.gob.mx" TargetMode="Externa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Title 1"/>
          <p:cNvSpPr txBox="1">
            <a:spLocks/>
          </p:cNvSpPr>
          <p:nvPr/>
        </p:nvSpPr>
        <p:spPr>
          <a:xfrm>
            <a:off x="323528" y="3717032"/>
            <a:ext cx="8532949" cy="19442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scene3d>
              <a:camera prst="orthographicFront"/>
              <a:lightRig rig="threePt" dir="t"/>
            </a:scene3d>
            <a:sp3d extrusionH="57150">
              <a:bevelT w="38100" h="38100"/>
            </a:sp3d>
          </a:bodyPr>
          <a:lstStyle>
            <a:lvl1pPr algn="r" defTabSz="914400" rtl="0" eaLnBrk="1" latinLnBrk="0" hangingPunct="1">
              <a:lnSpc>
                <a:spcPct val="80000"/>
              </a:lnSpc>
              <a:spcBef>
                <a:spcPct val="0"/>
              </a:spcBef>
              <a:buNone/>
              <a:defRPr lang="en-US" sz="4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pPr algn="ctr">
              <a:spcBef>
                <a:spcPts val="0"/>
              </a:spcBef>
              <a:defRPr/>
            </a:pPr>
            <a:r>
              <a:rPr lang="es-MX" sz="5000" b="1" spc="600" dirty="0" smtClean="0">
                <a:ln w="18415" cmpd="sng">
                  <a:noFill/>
                  <a:prstDash val="solid"/>
                </a:ln>
                <a:solidFill>
                  <a:schemeClr val="tx2">
                    <a:lumMod val="50000"/>
                  </a:schemeClr>
                </a:solidFill>
                <a:effectLst/>
                <a:latin typeface="Algerian" pitchFamily="82" charset="0"/>
                <a:ea typeface="Tahoma" pitchFamily="34" charset="0"/>
                <a:cs typeface="Tahoma" pitchFamily="34" charset="0"/>
              </a:rPr>
              <a:t>CURSO ADMINISTRACIÓN DE DOCUMENTOS</a:t>
            </a:r>
            <a:endParaRPr lang="es-MX" sz="5000" b="1" spc="600" dirty="0">
              <a:ln w="18415" cmpd="sng">
                <a:noFill/>
                <a:prstDash val="solid"/>
              </a:ln>
              <a:solidFill>
                <a:schemeClr val="tx2">
                  <a:lumMod val="50000"/>
                </a:schemeClr>
              </a:solidFill>
              <a:effectLst/>
              <a:latin typeface="Algerian" pitchFamily="82" charset="0"/>
              <a:ea typeface="Tahoma" pitchFamily="34" charset="0"/>
              <a:cs typeface="Tahoma" pitchFamily="34" charset="0"/>
            </a:endParaRPr>
          </a:p>
        </p:txBody>
      </p:sp>
      <p:pic>
        <p:nvPicPr>
          <p:cNvPr id="1026" name="Picture 2" descr="C:\Users\usus6543\Downloads\AD2.png"/>
          <p:cNvPicPr>
            <a:picLocks noChangeAspect="1" noChangeArrowheads="1"/>
          </p:cNvPicPr>
          <p:nvPr/>
        </p:nvPicPr>
        <p:blipFill>
          <a:blip r:embed="rId5" cstate="print"/>
          <a:srcRect/>
          <a:stretch>
            <a:fillRect/>
          </a:stretch>
        </p:blipFill>
        <p:spPr bwMode="auto">
          <a:xfrm>
            <a:off x="2339752" y="1268761"/>
            <a:ext cx="4176464" cy="2304256"/>
          </a:xfrm>
          <a:prstGeom prst="rect">
            <a:avLst/>
          </a:prstGeom>
          <a:noFill/>
        </p:spPr>
      </p:pic>
    </p:spTree>
    <p:extLst>
      <p:ext uri="{BB962C8B-B14F-4D97-AF65-F5344CB8AC3E}">
        <p14:creationId xmlns:p14="http://schemas.microsoft.com/office/powerpoint/2010/main" xmlns="" val="453305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ctrTitle"/>
          </p:nvPr>
        </p:nvSpPr>
        <p:spPr>
          <a:xfrm>
            <a:off x="685800" y="836713"/>
            <a:ext cx="7772400" cy="504055"/>
          </a:xfrm>
        </p:spPr>
        <p:txBody>
          <a:bodyPr>
            <a:normAutofit fontScale="90000"/>
          </a:bodyPr>
          <a:lstStyle/>
          <a:p>
            <a:r>
              <a:rPr lang="es-MX" dirty="0" smtClean="0"/>
              <a:t>VALORES DOCUMENTALES</a:t>
            </a:r>
            <a:endParaRPr lang="es-MX" dirty="0"/>
          </a:p>
        </p:txBody>
      </p:sp>
      <p:sp>
        <p:nvSpPr>
          <p:cNvPr id="9" name="8 Subtítulo"/>
          <p:cNvSpPr>
            <a:spLocks noGrp="1"/>
          </p:cNvSpPr>
          <p:nvPr>
            <p:ph type="subTitle" idx="1"/>
          </p:nvPr>
        </p:nvSpPr>
        <p:spPr>
          <a:xfrm>
            <a:off x="683568" y="1556792"/>
            <a:ext cx="7776864" cy="4082008"/>
          </a:xfrm>
        </p:spPr>
        <p:txBody>
          <a:bodyPr>
            <a:normAutofit fontScale="85000" lnSpcReduction="20000"/>
          </a:bodyPr>
          <a:lstStyle/>
          <a:p>
            <a:pPr algn="just">
              <a:spcBef>
                <a:spcPts val="0"/>
              </a:spcBef>
              <a:defRPr/>
            </a:pPr>
            <a:r>
              <a:rPr lang="es-MX" spc="300" dirty="0" smtClean="0">
                <a:solidFill>
                  <a:srgbClr val="FF0000"/>
                </a:solidFill>
              </a:rPr>
              <a:t>Valores Primarios: </a:t>
            </a:r>
            <a:r>
              <a:rPr lang="es-MX" spc="300" dirty="0" smtClean="0">
                <a:solidFill>
                  <a:schemeClr val="tx1"/>
                </a:solidFill>
              </a:rPr>
              <a:t>Son los valores intrínsecos que contienen los documentos en su primera etapa del Ciclo Vital del Documento y son:</a:t>
            </a:r>
            <a:r>
              <a:rPr lang="es-MX" spc="300" dirty="0" smtClean="0">
                <a:solidFill>
                  <a:schemeClr val="bg2">
                    <a:lumMod val="50000"/>
                  </a:schemeClr>
                </a:solidFill>
              </a:rPr>
              <a:t> </a:t>
            </a:r>
            <a:r>
              <a:rPr lang="es-MX" spc="300" dirty="0" smtClean="0">
                <a:solidFill>
                  <a:srgbClr val="FF0000"/>
                </a:solidFill>
              </a:rPr>
              <a:t>Administrativo, Legal, Fiscal ó Contable.</a:t>
            </a:r>
          </a:p>
          <a:p>
            <a:pPr algn="just">
              <a:spcBef>
                <a:spcPts val="0"/>
              </a:spcBef>
              <a:defRPr/>
            </a:pPr>
            <a:endParaRPr lang="es-MX" spc="300" dirty="0" smtClean="0">
              <a:solidFill>
                <a:srgbClr val="8A4090"/>
              </a:solidFill>
            </a:endParaRPr>
          </a:p>
          <a:p>
            <a:pPr algn="just">
              <a:spcBef>
                <a:spcPts val="0"/>
              </a:spcBef>
              <a:defRPr/>
            </a:pPr>
            <a:r>
              <a:rPr lang="es-MX" spc="300" dirty="0" smtClean="0">
                <a:solidFill>
                  <a:srgbClr val="FF0000"/>
                </a:solidFill>
              </a:rPr>
              <a:t>Valores Secundarios: </a:t>
            </a:r>
            <a:r>
              <a:rPr lang="es-MX" spc="300" dirty="0" smtClean="0">
                <a:solidFill>
                  <a:schemeClr val="tx1"/>
                </a:solidFill>
              </a:rPr>
              <a:t>Son los valores intrínsecos que contienen los documentos en su segunda etapa del Ciclo Vital del Documento y son: </a:t>
            </a:r>
            <a:r>
              <a:rPr lang="es-MX" spc="300" dirty="0" smtClean="0">
                <a:solidFill>
                  <a:srgbClr val="FF0000"/>
                </a:solidFill>
              </a:rPr>
              <a:t>Informativo, Testimonial y </a:t>
            </a:r>
            <a:r>
              <a:rPr lang="es-MX" spc="300" dirty="0" err="1" smtClean="0">
                <a:solidFill>
                  <a:srgbClr val="FF0000"/>
                </a:solidFill>
              </a:rPr>
              <a:t>Evidencial</a:t>
            </a:r>
            <a:r>
              <a:rPr lang="es-MX" spc="300" dirty="0" smtClean="0">
                <a:solidFill>
                  <a:srgbClr val="FF0000"/>
                </a:solidFill>
              </a:rPr>
              <a:t>. </a:t>
            </a:r>
            <a:endParaRPr lang="es-MX" dirty="0">
              <a:solidFill>
                <a:srgbClr val="FF0000"/>
              </a:solidFill>
            </a:endParaRPr>
          </a:p>
        </p:txBody>
      </p:sp>
      <p:pic>
        <p:nvPicPr>
          <p:cNvPr id="5122" name="Picture 2" descr="C:\Users\usus6543\Downloads\AD5.jpg"/>
          <p:cNvPicPr>
            <a:picLocks noChangeAspect="1" noChangeArrowheads="1"/>
          </p:cNvPicPr>
          <p:nvPr/>
        </p:nvPicPr>
        <p:blipFill>
          <a:blip r:embed="rId5" cstate="print"/>
          <a:srcRect/>
          <a:stretch>
            <a:fillRect/>
          </a:stretch>
        </p:blipFill>
        <p:spPr bwMode="auto">
          <a:xfrm>
            <a:off x="1403648" y="5229200"/>
            <a:ext cx="2057400" cy="14097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123" name="Picture 3" descr="C:\Users\usus6543\Downloads\AD6.jpg"/>
          <p:cNvPicPr>
            <a:picLocks noChangeAspect="1" noChangeArrowheads="1"/>
          </p:cNvPicPr>
          <p:nvPr/>
        </p:nvPicPr>
        <p:blipFill>
          <a:blip r:embed="rId6" cstate="print"/>
          <a:srcRect/>
          <a:stretch>
            <a:fillRect/>
          </a:stretch>
        </p:blipFill>
        <p:spPr bwMode="auto">
          <a:xfrm>
            <a:off x="4139952" y="4941168"/>
            <a:ext cx="1656184" cy="1512168"/>
          </a:xfrm>
          <a:prstGeom prst="rect">
            <a:avLst/>
          </a:prstGeom>
          <a:noFill/>
        </p:spPr>
      </p:pic>
      <p:pic>
        <p:nvPicPr>
          <p:cNvPr id="5124" name="Picture 4" descr="C:\Users\usus6543\Downloads\AD7.jpg"/>
          <p:cNvPicPr>
            <a:picLocks noChangeAspect="1" noChangeArrowheads="1"/>
          </p:cNvPicPr>
          <p:nvPr/>
        </p:nvPicPr>
        <p:blipFill>
          <a:blip r:embed="rId7" cstate="print"/>
          <a:srcRect/>
          <a:stretch>
            <a:fillRect/>
          </a:stretch>
        </p:blipFill>
        <p:spPr bwMode="auto">
          <a:xfrm>
            <a:off x="6300192" y="4941168"/>
            <a:ext cx="1819920" cy="1116360"/>
          </a:xfrm>
          <a:prstGeom prst="rect">
            <a:avLst/>
          </a:prstGeom>
          <a:noFill/>
        </p:spPr>
      </p:pic>
    </p:spTree>
    <p:extLst>
      <p:ext uri="{BB962C8B-B14F-4D97-AF65-F5344CB8AC3E}">
        <p14:creationId xmlns:p14="http://schemas.microsoft.com/office/powerpoint/2010/main" xmlns="" val="2229830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title"/>
          </p:nvPr>
        </p:nvSpPr>
        <p:spPr/>
        <p:txBody>
          <a:bodyPr>
            <a:normAutofit fontScale="90000"/>
          </a:bodyPr>
          <a:lstStyle/>
          <a:p>
            <a:pPr algn="l"/>
            <a:r>
              <a:rPr lang="es-MX" dirty="0" smtClean="0"/>
              <a:t>	</a:t>
            </a:r>
            <a:br>
              <a:rPr lang="es-MX" dirty="0" smtClean="0"/>
            </a:br>
            <a:r>
              <a:rPr lang="es-MX" sz="4000" u="sng" dirty="0" smtClean="0">
                <a:solidFill>
                  <a:srgbClr val="FF0000"/>
                </a:solidFill>
              </a:rPr>
              <a:t>ARCHIVO</a:t>
            </a:r>
            <a:endParaRPr lang="es-MX" sz="4000" u="sng" dirty="0">
              <a:solidFill>
                <a:srgbClr val="FF0000"/>
              </a:solidFill>
            </a:endParaRPr>
          </a:p>
        </p:txBody>
      </p:sp>
      <p:sp>
        <p:nvSpPr>
          <p:cNvPr id="9" name="8 Marcador de contenido"/>
          <p:cNvSpPr>
            <a:spLocks noGrp="1"/>
          </p:cNvSpPr>
          <p:nvPr>
            <p:ph sz="half" idx="1"/>
          </p:nvPr>
        </p:nvSpPr>
        <p:spPr/>
        <p:txBody>
          <a:bodyPr>
            <a:normAutofit fontScale="92500" lnSpcReduction="10000"/>
          </a:bodyPr>
          <a:lstStyle/>
          <a:p>
            <a:pPr algn="just"/>
            <a:r>
              <a:rPr lang="es-MX" sz="2200" spc="300" dirty="0" smtClean="0"/>
              <a:t>Conjunto orgánico de documentos organizados y reunidos por una persona o institución pública o privada, en el desarrollo de sus competencias, el cual sirve de testimonio y fuente de información a las personas o instituciones que los produjeron, a los ciudadanos o para servir de fuente de estudio de la historia e investigación.</a:t>
            </a:r>
          </a:p>
          <a:p>
            <a:pPr algn="just">
              <a:buNone/>
            </a:pPr>
            <a:endParaRPr lang="es-MX" sz="2200" spc="300" dirty="0" smtClean="0"/>
          </a:p>
          <a:p>
            <a:pPr algn="just">
              <a:buNone/>
            </a:pPr>
            <a:endParaRPr lang="es-MX" sz="2200" spc="300" dirty="0" smtClean="0"/>
          </a:p>
          <a:p>
            <a:pPr algn="just">
              <a:buNone/>
            </a:pPr>
            <a:endParaRPr lang="es-MX" sz="2200" spc="300" dirty="0" smtClean="0"/>
          </a:p>
          <a:p>
            <a:pPr algn="just">
              <a:buNone/>
            </a:pPr>
            <a:endParaRPr lang="es-MX" sz="2200" dirty="0"/>
          </a:p>
        </p:txBody>
      </p:sp>
      <p:pic>
        <p:nvPicPr>
          <p:cNvPr id="15" name="Picture 2"/>
          <p:cNvPicPr>
            <a:picLocks noGrp="1" noChangeAspect="1" noChangeArrowheads="1"/>
          </p:cNvPicPr>
          <p:nvPr>
            <p:ph sz="half" idx="2"/>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8200" y="1628800"/>
            <a:ext cx="4038600" cy="439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36006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ctrTitle"/>
          </p:nvPr>
        </p:nvSpPr>
        <p:spPr>
          <a:xfrm>
            <a:off x="685800" y="1124745"/>
            <a:ext cx="7772400" cy="792087"/>
          </a:xfrm>
        </p:spPr>
        <p:txBody>
          <a:bodyPr>
            <a:normAutofit/>
          </a:bodyPr>
          <a:lstStyle/>
          <a:p>
            <a:pPr algn="l"/>
            <a:r>
              <a:rPr lang="es-MX" sz="3600" dirty="0" smtClean="0">
                <a:solidFill>
                  <a:srgbClr val="FF0000"/>
                </a:solidFill>
              </a:rPr>
              <a:t>FONDO</a:t>
            </a:r>
            <a:endParaRPr lang="es-MX" sz="3600" dirty="0">
              <a:solidFill>
                <a:srgbClr val="FF0000"/>
              </a:solidFill>
            </a:endParaRPr>
          </a:p>
        </p:txBody>
      </p:sp>
      <p:sp>
        <p:nvSpPr>
          <p:cNvPr id="9" name="8 Subtítulo"/>
          <p:cNvSpPr>
            <a:spLocks noGrp="1"/>
          </p:cNvSpPr>
          <p:nvPr>
            <p:ph type="subTitle" idx="1"/>
          </p:nvPr>
        </p:nvSpPr>
        <p:spPr>
          <a:xfrm>
            <a:off x="683568" y="2132856"/>
            <a:ext cx="7776864" cy="3816424"/>
          </a:xfrm>
        </p:spPr>
        <p:txBody>
          <a:bodyPr>
            <a:normAutofit/>
          </a:bodyPr>
          <a:lstStyle/>
          <a:p>
            <a:pPr algn="just"/>
            <a:r>
              <a:rPr lang="es-MX" sz="2000" spc="300" dirty="0" smtClean="0">
                <a:solidFill>
                  <a:schemeClr val="tx1"/>
                </a:solidFill>
              </a:rPr>
              <a:t>Conjunto de documentos, con independencia de su soporte o tipo documental, producidos orgánicamente o acumulados y utilizados por una persona física, familia, institución pública o privada en el transcurso de sus actividades como productor.</a:t>
            </a:r>
          </a:p>
          <a:p>
            <a:pPr algn="l"/>
            <a:endParaRPr lang="es-MX" dirty="0"/>
          </a:p>
        </p:txBody>
      </p:sp>
      <p:pic>
        <p:nvPicPr>
          <p:cNvPr id="1026" name="Picture 2" descr="C:\Users\usus6543\Downloads\AD17.jpg"/>
          <p:cNvPicPr>
            <a:picLocks noChangeAspect="1" noChangeArrowheads="1"/>
          </p:cNvPicPr>
          <p:nvPr/>
        </p:nvPicPr>
        <p:blipFill>
          <a:blip r:embed="rId5" cstate="print"/>
          <a:srcRect/>
          <a:stretch>
            <a:fillRect/>
          </a:stretch>
        </p:blipFill>
        <p:spPr bwMode="auto">
          <a:xfrm>
            <a:off x="971600" y="3861048"/>
            <a:ext cx="2664296" cy="2520280"/>
          </a:xfrm>
          <a:prstGeom prst="rect">
            <a:avLst/>
          </a:prstGeom>
          <a:noFill/>
        </p:spPr>
      </p:pic>
      <p:pic>
        <p:nvPicPr>
          <p:cNvPr id="1027" name="Picture 3" descr="C:\Users\usus6543\Downloads\AD18.png"/>
          <p:cNvPicPr>
            <a:picLocks noChangeAspect="1" noChangeArrowheads="1"/>
          </p:cNvPicPr>
          <p:nvPr/>
        </p:nvPicPr>
        <p:blipFill>
          <a:blip r:embed="rId6" cstate="print"/>
          <a:srcRect/>
          <a:stretch>
            <a:fillRect/>
          </a:stretch>
        </p:blipFill>
        <p:spPr bwMode="auto">
          <a:xfrm>
            <a:off x="5220072" y="3861048"/>
            <a:ext cx="2592288" cy="2448272"/>
          </a:xfrm>
          <a:prstGeom prst="rect">
            <a:avLst/>
          </a:prstGeom>
          <a:noFill/>
        </p:spPr>
      </p:pic>
    </p:spTree>
    <p:extLst>
      <p:ext uri="{BB962C8B-B14F-4D97-AF65-F5344CB8AC3E}">
        <p14:creationId xmlns:p14="http://schemas.microsoft.com/office/powerpoint/2010/main" xmlns="" val="792703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ctrTitle"/>
          </p:nvPr>
        </p:nvSpPr>
        <p:spPr>
          <a:xfrm>
            <a:off x="685800" y="1052737"/>
            <a:ext cx="7772400" cy="864095"/>
          </a:xfrm>
        </p:spPr>
        <p:txBody>
          <a:bodyPr>
            <a:normAutofit/>
          </a:bodyPr>
          <a:lstStyle/>
          <a:p>
            <a:pPr algn="l"/>
            <a:r>
              <a:rPr lang="es-MX" sz="3600" dirty="0" smtClean="0">
                <a:solidFill>
                  <a:srgbClr val="FF0000"/>
                </a:solidFill>
              </a:rPr>
              <a:t>SECCIÓN</a:t>
            </a:r>
            <a:endParaRPr lang="es-MX" sz="3600" dirty="0">
              <a:solidFill>
                <a:srgbClr val="FF0000"/>
              </a:solidFill>
            </a:endParaRPr>
          </a:p>
        </p:txBody>
      </p:sp>
      <p:sp>
        <p:nvSpPr>
          <p:cNvPr id="9" name="8 Subtítulo"/>
          <p:cNvSpPr>
            <a:spLocks noGrp="1"/>
          </p:cNvSpPr>
          <p:nvPr>
            <p:ph type="subTitle" idx="1"/>
          </p:nvPr>
        </p:nvSpPr>
        <p:spPr>
          <a:xfrm>
            <a:off x="683568" y="2132856"/>
            <a:ext cx="7776864" cy="4176464"/>
          </a:xfrm>
        </p:spPr>
        <p:txBody>
          <a:bodyPr>
            <a:normAutofit/>
          </a:bodyPr>
          <a:lstStyle/>
          <a:p>
            <a:pPr algn="l"/>
            <a:r>
              <a:rPr lang="es-MX" sz="2000" spc="300" dirty="0" smtClean="0">
                <a:solidFill>
                  <a:schemeClr val="tx1"/>
                </a:solidFill>
              </a:rPr>
              <a:t>Subdivisión del fondo consistente en las divisiones administrativas del ente público que lo origina, y cuando no es posible, con agrupaciones geográficas, cronológicas, funcionales o similares del propio ente;</a:t>
            </a:r>
            <a:endParaRPr lang="es-MX" sz="2000" dirty="0">
              <a:solidFill>
                <a:schemeClr val="tx1"/>
              </a:solidFill>
            </a:endParaRPr>
          </a:p>
        </p:txBody>
      </p:sp>
      <p:pic>
        <p:nvPicPr>
          <p:cNvPr id="2050" name="Picture 2" descr="C:\Users\usus6543\Downloads\AD19.png"/>
          <p:cNvPicPr>
            <a:picLocks noChangeAspect="1" noChangeArrowheads="1"/>
          </p:cNvPicPr>
          <p:nvPr/>
        </p:nvPicPr>
        <p:blipFill>
          <a:blip r:embed="rId5" cstate="print"/>
          <a:srcRect/>
          <a:stretch>
            <a:fillRect/>
          </a:stretch>
        </p:blipFill>
        <p:spPr bwMode="auto">
          <a:xfrm>
            <a:off x="755576" y="3501008"/>
            <a:ext cx="3600401" cy="2520280"/>
          </a:xfrm>
          <a:prstGeom prst="rect">
            <a:avLst/>
          </a:prstGeom>
          <a:noFill/>
        </p:spPr>
      </p:pic>
      <p:pic>
        <p:nvPicPr>
          <p:cNvPr id="2052" name="Picture 4" descr="C:\Users\usus6543\Downloads\AD20.jpg"/>
          <p:cNvPicPr>
            <a:picLocks noChangeAspect="1" noChangeArrowheads="1"/>
          </p:cNvPicPr>
          <p:nvPr/>
        </p:nvPicPr>
        <p:blipFill>
          <a:blip r:embed="rId6" cstate="print"/>
          <a:srcRect/>
          <a:stretch>
            <a:fillRect/>
          </a:stretch>
        </p:blipFill>
        <p:spPr bwMode="auto">
          <a:xfrm>
            <a:off x="4427984" y="3501008"/>
            <a:ext cx="4104456" cy="2520280"/>
          </a:xfrm>
          <a:prstGeom prst="rect">
            <a:avLst/>
          </a:prstGeom>
          <a:noFill/>
        </p:spPr>
      </p:pic>
    </p:spTree>
    <p:extLst>
      <p:ext uri="{BB962C8B-B14F-4D97-AF65-F5344CB8AC3E}">
        <p14:creationId xmlns:p14="http://schemas.microsoft.com/office/powerpoint/2010/main" xmlns="" val="824691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10" name="9 Marcador de texto"/>
          <p:cNvSpPr>
            <a:spLocks noGrp="1"/>
          </p:cNvSpPr>
          <p:nvPr>
            <p:ph type="body" sz="half" idx="2"/>
          </p:nvPr>
        </p:nvSpPr>
        <p:spPr>
          <a:xfrm>
            <a:off x="457200" y="2924944"/>
            <a:ext cx="5338936" cy="3201219"/>
          </a:xfrm>
        </p:spPr>
        <p:txBody>
          <a:bodyPr>
            <a:normAutofit/>
          </a:bodyPr>
          <a:lstStyle/>
          <a:p>
            <a:r>
              <a:rPr lang="es-MX" sz="4000" dirty="0" smtClean="0"/>
              <a:t>   Qué es una serie                   documental</a:t>
            </a:r>
            <a:endParaRPr lang="es-MX" sz="4000" dirty="0"/>
          </a:p>
        </p:txBody>
      </p:sp>
      <p:pic>
        <p:nvPicPr>
          <p:cNvPr id="14" name="Imagen 1"/>
          <p:cNvPicPr>
            <a:picLocks noGrp="1" noChangeAspect="1"/>
          </p:cNvPicPr>
          <p:nvPr>
            <p:ph idx="1"/>
          </p:nvPr>
        </p:nvPicPr>
        <p:blipFill>
          <a:blip r:embed="rId5" cstate="print"/>
          <a:srcRect/>
          <a:stretch>
            <a:fillRect/>
          </a:stretch>
        </p:blipFill>
        <p:spPr bwMode="auto">
          <a:xfrm>
            <a:off x="4499992" y="1124744"/>
            <a:ext cx="3825850" cy="5001419"/>
          </a:xfrm>
          <a:prstGeom prst="rect">
            <a:avLst/>
          </a:prstGeom>
          <a:noFill/>
          <a:ln w="9525">
            <a:noFill/>
            <a:miter lim="800000"/>
            <a:headEnd/>
            <a:tailEnd/>
          </a:ln>
        </p:spPr>
      </p:pic>
    </p:spTree>
    <p:extLst>
      <p:ext uri="{BB962C8B-B14F-4D97-AF65-F5344CB8AC3E}">
        <p14:creationId xmlns:p14="http://schemas.microsoft.com/office/powerpoint/2010/main" xmlns="" val="575326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ctrTitle"/>
          </p:nvPr>
        </p:nvSpPr>
        <p:spPr>
          <a:xfrm>
            <a:off x="685800" y="1412777"/>
            <a:ext cx="7772400" cy="864095"/>
          </a:xfrm>
        </p:spPr>
        <p:txBody>
          <a:bodyPr>
            <a:normAutofit/>
          </a:bodyPr>
          <a:lstStyle/>
          <a:p>
            <a:pPr algn="l"/>
            <a:r>
              <a:rPr lang="es-MX" sz="3600" dirty="0" smtClean="0">
                <a:solidFill>
                  <a:srgbClr val="FF0000"/>
                </a:solidFill>
              </a:rPr>
              <a:t>SERIE</a:t>
            </a:r>
            <a:endParaRPr lang="es-MX" sz="3600" dirty="0">
              <a:solidFill>
                <a:srgbClr val="FF0000"/>
              </a:solidFill>
            </a:endParaRPr>
          </a:p>
        </p:txBody>
      </p:sp>
      <p:sp>
        <p:nvSpPr>
          <p:cNvPr id="9" name="8 Subtítulo"/>
          <p:cNvSpPr>
            <a:spLocks noGrp="1"/>
          </p:cNvSpPr>
          <p:nvPr>
            <p:ph type="subTitle" idx="1"/>
          </p:nvPr>
        </p:nvSpPr>
        <p:spPr>
          <a:xfrm>
            <a:off x="683568" y="2276872"/>
            <a:ext cx="7776864" cy="3528392"/>
          </a:xfrm>
        </p:spPr>
        <p:txBody>
          <a:bodyPr>
            <a:normAutofit/>
          </a:bodyPr>
          <a:lstStyle/>
          <a:p>
            <a:pPr algn="just"/>
            <a:r>
              <a:rPr lang="es-MX" sz="2000" spc="300" dirty="0" smtClean="0">
                <a:solidFill>
                  <a:schemeClr val="tx1"/>
                </a:solidFill>
              </a:rPr>
              <a:t>Subdivisión de la sección, consistente en un conjunto de documentos producidos por un sujeto en el desarrollo de una misma función administrativa y regulado por la misma norma de carácter jurídico y/o de procedimiento</a:t>
            </a:r>
          </a:p>
          <a:p>
            <a:pPr algn="l"/>
            <a:endParaRPr lang="es-MX" dirty="0"/>
          </a:p>
        </p:txBody>
      </p:sp>
      <p:pic>
        <p:nvPicPr>
          <p:cNvPr id="1026" name="Picture 2" descr="C:\Users\usus6543\Downloads\AD25.JPG"/>
          <p:cNvPicPr>
            <a:picLocks noChangeAspect="1" noChangeArrowheads="1"/>
          </p:cNvPicPr>
          <p:nvPr/>
        </p:nvPicPr>
        <p:blipFill>
          <a:blip r:embed="rId5" cstate="print"/>
          <a:srcRect/>
          <a:stretch>
            <a:fillRect/>
          </a:stretch>
        </p:blipFill>
        <p:spPr bwMode="auto">
          <a:xfrm>
            <a:off x="683568" y="3861048"/>
            <a:ext cx="8048625" cy="2529483"/>
          </a:xfrm>
          <a:prstGeom prst="rect">
            <a:avLst/>
          </a:prstGeom>
          <a:noFill/>
        </p:spPr>
      </p:pic>
    </p:spTree>
    <p:extLst>
      <p:ext uri="{BB962C8B-B14F-4D97-AF65-F5344CB8AC3E}">
        <p14:creationId xmlns:p14="http://schemas.microsoft.com/office/powerpoint/2010/main" xmlns="" val="175427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ctrTitle"/>
          </p:nvPr>
        </p:nvSpPr>
        <p:spPr>
          <a:xfrm>
            <a:off x="685800" y="1052737"/>
            <a:ext cx="7772400" cy="864095"/>
          </a:xfrm>
        </p:spPr>
        <p:txBody>
          <a:bodyPr>
            <a:normAutofit/>
          </a:bodyPr>
          <a:lstStyle/>
          <a:p>
            <a:pPr algn="l"/>
            <a:r>
              <a:rPr lang="es-MX" sz="3600" dirty="0" smtClean="0">
                <a:solidFill>
                  <a:srgbClr val="FF0000"/>
                </a:solidFill>
              </a:rPr>
              <a:t>PROCEDIMIENTOS ARCHIVISTICOS</a:t>
            </a:r>
            <a:endParaRPr lang="es-MX" sz="3600" dirty="0">
              <a:solidFill>
                <a:srgbClr val="FF0000"/>
              </a:solidFill>
            </a:endParaRPr>
          </a:p>
        </p:txBody>
      </p:sp>
      <p:sp>
        <p:nvSpPr>
          <p:cNvPr id="9" name="8 Subtítulo"/>
          <p:cNvSpPr>
            <a:spLocks noGrp="1"/>
          </p:cNvSpPr>
          <p:nvPr>
            <p:ph type="subTitle" idx="1"/>
          </p:nvPr>
        </p:nvSpPr>
        <p:spPr>
          <a:xfrm>
            <a:off x="683568" y="2060848"/>
            <a:ext cx="7776864" cy="3577952"/>
          </a:xfrm>
        </p:spPr>
        <p:txBody>
          <a:bodyPr>
            <a:normAutofit fontScale="92500" lnSpcReduction="10000"/>
          </a:bodyPr>
          <a:lstStyle/>
          <a:p>
            <a:pPr algn="l"/>
            <a:r>
              <a:rPr lang="es-MX" spc="300" dirty="0" smtClean="0">
                <a:solidFill>
                  <a:schemeClr val="tx1"/>
                </a:solidFill>
              </a:rPr>
              <a:t>Son el conjunto de actos concatenados, mediante los cuales las unidades administrativas del Organismo dan seguimiento al Ciclo Vital de los documentos, desde su producción o ingreso, hasta su transferencia al Archivo Histórico o su eliminación definitiva.</a:t>
            </a:r>
            <a:endParaRPr lang="es-MX" sz="2400" spc="300" dirty="0" smtClean="0">
              <a:solidFill>
                <a:schemeClr val="tx1"/>
              </a:solidFill>
            </a:endParaRPr>
          </a:p>
          <a:p>
            <a:pPr algn="l"/>
            <a:endParaRPr lang="es-MX" dirty="0"/>
          </a:p>
        </p:txBody>
      </p:sp>
    </p:spTree>
    <p:extLst>
      <p:ext uri="{BB962C8B-B14F-4D97-AF65-F5344CB8AC3E}">
        <p14:creationId xmlns:p14="http://schemas.microsoft.com/office/powerpoint/2010/main" xmlns="" val="4216346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9" name="8 Marcador de contenido"/>
          <p:cNvSpPr>
            <a:spLocks noGrp="1"/>
          </p:cNvSpPr>
          <p:nvPr>
            <p:ph idx="4294967295"/>
          </p:nvPr>
        </p:nvSpPr>
        <p:spPr>
          <a:xfrm>
            <a:off x="611560" y="1124744"/>
            <a:ext cx="7618040" cy="5112568"/>
          </a:xfrm>
        </p:spPr>
        <p:txBody>
          <a:bodyPr>
            <a:normAutofit fontScale="77500" lnSpcReduction="20000"/>
          </a:bodyPr>
          <a:lstStyle/>
          <a:p>
            <a:pPr marL="514350" indent="-514350" algn="just">
              <a:spcBef>
                <a:spcPts val="0"/>
              </a:spcBef>
              <a:buFont typeface="+mj-lt"/>
              <a:buAutoNum type="romanUcPeriod"/>
              <a:defRPr/>
            </a:pPr>
            <a:r>
              <a:rPr lang="es-MX" spc="300" dirty="0" smtClean="0"/>
              <a:t>Manejo y Control de correspondencia de entrada y salida;</a:t>
            </a:r>
          </a:p>
          <a:p>
            <a:pPr marL="514350" indent="-514350" algn="just">
              <a:spcBef>
                <a:spcPts val="0"/>
              </a:spcBef>
              <a:buFont typeface="+mj-lt"/>
              <a:buAutoNum type="romanUcPeriod"/>
              <a:defRPr/>
            </a:pPr>
            <a:endParaRPr lang="es-MX" sz="800" spc="300" dirty="0" smtClean="0"/>
          </a:p>
          <a:p>
            <a:pPr marL="514350" indent="-514350" algn="just">
              <a:spcBef>
                <a:spcPts val="0"/>
              </a:spcBef>
              <a:buFont typeface="+mj-lt"/>
              <a:buAutoNum type="romanUcPeriod"/>
              <a:defRPr/>
            </a:pPr>
            <a:r>
              <a:rPr lang="es-MX" spc="300" dirty="0" smtClean="0"/>
              <a:t>Integración de Expedientes y series;</a:t>
            </a:r>
          </a:p>
          <a:p>
            <a:pPr marL="971550" lvl="1" indent="-514350" algn="just">
              <a:spcBef>
                <a:spcPts val="0"/>
              </a:spcBef>
              <a:buFont typeface="+mj-lt"/>
              <a:buAutoNum type="romanUcPeriod"/>
              <a:defRPr/>
            </a:pPr>
            <a:endParaRPr lang="es-MX" sz="800" spc="300" dirty="0" smtClean="0"/>
          </a:p>
          <a:p>
            <a:pPr marL="514350" indent="-514350" algn="just">
              <a:spcBef>
                <a:spcPts val="0"/>
              </a:spcBef>
              <a:buFont typeface="+mj-lt"/>
              <a:buAutoNum type="romanUcPeriod"/>
              <a:defRPr/>
            </a:pPr>
            <a:r>
              <a:rPr lang="es-MX" spc="300" dirty="0" smtClean="0"/>
              <a:t>Clasificación y ordenación;</a:t>
            </a:r>
          </a:p>
          <a:p>
            <a:pPr marL="514350" indent="-514350" algn="just">
              <a:spcBef>
                <a:spcPts val="0"/>
              </a:spcBef>
              <a:buFont typeface="+mj-lt"/>
              <a:buAutoNum type="romanUcPeriod"/>
              <a:defRPr/>
            </a:pPr>
            <a:endParaRPr lang="es-MX" sz="800" spc="300" dirty="0" smtClean="0"/>
          </a:p>
          <a:p>
            <a:pPr marL="514350" indent="-514350" algn="just">
              <a:spcBef>
                <a:spcPts val="0"/>
              </a:spcBef>
              <a:buFont typeface="+mj-lt"/>
              <a:buAutoNum type="romanUcPeriod"/>
              <a:defRPr/>
            </a:pPr>
            <a:r>
              <a:rPr lang="es-MX" spc="300" dirty="0" smtClean="0"/>
              <a:t>Descripción;</a:t>
            </a:r>
          </a:p>
          <a:p>
            <a:pPr marL="514350" indent="-514350" algn="just">
              <a:spcBef>
                <a:spcPts val="0"/>
              </a:spcBef>
              <a:buFont typeface="+mj-lt"/>
              <a:buAutoNum type="romanUcPeriod"/>
              <a:defRPr/>
            </a:pPr>
            <a:endParaRPr lang="es-MX" sz="800" spc="300" dirty="0" smtClean="0"/>
          </a:p>
          <a:p>
            <a:pPr marL="514350" indent="-514350" algn="just">
              <a:spcBef>
                <a:spcPts val="0"/>
              </a:spcBef>
              <a:buFont typeface="+mj-lt"/>
              <a:buAutoNum type="romanUcPeriod"/>
              <a:defRPr/>
            </a:pPr>
            <a:r>
              <a:rPr lang="es-MX" spc="300" dirty="0" smtClean="0"/>
              <a:t>Valoración Primaria y Secundaria;</a:t>
            </a:r>
          </a:p>
          <a:p>
            <a:pPr marL="514350" indent="-514350" algn="just">
              <a:spcBef>
                <a:spcPts val="0"/>
              </a:spcBef>
              <a:buFont typeface="+mj-lt"/>
              <a:buAutoNum type="romanUcPeriod"/>
              <a:defRPr/>
            </a:pPr>
            <a:endParaRPr lang="es-MX" sz="800" spc="300" dirty="0" smtClean="0"/>
          </a:p>
          <a:p>
            <a:pPr marL="514350" indent="-514350" algn="just">
              <a:spcBef>
                <a:spcPts val="0"/>
              </a:spcBef>
              <a:buFont typeface="+mj-lt"/>
              <a:buAutoNum type="romanUcPeriod"/>
              <a:defRPr/>
            </a:pPr>
            <a:r>
              <a:rPr lang="es-MX" spc="300" dirty="0" smtClean="0"/>
              <a:t>Disposición;</a:t>
            </a:r>
          </a:p>
          <a:p>
            <a:pPr marL="514350" indent="-514350" algn="just">
              <a:spcBef>
                <a:spcPts val="0"/>
              </a:spcBef>
              <a:buFont typeface="+mj-lt"/>
              <a:buAutoNum type="romanUcPeriod"/>
              <a:defRPr/>
            </a:pPr>
            <a:endParaRPr lang="es-MX" sz="800" spc="300" dirty="0" smtClean="0"/>
          </a:p>
          <a:p>
            <a:pPr marL="514350" indent="-514350" algn="just">
              <a:spcBef>
                <a:spcPts val="0"/>
              </a:spcBef>
              <a:buFont typeface="+mj-lt"/>
              <a:buAutoNum type="romanUcPeriod"/>
              <a:defRPr/>
            </a:pPr>
            <a:r>
              <a:rPr lang="es-MX" spc="300" dirty="0" smtClean="0"/>
              <a:t>Baja ó Depuración;</a:t>
            </a:r>
          </a:p>
          <a:p>
            <a:pPr marL="514350" indent="-514350" algn="just">
              <a:spcBef>
                <a:spcPts val="0"/>
              </a:spcBef>
              <a:buFont typeface="+mj-lt"/>
              <a:buAutoNum type="romanUcPeriod"/>
              <a:defRPr/>
            </a:pPr>
            <a:endParaRPr lang="es-MX" sz="800" spc="300" dirty="0" smtClean="0"/>
          </a:p>
          <a:p>
            <a:pPr marL="514350" indent="-514350" algn="just">
              <a:spcBef>
                <a:spcPts val="0"/>
              </a:spcBef>
              <a:buFont typeface="+mj-lt"/>
              <a:buAutoNum type="romanUcPeriod"/>
              <a:defRPr/>
            </a:pPr>
            <a:r>
              <a:rPr lang="es-MX" spc="300" dirty="0" smtClean="0"/>
              <a:t>Transferencias primarias y secundarias;</a:t>
            </a:r>
          </a:p>
          <a:p>
            <a:pPr marL="514350" indent="-514350" algn="just">
              <a:spcBef>
                <a:spcPts val="0"/>
              </a:spcBef>
              <a:buFont typeface="+mj-lt"/>
              <a:buAutoNum type="romanUcPeriod"/>
              <a:defRPr/>
            </a:pPr>
            <a:endParaRPr lang="es-MX" sz="800" spc="300" dirty="0" smtClean="0"/>
          </a:p>
          <a:p>
            <a:pPr marL="514350" indent="-514350" algn="just">
              <a:spcBef>
                <a:spcPts val="0"/>
              </a:spcBef>
              <a:buFont typeface="+mj-lt"/>
              <a:buAutoNum type="romanUcPeriod"/>
              <a:defRPr/>
            </a:pPr>
            <a:r>
              <a:rPr lang="es-MX" spc="300" dirty="0" smtClean="0"/>
              <a:t>Acceso a la información archivística;</a:t>
            </a:r>
          </a:p>
          <a:p>
            <a:pPr marL="514350" indent="-514350" algn="just">
              <a:spcBef>
                <a:spcPts val="0"/>
              </a:spcBef>
              <a:buFont typeface="+mj-lt"/>
              <a:buAutoNum type="romanUcPeriod"/>
              <a:defRPr/>
            </a:pPr>
            <a:endParaRPr lang="es-MX" sz="800" spc="300" dirty="0" smtClean="0"/>
          </a:p>
          <a:p>
            <a:pPr marL="514350" indent="-514350" algn="just">
              <a:spcBef>
                <a:spcPts val="0"/>
              </a:spcBef>
              <a:buFont typeface="+mj-lt"/>
              <a:buAutoNum type="romanUcPeriod"/>
              <a:defRPr/>
            </a:pPr>
            <a:r>
              <a:rPr lang="es-MX" spc="300" dirty="0" smtClean="0"/>
              <a:t>Conservación y restauración</a:t>
            </a:r>
          </a:p>
          <a:p>
            <a:pPr marL="514350" indent="-514350" algn="just">
              <a:spcBef>
                <a:spcPts val="0"/>
              </a:spcBef>
              <a:buFont typeface="+mj-lt"/>
              <a:buAutoNum type="romanUcPeriod"/>
              <a:defRPr/>
            </a:pPr>
            <a:endParaRPr lang="es-MX" sz="800" spc="300" dirty="0" smtClean="0"/>
          </a:p>
          <a:p>
            <a:pPr marL="514350" indent="-514350" algn="just">
              <a:spcBef>
                <a:spcPts val="0"/>
              </a:spcBef>
              <a:buFont typeface="+mj-lt"/>
              <a:buAutoNum type="romanUcPeriod"/>
              <a:defRPr/>
            </a:pPr>
            <a:r>
              <a:rPr lang="es-MX" spc="300" dirty="0" smtClean="0"/>
              <a:t>Difusión.</a:t>
            </a:r>
            <a:endParaRPr lang="es-MX" sz="1400" spc="300" dirty="0" smtClean="0"/>
          </a:p>
        </p:txBody>
      </p:sp>
    </p:spTree>
    <p:extLst>
      <p:ext uri="{BB962C8B-B14F-4D97-AF65-F5344CB8AC3E}">
        <p14:creationId xmlns:p14="http://schemas.microsoft.com/office/powerpoint/2010/main" xmlns="" val="635671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Rectángulo"/>
          <p:cNvSpPr/>
          <p:nvPr/>
        </p:nvSpPr>
        <p:spPr>
          <a:xfrm>
            <a:off x="611560" y="1268760"/>
            <a:ext cx="7632848" cy="2308324"/>
          </a:xfrm>
          <a:prstGeom prst="rect">
            <a:avLst/>
          </a:prstGeom>
        </p:spPr>
        <p:txBody>
          <a:bodyPr wrap="square">
            <a:spAutoFit/>
          </a:bodyPr>
          <a:lstStyle/>
          <a:p>
            <a:pPr algn="just">
              <a:defRPr/>
            </a:pPr>
            <a:r>
              <a:rPr lang="es-MX" spc="300" dirty="0" smtClean="0">
                <a:latin typeface="Calibri" panose="020F0502020204030204" pitchFamily="34" charset="0"/>
              </a:rPr>
              <a:t>8.5.5 Los documentos de archivo deben integrarse y obrar en expedientes o unidades de documentación simples o compuestas, constituidos por uno o varios documentos de archivo.</a:t>
            </a:r>
          </a:p>
          <a:p>
            <a:pPr algn="just">
              <a:defRPr/>
            </a:pPr>
            <a:endParaRPr lang="es-MX" spc="300" dirty="0" smtClean="0">
              <a:latin typeface="Calibri" panose="020F0502020204030204" pitchFamily="34" charset="0"/>
            </a:endParaRPr>
          </a:p>
          <a:p>
            <a:pPr algn="just">
              <a:buFont typeface="Wingdings" pitchFamily="2" charset="2"/>
              <a:buChar char="v"/>
              <a:defRPr/>
            </a:pPr>
            <a:r>
              <a:rPr lang="es-MX" spc="300" dirty="0" smtClean="0">
                <a:latin typeface="Calibri" panose="020F0502020204030204" pitchFamily="34" charset="0"/>
              </a:rPr>
              <a:t> ordenados lógica y cronológicamente,</a:t>
            </a:r>
          </a:p>
          <a:p>
            <a:pPr algn="just">
              <a:buFont typeface="Wingdings" pitchFamily="2" charset="2"/>
              <a:buChar char="v"/>
              <a:defRPr/>
            </a:pPr>
            <a:r>
              <a:rPr lang="es-MX" spc="300" dirty="0" smtClean="0">
                <a:latin typeface="Calibri" panose="020F0502020204030204" pitchFamily="34" charset="0"/>
              </a:rPr>
              <a:t> relacionados por un mismo asunto, materia, actividad o trámite.</a:t>
            </a:r>
            <a:endParaRPr lang="es-MX" spc="300" dirty="0">
              <a:latin typeface="Calibri" panose="020F0502020204030204" pitchFamily="34" charset="0"/>
            </a:endParaRPr>
          </a:p>
        </p:txBody>
      </p:sp>
      <p:pic>
        <p:nvPicPr>
          <p:cNvPr id="9" name="Imagen 42"/>
          <p:cNvPicPr>
            <a:picLocks noChangeAspect="1"/>
          </p:cNvPicPr>
          <p:nvPr/>
        </p:nvPicPr>
        <p:blipFill>
          <a:blip r:embed="rId5" cstate="print"/>
          <a:srcRect/>
          <a:stretch>
            <a:fillRect/>
          </a:stretch>
        </p:blipFill>
        <p:spPr bwMode="auto">
          <a:xfrm>
            <a:off x="5436096" y="3356992"/>
            <a:ext cx="1793875" cy="2376264"/>
          </a:xfrm>
          <a:prstGeom prst="rect">
            <a:avLst/>
          </a:prstGeom>
          <a:noFill/>
          <a:ln w="9525">
            <a:noFill/>
            <a:miter lim="800000"/>
            <a:headEnd/>
            <a:tailEnd/>
          </a:ln>
        </p:spPr>
      </p:pic>
      <p:pic>
        <p:nvPicPr>
          <p:cNvPr id="10" name="Imagen 40"/>
          <p:cNvPicPr>
            <a:picLocks noChangeAspect="1"/>
          </p:cNvPicPr>
          <p:nvPr/>
        </p:nvPicPr>
        <p:blipFill>
          <a:blip r:embed="rId5" cstate="print"/>
          <a:srcRect/>
          <a:stretch>
            <a:fillRect/>
          </a:stretch>
        </p:blipFill>
        <p:spPr bwMode="auto">
          <a:xfrm>
            <a:off x="4788024" y="3501008"/>
            <a:ext cx="1827212" cy="2332856"/>
          </a:xfrm>
          <a:prstGeom prst="rect">
            <a:avLst/>
          </a:prstGeom>
          <a:noFill/>
          <a:ln w="9525">
            <a:noFill/>
            <a:miter lim="800000"/>
            <a:headEnd/>
            <a:tailEnd/>
          </a:ln>
        </p:spPr>
      </p:pic>
      <p:pic>
        <p:nvPicPr>
          <p:cNvPr id="14" name="Imagen 36"/>
          <p:cNvPicPr>
            <a:picLocks noChangeAspect="1"/>
          </p:cNvPicPr>
          <p:nvPr/>
        </p:nvPicPr>
        <p:blipFill>
          <a:blip r:embed="rId5" cstate="print"/>
          <a:srcRect/>
          <a:stretch>
            <a:fillRect/>
          </a:stretch>
        </p:blipFill>
        <p:spPr bwMode="auto">
          <a:xfrm>
            <a:off x="4139952" y="3645024"/>
            <a:ext cx="1860550" cy="2292598"/>
          </a:xfrm>
          <a:prstGeom prst="rect">
            <a:avLst/>
          </a:prstGeom>
          <a:noFill/>
          <a:ln w="9525">
            <a:noFill/>
            <a:miter lim="800000"/>
            <a:headEnd/>
            <a:tailEnd/>
          </a:ln>
        </p:spPr>
      </p:pic>
    </p:spTree>
    <p:extLst>
      <p:ext uri="{BB962C8B-B14F-4D97-AF65-F5344CB8AC3E}">
        <p14:creationId xmlns:p14="http://schemas.microsoft.com/office/powerpoint/2010/main" xmlns="" val="544826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Rectángulo"/>
          <p:cNvSpPr/>
          <p:nvPr/>
        </p:nvSpPr>
        <p:spPr>
          <a:xfrm>
            <a:off x="611560" y="1028343"/>
            <a:ext cx="7776864" cy="2862322"/>
          </a:xfrm>
          <a:prstGeom prst="rect">
            <a:avLst/>
          </a:prstGeom>
        </p:spPr>
        <p:txBody>
          <a:bodyPr wrap="square">
            <a:spAutoFit/>
          </a:bodyPr>
          <a:lstStyle/>
          <a:p>
            <a:pPr algn="just">
              <a:defRPr/>
            </a:pPr>
            <a:r>
              <a:rPr lang="es-MX" spc="300" dirty="0" smtClean="0"/>
              <a:t>La </a:t>
            </a:r>
            <a:r>
              <a:rPr lang="es-MX" b="1" spc="300" dirty="0" smtClean="0">
                <a:solidFill>
                  <a:srgbClr val="FF0000"/>
                </a:solidFill>
              </a:rPr>
              <a:t>“Integración de expedientes” </a:t>
            </a:r>
            <a:r>
              <a:rPr lang="es-MX" spc="300" dirty="0" smtClean="0"/>
              <a:t>deberá hacerse en fólderes, carpetas o legajos plenamente identificados, preferentemente con carátulas estandarizadas en todas las Dependencias, Órganos Desconcentrados y Entidades, con el objeto de homologar su clasificación y descripción. Los expedientes deberán foliarse para preservar la integridad de la información que contienen y también deberá evitarse incorporar a ellos, elementos que dañen o lastimen a los documentos que los constituyen, como clips o grapas</a:t>
            </a:r>
            <a:endParaRPr lang="es-MX" spc="300" dirty="0"/>
          </a:p>
        </p:txBody>
      </p:sp>
      <p:pic>
        <p:nvPicPr>
          <p:cNvPr id="9" name="Picture 2" descr="E:\blackberry\camera\IMG-20130508-00738.jpg"/>
          <p:cNvPicPr>
            <a:picLocks noChangeAspect="1" noChangeArrowheads="1"/>
          </p:cNvPicPr>
          <p:nvPr/>
        </p:nvPicPr>
        <p:blipFill>
          <a:blip r:embed="rId5" cstate="print"/>
          <a:srcRect t="19939" r="21103"/>
          <a:stretch>
            <a:fillRect/>
          </a:stretch>
        </p:blipFill>
        <p:spPr bwMode="auto">
          <a:xfrm>
            <a:off x="2627784" y="3645024"/>
            <a:ext cx="4608512" cy="2808312"/>
          </a:xfrm>
          <a:prstGeom prst="rect">
            <a:avLst/>
          </a:prstGeom>
          <a:noFill/>
          <a:ln w="9525">
            <a:noFill/>
            <a:miter lim="800000"/>
            <a:headEnd/>
            <a:tailEnd/>
          </a:ln>
        </p:spPr>
      </p:pic>
    </p:spTree>
    <p:extLst>
      <p:ext uri="{BB962C8B-B14F-4D97-AF65-F5344CB8AC3E}">
        <p14:creationId xmlns:p14="http://schemas.microsoft.com/office/powerpoint/2010/main" xmlns="" val="1995186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15" name="14 Título"/>
          <p:cNvSpPr>
            <a:spLocks noGrp="1"/>
          </p:cNvSpPr>
          <p:nvPr>
            <p:ph type="ctrTitle"/>
          </p:nvPr>
        </p:nvSpPr>
        <p:spPr>
          <a:xfrm>
            <a:off x="685800" y="1340769"/>
            <a:ext cx="7772400" cy="864095"/>
          </a:xfrm>
        </p:spPr>
        <p:txBody>
          <a:bodyPr>
            <a:normAutofit/>
          </a:bodyPr>
          <a:lstStyle/>
          <a:p>
            <a:pPr algn="r"/>
            <a:r>
              <a:rPr lang="es-MX" sz="4000" dirty="0" smtClean="0">
                <a:solidFill>
                  <a:srgbClr val="FF0000"/>
                </a:solidFill>
              </a:rPr>
              <a:t>OBJETIVOS GENERALES </a:t>
            </a:r>
            <a:endParaRPr lang="es-MX" sz="4000" dirty="0">
              <a:solidFill>
                <a:srgbClr val="FF0000"/>
              </a:solidFill>
            </a:endParaRPr>
          </a:p>
        </p:txBody>
      </p:sp>
      <p:sp>
        <p:nvSpPr>
          <p:cNvPr id="16" name="15 Subtítulo"/>
          <p:cNvSpPr>
            <a:spLocks noGrp="1"/>
          </p:cNvSpPr>
          <p:nvPr>
            <p:ph type="subTitle" idx="1"/>
          </p:nvPr>
        </p:nvSpPr>
        <p:spPr>
          <a:xfrm>
            <a:off x="683568" y="2636912"/>
            <a:ext cx="7776864" cy="3001888"/>
          </a:xfrm>
        </p:spPr>
        <p:txBody>
          <a:bodyPr>
            <a:normAutofit fontScale="92500" lnSpcReduction="10000"/>
          </a:bodyPr>
          <a:lstStyle/>
          <a:p>
            <a:pPr algn="l">
              <a:buFont typeface="Wingdings" pitchFamily="2" charset="2"/>
              <a:buChar char="ü"/>
            </a:pPr>
            <a:r>
              <a:rPr lang="es-MX" dirty="0" smtClean="0"/>
              <a:t> </a:t>
            </a:r>
            <a:r>
              <a:rPr lang="es-MX" sz="2600" b="1" spc="300" dirty="0" smtClean="0">
                <a:solidFill>
                  <a:schemeClr val="tx1"/>
                </a:solidFill>
                <a:latin typeface="Calibri" panose="020F0502020204030204" pitchFamily="34" charset="0"/>
              </a:rPr>
              <a:t>DAR ESTRICTO CUMPLIMIENTO A LO DISPUESTO EN LA LEY DE ARCHIVOS DEL DISTRITO FEDERAL (PUBLICADA  EL 8/OCTUBRE/2008, ULTIMA REFORMA REALIZADA EN GODF 28/NOVIEMBRE/2014 )</a:t>
            </a:r>
          </a:p>
          <a:p>
            <a:pPr algn="l"/>
            <a:endParaRPr lang="es-MX" sz="2600" b="1" spc="300" dirty="0" smtClean="0">
              <a:solidFill>
                <a:schemeClr val="tx1"/>
              </a:solidFill>
              <a:latin typeface="Calibri" panose="020F0502020204030204" pitchFamily="34" charset="0"/>
            </a:endParaRPr>
          </a:p>
          <a:p>
            <a:pPr algn="l">
              <a:buFont typeface="Wingdings" pitchFamily="2" charset="2"/>
              <a:buChar char="ü"/>
            </a:pPr>
            <a:r>
              <a:rPr lang="es-MX" sz="2600" b="1" spc="300" dirty="0" smtClean="0">
                <a:solidFill>
                  <a:schemeClr val="tx1"/>
                </a:solidFill>
                <a:latin typeface="Calibri" panose="020F0502020204030204" pitchFamily="34" charset="0"/>
              </a:rPr>
              <a:t>APLICACIÓN CORRECTA DEL CICLO VITAL DEL DOCUMENTO Y EXPEDIENTE CLÍNICO</a:t>
            </a:r>
          </a:p>
          <a:p>
            <a:pPr algn="l">
              <a:buFont typeface="Wingdings" pitchFamily="2" charset="2"/>
              <a:buChar char="ü"/>
            </a:pPr>
            <a:endParaRPr lang="es-MX" b="1" spc="300" dirty="0" smtClean="0">
              <a:solidFill>
                <a:schemeClr val="bg2">
                  <a:lumMod val="50000"/>
                </a:schemeClr>
              </a:solidFill>
              <a:latin typeface="Calibri" panose="020F0502020204030204" pitchFamily="34" charset="0"/>
            </a:endParaRPr>
          </a:p>
          <a:p>
            <a:pPr>
              <a:buFont typeface="Wingdings" pitchFamily="2" charset="2"/>
              <a:buChar char="ü"/>
            </a:pPr>
            <a:endParaRPr lang="es-MX" dirty="0"/>
          </a:p>
        </p:txBody>
      </p:sp>
    </p:spTree>
    <p:extLst>
      <p:ext uri="{BB962C8B-B14F-4D97-AF65-F5344CB8AC3E}">
        <p14:creationId xmlns:p14="http://schemas.microsoft.com/office/powerpoint/2010/main" xmlns="" val="2134759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Rectángulo"/>
          <p:cNvSpPr/>
          <p:nvPr/>
        </p:nvSpPr>
        <p:spPr>
          <a:xfrm>
            <a:off x="827584" y="1120676"/>
            <a:ext cx="7416824" cy="2954655"/>
          </a:xfrm>
          <a:prstGeom prst="rect">
            <a:avLst/>
          </a:prstGeom>
        </p:spPr>
        <p:txBody>
          <a:bodyPr wrap="square">
            <a:spAutoFit/>
          </a:bodyPr>
          <a:lstStyle/>
          <a:p>
            <a:pPr algn="just">
              <a:defRPr/>
            </a:pPr>
            <a:r>
              <a:rPr lang="es-MX" spc="300" dirty="0" smtClean="0">
                <a:solidFill>
                  <a:srgbClr val="FF0000"/>
                </a:solidFill>
              </a:rPr>
              <a:t>8.7.2</a:t>
            </a:r>
            <a:r>
              <a:rPr lang="es-MX" sz="2000" spc="300" dirty="0" smtClean="0"/>
              <a:t> </a:t>
            </a:r>
            <a:r>
              <a:rPr lang="es-MX" spc="300" dirty="0" smtClean="0"/>
              <a:t>Las áreas generadoras de las Dependencias, Órganos Desconcentrados y Entidades, sólo conservarán en sus Archivos los expedientes integrados por series documentales. Los expedientes se conforman con los documentos originales de entrada y el documento de salida (Acuses de Recibo).</a:t>
            </a:r>
            <a:endParaRPr lang="es-MX" sz="2000" spc="300" dirty="0" smtClean="0"/>
          </a:p>
          <a:p>
            <a:pPr algn="just">
              <a:defRPr/>
            </a:pPr>
            <a:endParaRPr lang="es-MX" sz="2000" b="1" spc="300" dirty="0" smtClean="0"/>
          </a:p>
          <a:p>
            <a:pPr algn="just">
              <a:defRPr/>
            </a:pPr>
            <a:r>
              <a:rPr lang="es-MX" spc="300" dirty="0" smtClean="0">
                <a:solidFill>
                  <a:srgbClr val="FF0000"/>
                </a:solidFill>
              </a:rPr>
              <a:t>8.7.3</a:t>
            </a:r>
            <a:r>
              <a:rPr lang="es-MX" sz="2000" spc="300" dirty="0" smtClean="0"/>
              <a:t> </a:t>
            </a:r>
            <a:r>
              <a:rPr lang="es-MX" spc="300" dirty="0" smtClean="0"/>
              <a:t>Las notas y tarjetas informativas podrán darse de baja en la propia oficina en el momento en que pierdan su utilidad funcional.</a:t>
            </a:r>
            <a:endParaRPr lang="es-MX" dirty="0"/>
          </a:p>
        </p:txBody>
      </p:sp>
      <p:pic>
        <p:nvPicPr>
          <p:cNvPr id="1026" name="Picture 2" descr="C:\Users\usus6543\Downloads\AD24.jpg"/>
          <p:cNvPicPr>
            <a:picLocks noChangeAspect="1" noChangeArrowheads="1"/>
          </p:cNvPicPr>
          <p:nvPr/>
        </p:nvPicPr>
        <p:blipFill>
          <a:blip r:embed="rId5" cstate="print"/>
          <a:srcRect/>
          <a:stretch>
            <a:fillRect/>
          </a:stretch>
        </p:blipFill>
        <p:spPr bwMode="auto">
          <a:xfrm>
            <a:off x="2333625" y="4077072"/>
            <a:ext cx="3030463" cy="2448272"/>
          </a:xfrm>
          <a:prstGeom prst="rect">
            <a:avLst/>
          </a:prstGeom>
          <a:noFill/>
        </p:spPr>
      </p:pic>
    </p:spTree>
    <p:extLst>
      <p:ext uri="{BB962C8B-B14F-4D97-AF65-F5344CB8AC3E}">
        <p14:creationId xmlns:p14="http://schemas.microsoft.com/office/powerpoint/2010/main" xmlns="" val="871397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9" name="8 Título"/>
          <p:cNvSpPr>
            <a:spLocks noGrp="1"/>
          </p:cNvSpPr>
          <p:nvPr>
            <p:ph type="title"/>
          </p:nvPr>
        </p:nvSpPr>
        <p:spPr>
          <a:xfrm>
            <a:off x="457200" y="1052736"/>
            <a:ext cx="8229600" cy="364902"/>
          </a:xfrm>
        </p:spPr>
        <p:txBody>
          <a:bodyPr>
            <a:normAutofit fontScale="90000"/>
          </a:bodyPr>
          <a:lstStyle/>
          <a:p>
            <a:pPr algn="l"/>
            <a:r>
              <a:rPr lang="es-MX" dirty="0" smtClean="0"/>
              <a:t>       </a:t>
            </a:r>
            <a:endParaRPr lang="es-MX" dirty="0"/>
          </a:p>
        </p:txBody>
      </p:sp>
      <p:pic>
        <p:nvPicPr>
          <p:cNvPr id="14" name="13 Marcador de contenido" descr="IMG_20170118_102303745.jpg"/>
          <p:cNvPicPr>
            <a:picLocks noGrp="1" noChangeAspect="1"/>
          </p:cNvPicPr>
          <p:nvPr>
            <p:ph sz="half" idx="1"/>
          </p:nvPr>
        </p:nvPicPr>
        <p:blipFill>
          <a:blip r:embed="rId5" cstate="print"/>
          <a:stretch>
            <a:fillRect/>
          </a:stretch>
        </p:blipFill>
        <p:spPr>
          <a:xfrm>
            <a:off x="899592" y="1600200"/>
            <a:ext cx="3168351" cy="4525963"/>
          </a:xfrm>
        </p:spPr>
      </p:pic>
      <p:pic>
        <p:nvPicPr>
          <p:cNvPr id="15" name="14 Marcador de contenido" descr="IMG_20170118_102321478.jpg"/>
          <p:cNvPicPr>
            <a:picLocks noGrp="1" noChangeAspect="1"/>
          </p:cNvPicPr>
          <p:nvPr>
            <p:ph sz="half" idx="2"/>
          </p:nvPr>
        </p:nvPicPr>
        <p:blipFill>
          <a:blip r:embed="rId6" cstate="print"/>
          <a:stretch>
            <a:fillRect/>
          </a:stretch>
        </p:blipFill>
        <p:spPr>
          <a:xfrm>
            <a:off x="4572000" y="1556792"/>
            <a:ext cx="4038600" cy="4536504"/>
          </a:xfrm>
        </p:spPr>
      </p:pic>
    </p:spTree>
    <p:extLst>
      <p:ext uri="{BB962C8B-B14F-4D97-AF65-F5344CB8AC3E}">
        <p14:creationId xmlns:p14="http://schemas.microsoft.com/office/powerpoint/2010/main" xmlns="" val="871397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Rectángulo"/>
          <p:cNvSpPr/>
          <p:nvPr/>
        </p:nvSpPr>
        <p:spPr>
          <a:xfrm>
            <a:off x="755576" y="1052736"/>
            <a:ext cx="7560840" cy="2554545"/>
          </a:xfrm>
          <a:prstGeom prst="rect">
            <a:avLst/>
          </a:prstGeom>
        </p:spPr>
        <p:txBody>
          <a:bodyPr wrap="square">
            <a:spAutoFit/>
          </a:bodyPr>
          <a:lstStyle/>
          <a:p>
            <a:pPr algn="just">
              <a:defRPr/>
            </a:pPr>
            <a:r>
              <a:rPr lang="es-MX" sz="1600" b="1" spc="300" dirty="0" smtClean="0">
                <a:solidFill>
                  <a:srgbClr val="FF0000"/>
                </a:solidFill>
                <a:latin typeface="Calibri" panose="020F0502020204030204" pitchFamily="34" charset="0"/>
              </a:rPr>
              <a:t>8.7.4</a:t>
            </a:r>
            <a:r>
              <a:rPr lang="es-MX" sz="1600" spc="300" dirty="0" smtClean="0">
                <a:latin typeface="Calibri" panose="020F0502020204030204" pitchFamily="34" charset="0"/>
              </a:rPr>
              <a:t> Las fotocopias de documentos y los expedientes multiplicados para controles internos son instrumentos que facilitan la operación administrativa y no serán consideradas como materiales de archivo.</a:t>
            </a:r>
          </a:p>
          <a:p>
            <a:pPr algn="just">
              <a:defRPr/>
            </a:pPr>
            <a:endParaRPr lang="es-MX" sz="1600" spc="300" dirty="0" smtClean="0">
              <a:latin typeface="Calibri" panose="020F0502020204030204" pitchFamily="34" charset="0"/>
            </a:endParaRPr>
          </a:p>
          <a:p>
            <a:pPr algn="just">
              <a:defRPr/>
            </a:pPr>
            <a:r>
              <a:rPr lang="es-MX" sz="1600" b="1" spc="300" dirty="0" smtClean="0">
                <a:solidFill>
                  <a:srgbClr val="FF0000"/>
                </a:solidFill>
                <a:latin typeface="Calibri" panose="020F0502020204030204" pitchFamily="34" charset="0"/>
              </a:rPr>
              <a:t>8.7.5</a:t>
            </a:r>
            <a:r>
              <a:rPr lang="es-MX" sz="1600" spc="300" dirty="0" smtClean="0">
                <a:latin typeface="Calibri" panose="020F0502020204030204" pitchFamily="34" charset="0"/>
              </a:rPr>
              <a:t> Las síntesis informativas, revistas, diarios y otros materiales documentales similares, no se considerarán como parte del archivo. Una vez concluida su vida útil, podrán canalizarse a bibliotecas o centros de documentación o, en su caso, podrán darse de baja para su reciclamiento.</a:t>
            </a:r>
            <a:endParaRPr lang="es-MX" sz="1600" spc="300" dirty="0">
              <a:latin typeface="Calibri" panose="020F0502020204030204" pitchFamily="34" charset="0"/>
            </a:endParaRPr>
          </a:p>
        </p:txBody>
      </p:sp>
      <p:pic>
        <p:nvPicPr>
          <p:cNvPr id="3074" name="Picture 2" descr="C:\Users\usus6543\Downloads\AD22.jpg"/>
          <p:cNvPicPr>
            <a:picLocks noChangeAspect="1" noChangeArrowheads="1"/>
          </p:cNvPicPr>
          <p:nvPr/>
        </p:nvPicPr>
        <p:blipFill>
          <a:blip r:embed="rId5" cstate="print"/>
          <a:srcRect/>
          <a:stretch>
            <a:fillRect/>
          </a:stretch>
        </p:blipFill>
        <p:spPr bwMode="auto">
          <a:xfrm>
            <a:off x="755576" y="3717032"/>
            <a:ext cx="3024336" cy="2376264"/>
          </a:xfrm>
          <a:prstGeom prst="rect">
            <a:avLst/>
          </a:prstGeom>
          <a:noFill/>
        </p:spPr>
      </p:pic>
      <p:pic>
        <p:nvPicPr>
          <p:cNvPr id="3075" name="Picture 3" descr="C:\Users\usus6543\Downloads\AD23.jpg"/>
          <p:cNvPicPr>
            <a:picLocks noChangeAspect="1" noChangeArrowheads="1"/>
          </p:cNvPicPr>
          <p:nvPr/>
        </p:nvPicPr>
        <p:blipFill>
          <a:blip r:embed="rId6" cstate="print"/>
          <a:srcRect/>
          <a:stretch>
            <a:fillRect/>
          </a:stretch>
        </p:blipFill>
        <p:spPr bwMode="auto">
          <a:xfrm>
            <a:off x="4211960" y="3861048"/>
            <a:ext cx="3816424" cy="2160240"/>
          </a:xfrm>
          <a:prstGeom prst="rect">
            <a:avLst/>
          </a:prstGeom>
          <a:noFill/>
        </p:spPr>
      </p:pic>
    </p:spTree>
    <p:extLst>
      <p:ext uri="{BB962C8B-B14F-4D97-AF65-F5344CB8AC3E}">
        <p14:creationId xmlns:p14="http://schemas.microsoft.com/office/powerpoint/2010/main" xmlns="" val="410937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Rectángulo"/>
          <p:cNvSpPr/>
          <p:nvPr/>
        </p:nvSpPr>
        <p:spPr>
          <a:xfrm>
            <a:off x="395536" y="2780928"/>
            <a:ext cx="3600400" cy="1384995"/>
          </a:xfrm>
          <a:prstGeom prst="rect">
            <a:avLst/>
          </a:prstGeom>
        </p:spPr>
        <p:txBody>
          <a:bodyPr wrap="square">
            <a:spAutoFit/>
          </a:bodyPr>
          <a:lstStyle/>
          <a:p>
            <a:pPr>
              <a:defRPr/>
            </a:pPr>
            <a:r>
              <a:rPr lang="es-MX" sz="2800" spc="300" dirty="0" smtClean="0"/>
              <a:t>CLASIFICACIÓN E INTEGRACIÓN DEL EXPEDIENTE</a:t>
            </a:r>
            <a:endParaRPr lang="es-MX" sz="2800" spc="300" dirty="0"/>
          </a:p>
        </p:txBody>
      </p:sp>
      <p:pic>
        <p:nvPicPr>
          <p:cNvPr id="6146" name="Picture 2" descr="C:\Users\usus6543\Downloads\AD8.jpg"/>
          <p:cNvPicPr>
            <a:picLocks noChangeAspect="1" noChangeArrowheads="1"/>
          </p:cNvPicPr>
          <p:nvPr/>
        </p:nvPicPr>
        <p:blipFill>
          <a:blip r:embed="rId5" cstate="print"/>
          <a:srcRect/>
          <a:stretch>
            <a:fillRect/>
          </a:stretch>
        </p:blipFill>
        <p:spPr bwMode="auto">
          <a:xfrm>
            <a:off x="3923928" y="1412776"/>
            <a:ext cx="4250432" cy="3960440"/>
          </a:xfrm>
          <a:prstGeom prst="rect">
            <a:avLst/>
          </a:prstGeom>
          <a:noFill/>
        </p:spPr>
      </p:pic>
    </p:spTree>
    <p:extLst>
      <p:ext uri="{BB962C8B-B14F-4D97-AF65-F5344CB8AC3E}">
        <p14:creationId xmlns:p14="http://schemas.microsoft.com/office/powerpoint/2010/main" xmlns="" val="1091194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Rectángulo"/>
          <p:cNvSpPr/>
          <p:nvPr/>
        </p:nvSpPr>
        <p:spPr>
          <a:xfrm>
            <a:off x="611560" y="2780928"/>
            <a:ext cx="3672408" cy="1631216"/>
          </a:xfrm>
          <a:prstGeom prst="rect">
            <a:avLst/>
          </a:prstGeom>
        </p:spPr>
        <p:txBody>
          <a:bodyPr wrap="square">
            <a:spAutoFit/>
          </a:bodyPr>
          <a:lstStyle/>
          <a:p>
            <a:pPr algn="just">
              <a:defRPr/>
            </a:pPr>
            <a:r>
              <a:rPr lang="es-MX" sz="2000" spc="300" dirty="0" smtClean="0"/>
              <a:t>¿Qué debo hacer para enviar mi documentación al Archivo de Concentración?</a:t>
            </a:r>
            <a:endParaRPr lang="es-MX" sz="2000" spc="300" dirty="0"/>
          </a:p>
        </p:txBody>
      </p:sp>
      <p:pic>
        <p:nvPicPr>
          <p:cNvPr id="1026" name="Picture 2" descr="C:\Users\usus6543\Downloads\AD10.jpg"/>
          <p:cNvPicPr>
            <a:picLocks noChangeAspect="1" noChangeArrowheads="1"/>
          </p:cNvPicPr>
          <p:nvPr/>
        </p:nvPicPr>
        <p:blipFill>
          <a:blip r:embed="rId5" cstate="print"/>
          <a:srcRect/>
          <a:stretch>
            <a:fillRect/>
          </a:stretch>
        </p:blipFill>
        <p:spPr bwMode="auto">
          <a:xfrm>
            <a:off x="4211960" y="1412776"/>
            <a:ext cx="3962400" cy="4464496"/>
          </a:xfrm>
          <a:prstGeom prst="rect">
            <a:avLst/>
          </a:prstGeom>
          <a:noFill/>
        </p:spPr>
      </p:pic>
    </p:spTree>
    <p:extLst>
      <p:ext uri="{BB962C8B-B14F-4D97-AF65-F5344CB8AC3E}">
        <p14:creationId xmlns:p14="http://schemas.microsoft.com/office/powerpoint/2010/main" xmlns="" val="2145530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Rectángulo"/>
          <p:cNvSpPr/>
          <p:nvPr/>
        </p:nvSpPr>
        <p:spPr>
          <a:xfrm>
            <a:off x="467544" y="3140968"/>
            <a:ext cx="3456384" cy="1200329"/>
          </a:xfrm>
          <a:prstGeom prst="rect">
            <a:avLst/>
          </a:prstGeom>
        </p:spPr>
        <p:txBody>
          <a:bodyPr wrap="square">
            <a:spAutoFit/>
          </a:bodyPr>
          <a:lstStyle/>
          <a:p>
            <a:pPr algn="just">
              <a:defRPr/>
            </a:pPr>
            <a:r>
              <a:rPr lang="es-MX" spc="300" dirty="0" smtClean="0"/>
              <a:t>¿No cuento con un espacio propio para el resguardo de mi documentación? </a:t>
            </a:r>
            <a:endParaRPr lang="es-MX" spc="300" dirty="0"/>
          </a:p>
        </p:txBody>
      </p:sp>
      <p:pic>
        <p:nvPicPr>
          <p:cNvPr id="2050" name="Picture 2" descr="C:\Users\usus6543\Downloads\AD11.jpg"/>
          <p:cNvPicPr>
            <a:picLocks noChangeAspect="1" noChangeArrowheads="1"/>
          </p:cNvPicPr>
          <p:nvPr/>
        </p:nvPicPr>
        <p:blipFill>
          <a:blip r:embed="rId5" cstate="print"/>
          <a:srcRect/>
          <a:stretch>
            <a:fillRect/>
          </a:stretch>
        </p:blipFill>
        <p:spPr bwMode="auto">
          <a:xfrm>
            <a:off x="3995936" y="1412776"/>
            <a:ext cx="4608512" cy="4536504"/>
          </a:xfrm>
          <a:prstGeom prst="rect">
            <a:avLst/>
          </a:prstGeom>
          <a:noFill/>
        </p:spPr>
      </p:pic>
    </p:spTree>
    <p:extLst>
      <p:ext uri="{BB962C8B-B14F-4D97-AF65-F5344CB8AC3E}">
        <p14:creationId xmlns:p14="http://schemas.microsoft.com/office/powerpoint/2010/main" xmlns="" val="1891897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8" name="Picture 2"/>
          <p:cNvPicPr>
            <a:picLocks noChangeAspect="1" noChangeArrowheads="1"/>
          </p:cNvPicPr>
          <p:nvPr/>
        </p:nvPicPr>
        <p:blipFill>
          <a:blip r:embed="rId5" cstate="print"/>
          <a:srcRect/>
          <a:stretch>
            <a:fillRect/>
          </a:stretch>
        </p:blipFill>
        <p:spPr bwMode="auto">
          <a:xfrm>
            <a:off x="179512" y="1412776"/>
            <a:ext cx="8689975" cy="4602162"/>
          </a:xfrm>
          <a:prstGeom prst="rect">
            <a:avLst/>
          </a:prstGeom>
          <a:noFill/>
          <a:ln w="9525">
            <a:noFill/>
            <a:miter lim="800000"/>
            <a:headEnd/>
            <a:tailEnd/>
          </a:ln>
        </p:spPr>
      </p:pic>
    </p:spTree>
    <p:extLst>
      <p:ext uri="{BB962C8B-B14F-4D97-AF65-F5344CB8AC3E}">
        <p14:creationId xmlns:p14="http://schemas.microsoft.com/office/powerpoint/2010/main" xmlns="" val="2370871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8" name="Picture 3"/>
          <p:cNvPicPr>
            <a:picLocks noChangeAspect="1" noChangeArrowheads="1"/>
          </p:cNvPicPr>
          <p:nvPr/>
        </p:nvPicPr>
        <p:blipFill>
          <a:blip r:embed="rId5" cstate="print"/>
          <a:srcRect/>
          <a:stretch>
            <a:fillRect/>
          </a:stretch>
        </p:blipFill>
        <p:spPr bwMode="auto">
          <a:xfrm>
            <a:off x="179512" y="1340768"/>
            <a:ext cx="4536505" cy="468052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11" descr="C:\Users\UAC\Desktop\RESPALDO 24SEP15-2\Javier Carmona\Año 2014\Fotos SESP\FOTOS\05112009261.jpg"/>
          <p:cNvPicPr>
            <a:picLocks noChangeAspect="1" noChangeArrowheads="1"/>
          </p:cNvPicPr>
          <p:nvPr/>
        </p:nvPicPr>
        <p:blipFill>
          <a:blip r:embed="rId6" cstate="print"/>
          <a:srcRect/>
          <a:stretch>
            <a:fillRect/>
          </a:stretch>
        </p:blipFill>
        <p:spPr bwMode="auto">
          <a:xfrm>
            <a:off x="4932040" y="1340768"/>
            <a:ext cx="4032448" cy="46805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662484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Rectángulo"/>
          <p:cNvSpPr/>
          <p:nvPr/>
        </p:nvSpPr>
        <p:spPr>
          <a:xfrm>
            <a:off x="467544" y="2564904"/>
            <a:ext cx="2952328" cy="1938992"/>
          </a:xfrm>
          <a:prstGeom prst="rect">
            <a:avLst/>
          </a:prstGeom>
        </p:spPr>
        <p:txBody>
          <a:bodyPr wrap="square">
            <a:spAutoFit/>
          </a:bodyPr>
          <a:lstStyle/>
          <a:p>
            <a:pPr>
              <a:defRPr/>
            </a:pPr>
            <a:r>
              <a:rPr lang="es-MX" sz="2000" spc="300" dirty="0" smtClean="0"/>
              <a:t>¡¿UTILIZAN MI ÁREA COMO BODEGA PARA EL ARCHIVO QUE SE GENERA EN MI UNIDAD?!</a:t>
            </a:r>
            <a:endParaRPr lang="es-MX" sz="2000" spc="300" dirty="0"/>
          </a:p>
        </p:txBody>
      </p:sp>
      <p:pic>
        <p:nvPicPr>
          <p:cNvPr id="9" name="Picture 11" descr="C:\Users\UAC\Desktop\RESPALDO 24SEP15\Archivos 2014\Escritorio\Soporte javier\Respaldo Javier\fotos\Fotos SESA\H.G. Gregorio Salas\020920091440.jpg"/>
          <p:cNvPicPr>
            <a:picLocks noChangeAspect="1" noChangeArrowheads="1"/>
          </p:cNvPicPr>
          <p:nvPr/>
        </p:nvPicPr>
        <p:blipFill>
          <a:blip r:embed="rId5" cstate="print"/>
          <a:srcRect/>
          <a:stretch>
            <a:fillRect/>
          </a:stretch>
        </p:blipFill>
        <p:spPr bwMode="auto">
          <a:xfrm>
            <a:off x="3275856" y="1340768"/>
            <a:ext cx="5616048" cy="46805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677648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ctrTitle"/>
          </p:nvPr>
        </p:nvSpPr>
        <p:spPr>
          <a:xfrm>
            <a:off x="685800" y="980729"/>
            <a:ext cx="7772400" cy="432047"/>
          </a:xfrm>
        </p:spPr>
        <p:txBody>
          <a:bodyPr>
            <a:noAutofit/>
          </a:bodyPr>
          <a:lstStyle/>
          <a:p>
            <a:r>
              <a:rPr lang="es-MX" sz="3600" dirty="0" smtClean="0">
                <a:solidFill>
                  <a:srgbClr val="FF0000"/>
                </a:solidFill>
              </a:rPr>
              <a:t>PROCEDIMIENTO DE TRANSFERENCIA</a:t>
            </a:r>
            <a:endParaRPr lang="es-MX" sz="3600" dirty="0">
              <a:solidFill>
                <a:srgbClr val="FF0000"/>
              </a:solidFill>
            </a:endParaRPr>
          </a:p>
        </p:txBody>
      </p:sp>
      <p:sp>
        <p:nvSpPr>
          <p:cNvPr id="9" name="8 Subtítulo"/>
          <p:cNvSpPr>
            <a:spLocks noGrp="1"/>
          </p:cNvSpPr>
          <p:nvPr>
            <p:ph type="subTitle" idx="1"/>
          </p:nvPr>
        </p:nvSpPr>
        <p:spPr>
          <a:xfrm>
            <a:off x="683568" y="1556792"/>
            <a:ext cx="7776864" cy="4082008"/>
          </a:xfrm>
        </p:spPr>
        <p:txBody>
          <a:bodyPr>
            <a:noAutofit/>
          </a:bodyPr>
          <a:lstStyle/>
          <a:p>
            <a:pPr algn="just">
              <a:spcBef>
                <a:spcPts val="0"/>
              </a:spcBef>
              <a:defRPr/>
            </a:pPr>
            <a:r>
              <a:rPr lang="es-MX" sz="1800" spc="300" dirty="0" smtClean="0">
                <a:solidFill>
                  <a:srgbClr val="FF0000"/>
                </a:solidFill>
                <a:latin typeface="Calibri" panose="020F0502020204030204" pitchFamily="34" charset="0"/>
              </a:rPr>
              <a:t>1. </a:t>
            </a:r>
            <a:r>
              <a:rPr lang="es-MX" sz="1800" spc="300" dirty="0" smtClean="0">
                <a:solidFill>
                  <a:schemeClr val="tx1"/>
                </a:solidFill>
                <a:latin typeface="Calibri" panose="020F0502020204030204" pitchFamily="34" charset="0"/>
              </a:rPr>
              <a:t>Separar la documentación por años, del más reciente al  más antiguo. </a:t>
            </a:r>
          </a:p>
          <a:p>
            <a:pPr algn="just">
              <a:spcBef>
                <a:spcPts val="0"/>
              </a:spcBef>
              <a:defRPr/>
            </a:pPr>
            <a:endParaRPr lang="es-MX" sz="600" spc="300" dirty="0" smtClean="0">
              <a:solidFill>
                <a:schemeClr val="tx1"/>
              </a:solidFill>
              <a:latin typeface="Calibri" panose="020F0502020204030204" pitchFamily="34" charset="0"/>
            </a:endParaRPr>
          </a:p>
          <a:p>
            <a:pPr algn="just">
              <a:spcBef>
                <a:spcPts val="0"/>
              </a:spcBef>
              <a:defRPr/>
            </a:pPr>
            <a:endParaRPr lang="es-MX" sz="1800" spc="300" dirty="0" smtClean="0">
              <a:solidFill>
                <a:schemeClr val="tx1"/>
              </a:solidFill>
              <a:latin typeface="Calibri" panose="020F0502020204030204" pitchFamily="34" charset="0"/>
            </a:endParaRPr>
          </a:p>
          <a:p>
            <a:pPr algn="just">
              <a:spcBef>
                <a:spcPts val="0"/>
              </a:spcBef>
              <a:defRPr/>
            </a:pPr>
            <a:r>
              <a:rPr lang="es-MX" sz="1800" spc="300" dirty="0" smtClean="0">
                <a:solidFill>
                  <a:srgbClr val="FF0000"/>
                </a:solidFill>
                <a:latin typeface="Calibri" panose="020F0502020204030204" pitchFamily="34" charset="0"/>
              </a:rPr>
              <a:t>2. </a:t>
            </a:r>
            <a:r>
              <a:rPr lang="es-MX" sz="1800" spc="300" dirty="0" smtClean="0">
                <a:solidFill>
                  <a:schemeClr val="tx1"/>
                </a:solidFill>
                <a:latin typeface="Calibri" panose="020F0502020204030204" pitchFamily="34" charset="0"/>
              </a:rPr>
              <a:t>Extraer la documentación de </a:t>
            </a:r>
            <a:r>
              <a:rPr lang="es-MX" sz="1800" spc="300" dirty="0" err="1" smtClean="0">
                <a:solidFill>
                  <a:schemeClr val="tx1"/>
                </a:solidFill>
                <a:latin typeface="Calibri" panose="020F0502020204030204" pitchFamily="34" charset="0"/>
              </a:rPr>
              <a:t>bibliorato</a:t>
            </a:r>
            <a:r>
              <a:rPr lang="es-MX" sz="1800" spc="300" dirty="0" smtClean="0">
                <a:solidFill>
                  <a:schemeClr val="tx1"/>
                </a:solidFill>
                <a:latin typeface="Calibri" panose="020F0502020204030204" pitchFamily="34" charset="0"/>
              </a:rPr>
              <a:t>/carpeta e ingresarla a folder.</a:t>
            </a:r>
          </a:p>
          <a:p>
            <a:pPr algn="just">
              <a:spcBef>
                <a:spcPts val="0"/>
              </a:spcBef>
              <a:defRPr/>
            </a:pPr>
            <a:endParaRPr lang="es-MX" sz="600" spc="300" dirty="0" smtClean="0">
              <a:solidFill>
                <a:schemeClr val="tx1"/>
              </a:solidFill>
              <a:latin typeface="Calibri" panose="020F0502020204030204" pitchFamily="34" charset="0"/>
            </a:endParaRPr>
          </a:p>
          <a:p>
            <a:pPr algn="just">
              <a:spcBef>
                <a:spcPts val="0"/>
              </a:spcBef>
              <a:defRPr/>
            </a:pPr>
            <a:endParaRPr lang="es-MX" sz="1800" spc="300" dirty="0" smtClean="0">
              <a:solidFill>
                <a:schemeClr val="tx1"/>
              </a:solidFill>
              <a:latin typeface="Calibri" panose="020F0502020204030204" pitchFamily="34" charset="0"/>
            </a:endParaRPr>
          </a:p>
          <a:p>
            <a:pPr algn="just">
              <a:spcBef>
                <a:spcPts val="0"/>
              </a:spcBef>
              <a:defRPr/>
            </a:pPr>
            <a:r>
              <a:rPr lang="es-MX" sz="1800" spc="300" dirty="0" smtClean="0">
                <a:solidFill>
                  <a:srgbClr val="FF0000"/>
                </a:solidFill>
                <a:latin typeface="Calibri" panose="020F0502020204030204" pitchFamily="34" charset="0"/>
              </a:rPr>
              <a:t>3. </a:t>
            </a:r>
            <a:r>
              <a:rPr lang="es-MX" sz="1800" spc="300" dirty="0" smtClean="0">
                <a:solidFill>
                  <a:schemeClr val="tx1"/>
                </a:solidFill>
                <a:latin typeface="Calibri" panose="020F0502020204030204" pitchFamily="34" charset="0"/>
              </a:rPr>
              <a:t>Los expedientes</a:t>
            </a:r>
            <a:r>
              <a:rPr lang="es-MX" sz="1800" spc="300" dirty="0" smtClean="0">
                <a:solidFill>
                  <a:srgbClr val="FF0000"/>
                </a:solidFill>
                <a:latin typeface="Calibri" panose="020F0502020204030204" pitchFamily="34" charset="0"/>
              </a:rPr>
              <a:t> </a:t>
            </a:r>
            <a:r>
              <a:rPr lang="es-MX" sz="1800" spc="300" dirty="0" smtClean="0">
                <a:solidFill>
                  <a:schemeClr val="tx1"/>
                </a:solidFill>
                <a:latin typeface="Calibri" panose="020F0502020204030204" pitchFamily="34" charset="0"/>
              </a:rPr>
              <a:t>deberán ir cosidos ó en broches </a:t>
            </a:r>
            <a:r>
              <a:rPr lang="es-MX" sz="1800" spc="300" dirty="0" err="1" smtClean="0">
                <a:solidFill>
                  <a:schemeClr val="tx1"/>
                </a:solidFill>
                <a:latin typeface="Calibri" panose="020F0502020204030204" pitchFamily="34" charset="0"/>
              </a:rPr>
              <a:t>baco</a:t>
            </a:r>
            <a:r>
              <a:rPr lang="es-MX" sz="1800" spc="300" dirty="0" smtClean="0">
                <a:solidFill>
                  <a:schemeClr val="tx1"/>
                </a:solidFill>
                <a:latin typeface="Calibri" panose="020F0502020204030204" pitchFamily="34" charset="0"/>
              </a:rPr>
              <a:t>.</a:t>
            </a:r>
          </a:p>
          <a:p>
            <a:pPr algn="just">
              <a:spcBef>
                <a:spcPts val="0"/>
              </a:spcBef>
              <a:defRPr/>
            </a:pPr>
            <a:endParaRPr lang="es-MX" sz="600" spc="300" dirty="0" smtClean="0">
              <a:solidFill>
                <a:schemeClr val="tx1"/>
              </a:solidFill>
              <a:latin typeface="Calibri" panose="020F0502020204030204" pitchFamily="34" charset="0"/>
            </a:endParaRPr>
          </a:p>
          <a:p>
            <a:pPr algn="just">
              <a:spcBef>
                <a:spcPts val="0"/>
              </a:spcBef>
              <a:defRPr/>
            </a:pPr>
            <a:endParaRPr lang="es-MX" sz="1800" spc="300" dirty="0" smtClean="0">
              <a:solidFill>
                <a:schemeClr val="tx1"/>
              </a:solidFill>
              <a:latin typeface="Calibri" panose="020F0502020204030204" pitchFamily="34" charset="0"/>
            </a:endParaRPr>
          </a:p>
          <a:p>
            <a:pPr algn="just">
              <a:spcBef>
                <a:spcPts val="0"/>
              </a:spcBef>
              <a:defRPr/>
            </a:pPr>
            <a:r>
              <a:rPr lang="es-MX" sz="1800" spc="300" dirty="0" smtClean="0">
                <a:solidFill>
                  <a:srgbClr val="FF0000"/>
                </a:solidFill>
                <a:latin typeface="Calibri" panose="020F0502020204030204" pitchFamily="34" charset="0"/>
              </a:rPr>
              <a:t>4. </a:t>
            </a:r>
            <a:r>
              <a:rPr lang="es-MX" sz="1800" spc="300" dirty="0" smtClean="0">
                <a:solidFill>
                  <a:schemeClr val="tx1"/>
                </a:solidFill>
                <a:latin typeface="Calibri" panose="020F0502020204030204" pitchFamily="34" charset="0"/>
              </a:rPr>
              <a:t>En algunos casos se deberán retirar grapas y clips.</a:t>
            </a:r>
          </a:p>
          <a:p>
            <a:pPr algn="just">
              <a:spcBef>
                <a:spcPts val="0"/>
              </a:spcBef>
              <a:defRPr/>
            </a:pPr>
            <a:endParaRPr lang="es-MX" sz="600" spc="300" dirty="0" smtClean="0">
              <a:solidFill>
                <a:schemeClr val="tx1"/>
              </a:solidFill>
              <a:latin typeface="Calibri" panose="020F0502020204030204" pitchFamily="34" charset="0"/>
            </a:endParaRPr>
          </a:p>
          <a:p>
            <a:pPr algn="just">
              <a:spcBef>
                <a:spcPts val="0"/>
              </a:spcBef>
              <a:defRPr/>
            </a:pPr>
            <a:endParaRPr lang="es-MX" sz="1800" spc="300" dirty="0" smtClean="0">
              <a:solidFill>
                <a:schemeClr val="tx1"/>
              </a:solidFill>
              <a:latin typeface="Calibri" panose="020F0502020204030204" pitchFamily="34" charset="0"/>
            </a:endParaRPr>
          </a:p>
          <a:p>
            <a:pPr algn="just">
              <a:spcBef>
                <a:spcPts val="0"/>
              </a:spcBef>
              <a:defRPr/>
            </a:pPr>
            <a:r>
              <a:rPr lang="es-MX" sz="1800" spc="300" dirty="0" smtClean="0">
                <a:solidFill>
                  <a:srgbClr val="FF0000"/>
                </a:solidFill>
                <a:latin typeface="Calibri" panose="020F0502020204030204" pitchFamily="34" charset="0"/>
              </a:rPr>
              <a:t>5. </a:t>
            </a:r>
            <a:r>
              <a:rPr lang="es-MX" sz="1800" spc="300" dirty="0" smtClean="0">
                <a:solidFill>
                  <a:schemeClr val="tx1"/>
                </a:solidFill>
                <a:latin typeface="Calibri" panose="020F0502020204030204" pitchFamily="34" charset="0"/>
              </a:rPr>
              <a:t>Los expedientes sé agruparán por serie documental, es decir asunto, tema ó materia de que tratan. </a:t>
            </a:r>
          </a:p>
          <a:p>
            <a:pPr algn="just">
              <a:spcBef>
                <a:spcPts val="0"/>
              </a:spcBef>
              <a:defRPr/>
            </a:pPr>
            <a:r>
              <a:rPr lang="es-MX" sz="600" spc="300" dirty="0" smtClean="0">
                <a:solidFill>
                  <a:schemeClr val="tx1"/>
                </a:solidFill>
                <a:latin typeface="Calibri" panose="020F0502020204030204" pitchFamily="34" charset="0"/>
              </a:rPr>
              <a:t> </a:t>
            </a:r>
            <a:endParaRPr lang="es-MX" sz="300" spc="300" dirty="0" smtClean="0">
              <a:solidFill>
                <a:schemeClr val="tx1"/>
              </a:solidFill>
              <a:latin typeface="Calibri" panose="020F0502020204030204" pitchFamily="34" charset="0"/>
            </a:endParaRPr>
          </a:p>
          <a:p>
            <a:pPr algn="just">
              <a:spcBef>
                <a:spcPts val="0"/>
              </a:spcBef>
              <a:defRPr/>
            </a:pPr>
            <a:endParaRPr lang="es-MX" sz="1800" spc="300" dirty="0" smtClean="0">
              <a:solidFill>
                <a:schemeClr val="tx1"/>
              </a:solidFill>
              <a:latin typeface="Calibri" panose="020F0502020204030204" pitchFamily="34" charset="0"/>
            </a:endParaRPr>
          </a:p>
          <a:p>
            <a:pPr algn="just">
              <a:spcBef>
                <a:spcPts val="0"/>
              </a:spcBef>
              <a:defRPr/>
            </a:pPr>
            <a:r>
              <a:rPr lang="es-MX" sz="1800" spc="300" dirty="0" smtClean="0">
                <a:solidFill>
                  <a:srgbClr val="FF0000"/>
                </a:solidFill>
                <a:latin typeface="Calibri" panose="020F0502020204030204" pitchFamily="34" charset="0"/>
              </a:rPr>
              <a:t>6. </a:t>
            </a:r>
            <a:r>
              <a:rPr lang="es-MX" sz="1800" spc="300" dirty="0" smtClean="0">
                <a:solidFill>
                  <a:schemeClr val="tx1"/>
                </a:solidFill>
                <a:latin typeface="Calibri" panose="020F0502020204030204" pitchFamily="34" charset="0"/>
              </a:rPr>
              <a:t>Los expedientes deberán contener una carátula de identificación.</a:t>
            </a:r>
            <a:endParaRPr lang="es-MX" sz="1800" dirty="0">
              <a:solidFill>
                <a:schemeClr val="tx1"/>
              </a:solidFill>
            </a:endParaRPr>
          </a:p>
        </p:txBody>
      </p:sp>
    </p:spTree>
    <p:extLst>
      <p:ext uri="{BB962C8B-B14F-4D97-AF65-F5344CB8AC3E}">
        <p14:creationId xmlns:p14="http://schemas.microsoft.com/office/powerpoint/2010/main" xmlns="" val="4049141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ctrTitle"/>
          </p:nvPr>
        </p:nvSpPr>
        <p:spPr>
          <a:xfrm>
            <a:off x="685800" y="1124745"/>
            <a:ext cx="7772400" cy="864096"/>
          </a:xfrm>
        </p:spPr>
        <p:txBody>
          <a:bodyPr>
            <a:normAutofit/>
          </a:bodyPr>
          <a:lstStyle/>
          <a:p>
            <a:pPr algn="r"/>
            <a:r>
              <a:rPr lang="es-MX" sz="3600" dirty="0" smtClean="0">
                <a:solidFill>
                  <a:srgbClr val="FF0000"/>
                </a:solidFill>
              </a:rPr>
              <a:t>OBJETIVOS ESPECÍFICOS</a:t>
            </a:r>
            <a:endParaRPr lang="es-MX" sz="3600" dirty="0">
              <a:solidFill>
                <a:srgbClr val="FF0000"/>
              </a:solidFill>
            </a:endParaRPr>
          </a:p>
        </p:txBody>
      </p:sp>
      <p:sp>
        <p:nvSpPr>
          <p:cNvPr id="9" name="8 Subtítulo"/>
          <p:cNvSpPr>
            <a:spLocks noGrp="1"/>
          </p:cNvSpPr>
          <p:nvPr>
            <p:ph type="subTitle" idx="1"/>
          </p:nvPr>
        </p:nvSpPr>
        <p:spPr>
          <a:xfrm>
            <a:off x="683568" y="2204864"/>
            <a:ext cx="7776864" cy="3960440"/>
          </a:xfrm>
        </p:spPr>
        <p:txBody>
          <a:bodyPr>
            <a:normAutofit fontScale="92500" lnSpcReduction="20000"/>
          </a:bodyPr>
          <a:lstStyle/>
          <a:p>
            <a:pPr algn="just">
              <a:spcBef>
                <a:spcPts val="0"/>
              </a:spcBef>
              <a:buFont typeface="Wingdings" pitchFamily="2" charset="2"/>
              <a:buChar char="Ø"/>
              <a:defRPr/>
            </a:pPr>
            <a:r>
              <a:rPr lang="es-MX" b="1" spc="300" dirty="0" smtClean="0">
                <a:solidFill>
                  <a:schemeClr val="tx1"/>
                </a:solidFill>
                <a:latin typeface="Calibri" panose="020F0502020204030204" pitchFamily="34" charset="0"/>
              </a:rPr>
              <a:t>ESTABLECER LAS FUNCIONES Y EL MANEJO DEL EXPEDIENTE.</a:t>
            </a:r>
          </a:p>
          <a:p>
            <a:pPr algn="just">
              <a:spcBef>
                <a:spcPts val="0"/>
              </a:spcBef>
              <a:defRPr/>
            </a:pPr>
            <a:endParaRPr lang="es-MX" b="1" spc="300" dirty="0" smtClean="0">
              <a:solidFill>
                <a:schemeClr val="tx1"/>
              </a:solidFill>
              <a:latin typeface="Calibri" panose="020F0502020204030204" pitchFamily="34" charset="0"/>
            </a:endParaRPr>
          </a:p>
          <a:p>
            <a:pPr algn="just">
              <a:spcBef>
                <a:spcPts val="0"/>
              </a:spcBef>
              <a:buFont typeface="Wingdings" pitchFamily="2" charset="2"/>
              <a:buChar char="Ø"/>
              <a:defRPr/>
            </a:pPr>
            <a:r>
              <a:rPr lang="es-MX" b="1" spc="300" dirty="0" smtClean="0">
                <a:solidFill>
                  <a:schemeClr val="tx1"/>
                </a:solidFill>
                <a:latin typeface="Calibri" panose="020F0502020204030204" pitchFamily="34" charset="0"/>
              </a:rPr>
              <a:t>ESTABLECER UN ADECUADO CONTROL Y TRANSFERENCIA DEL EXPEDIENTE.</a:t>
            </a:r>
          </a:p>
          <a:p>
            <a:pPr algn="just">
              <a:spcBef>
                <a:spcPts val="0"/>
              </a:spcBef>
              <a:defRPr/>
            </a:pPr>
            <a:r>
              <a:rPr lang="es-MX" b="1" spc="300" dirty="0" smtClean="0">
                <a:solidFill>
                  <a:schemeClr val="tx1"/>
                </a:solidFill>
                <a:latin typeface="Calibri" panose="020F0502020204030204" pitchFamily="34" charset="0"/>
              </a:rPr>
              <a:t> </a:t>
            </a:r>
          </a:p>
          <a:p>
            <a:pPr algn="just">
              <a:spcBef>
                <a:spcPts val="0"/>
              </a:spcBef>
              <a:buFont typeface="Wingdings" pitchFamily="2" charset="2"/>
              <a:buChar char="Ø"/>
              <a:defRPr/>
            </a:pPr>
            <a:r>
              <a:rPr lang="es-MX" b="1" spc="300" dirty="0" smtClean="0">
                <a:solidFill>
                  <a:schemeClr val="tx1"/>
                </a:solidFill>
                <a:latin typeface="Calibri" panose="020F0502020204030204" pitchFamily="34" charset="0"/>
              </a:rPr>
              <a:t>EVITAR EL DETERIORO DEL EXPEDIENTE.</a:t>
            </a:r>
          </a:p>
          <a:p>
            <a:pPr algn="just">
              <a:spcBef>
                <a:spcPts val="0"/>
              </a:spcBef>
              <a:defRPr/>
            </a:pPr>
            <a:endParaRPr lang="es-MX" b="1" spc="300" dirty="0" smtClean="0">
              <a:solidFill>
                <a:schemeClr val="tx1"/>
              </a:solidFill>
              <a:latin typeface="Calibri" panose="020F0502020204030204" pitchFamily="34" charset="0"/>
            </a:endParaRPr>
          </a:p>
          <a:p>
            <a:pPr algn="just">
              <a:spcBef>
                <a:spcPts val="0"/>
              </a:spcBef>
              <a:buFont typeface="Wingdings" pitchFamily="2" charset="2"/>
              <a:buChar char="Ø"/>
              <a:defRPr/>
            </a:pPr>
            <a:r>
              <a:rPr lang="es-MX" b="1" spc="300" dirty="0" smtClean="0">
                <a:solidFill>
                  <a:schemeClr val="tx1"/>
                </a:solidFill>
                <a:latin typeface="Calibri" panose="020F0502020204030204" pitchFamily="34" charset="0"/>
              </a:rPr>
              <a:t>CREAR UNA CULTURA  ARCHIVÍSTICA</a:t>
            </a:r>
            <a:endParaRPr lang="es-MX" sz="2000" b="1" spc="300" dirty="0" smtClean="0">
              <a:solidFill>
                <a:schemeClr val="tx1"/>
              </a:solidFill>
              <a:latin typeface="Calibri" panose="020F0502020204030204" pitchFamily="34" charset="0"/>
            </a:endParaRPr>
          </a:p>
          <a:p>
            <a:pPr algn="just"/>
            <a:endParaRPr lang="es-MX" dirty="0"/>
          </a:p>
        </p:txBody>
      </p:sp>
    </p:spTree>
    <p:extLst>
      <p:ext uri="{BB962C8B-B14F-4D97-AF65-F5344CB8AC3E}">
        <p14:creationId xmlns:p14="http://schemas.microsoft.com/office/powerpoint/2010/main" xmlns="" val="296307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Rectángulo"/>
          <p:cNvSpPr/>
          <p:nvPr/>
        </p:nvSpPr>
        <p:spPr>
          <a:xfrm>
            <a:off x="395536" y="1124744"/>
            <a:ext cx="8568952" cy="5355312"/>
          </a:xfrm>
          <a:prstGeom prst="rect">
            <a:avLst/>
          </a:prstGeom>
        </p:spPr>
        <p:txBody>
          <a:bodyPr wrap="square">
            <a:spAutoFit/>
          </a:bodyPr>
          <a:lstStyle/>
          <a:p>
            <a:pPr algn="just">
              <a:defRPr/>
            </a:pPr>
            <a:r>
              <a:rPr lang="es-MX" spc="300" dirty="0" smtClean="0">
                <a:solidFill>
                  <a:srgbClr val="FF0000"/>
                </a:solidFill>
                <a:latin typeface="Calibri" panose="020F0502020204030204" pitchFamily="34" charset="0"/>
              </a:rPr>
              <a:t>7. </a:t>
            </a:r>
            <a:r>
              <a:rPr lang="es-MX" spc="300" dirty="0" smtClean="0">
                <a:latin typeface="Calibri" panose="020F0502020204030204" pitchFamily="34" charset="0"/>
              </a:rPr>
              <a:t>Para preservar la integridad de la información los expedientes van foliados en la parte inferior derecha (foliador, lápiz ó pluma).</a:t>
            </a:r>
          </a:p>
          <a:p>
            <a:pPr algn="just">
              <a:defRPr/>
            </a:pPr>
            <a:endParaRPr lang="es-MX" sz="900" spc="300" dirty="0" smtClean="0">
              <a:latin typeface="Calibri" panose="020F0502020204030204" pitchFamily="34" charset="0"/>
            </a:endParaRPr>
          </a:p>
          <a:p>
            <a:pPr algn="just">
              <a:defRPr/>
            </a:pPr>
            <a:r>
              <a:rPr lang="es-MX" spc="300" dirty="0" smtClean="0">
                <a:solidFill>
                  <a:srgbClr val="FF0000"/>
                </a:solidFill>
                <a:latin typeface="Calibri" panose="020F0502020204030204" pitchFamily="34" charset="0"/>
              </a:rPr>
              <a:t>8. </a:t>
            </a:r>
            <a:r>
              <a:rPr lang="es-MX" spc="300" dirty="0" smtClean="0">
                <a:latin typeface="Calibri" panose="020F0502020204030204" pitchFamily="34" charset="0"/>
              </a:rPr>
              <a:t>Los expedientes clínicos y de personal no llevaran carátula.</a:t>
            </a:r>
          </a:p>
          <a:p>
            <a:pPr algn="just">
              <a:defRPr/>
            </a:pPr>
            <a:endParaRPr lang="es-MX" sz="900" spc="300" dirty="0" smtClean="0">
              <a:latin typeface="Calibri" panose="020F0502020204030204" pitchFamily="34" charset="0"/>
            </a:endParaRPr>
          </a:p>
          <a:p>
            <a:pPr algn="just">
              <a:defRPr/>
            </a:pPr>
            <a:endParaRPr lang="es-MX" spc="300" dirty="0" smtClean="0">
              <a:solidFill>
                <a:srgbClr val="FF0000"/>
              </a:solidFill>
              <a:latin typeface="Calibri" panose="020F0502020204030204" pitchFamily="34" charset="0"/>
            </a:endParaRPr>
          </a:p>
          <a:p>
            <a:pPr algn="just">
              <a:defRPr/>
            </a:pPr>
            <a:r>
              <a:rPr lang="es-MX" spc="300" dirty="0" smtClean="0">
                <a:solidFill>
                  <a:srgbClr val="FF0000"/>
                </a:solidFill>
                <a:latin typeface="Calibri" panose="020F0502020204030204" pitchFamily="34" charset="0"/>
              </a:rPr>
              <a:t>9. </a:t>
            </a:r>
            <a:r>
              <a:rPr lang="es-MX" spc="300" dirty="0" smtClean="0">
                <a:latin typeface="Calibri" panose="020F0502020204030204" pitchFamily="34" charset="0"/>
              </a:rPr>
              <a:t>En el inventario de transferencia  primaria deberá registrarse expediente por expediente.</a:t>
            </a:r>
          </a:p>
          <a:p>
            <a:pPr algn="just">
              <a:defRPr/>
            </a:pPr>
            <a:endParaRPr lang="es-MX" sz="900" spc="300" dirty="0" smtClean="0">
              <a:latin typeface="Calibri" panose="020F0502020204030204" pitchFamily="34" charset="0"/>
            </a:endParaRPr>
          </a:p>
          <a:p>
            <a:pPr algn="just">
              <a:defRPr/>
            </a:pPr>
            <a:endParaRPr lang="es-MX" spc="300" dirty="0" smtClean="0">
              <a:solidFill>
                <a:srgbClr val="FF0000"/>
              </a:solidFill>
              <a:latin typeface="Calibri" panose="020F0502020204030204" pitchFamily="34" charset="0"/>
            </a:endParaRPr>
          </a:p>
          <a:p>
            <a:pPr algn="just">
              <a:defRPr/>
            </a:pPr>
            <a:r>
              <a:rPr lang="es-MX" spc="300" dirty="0" smtClean="0">
                <a:solidFill>
                  <a:srgbClr val="FF0000"/>
                </a:solidFill>
                <a:latin typeface="Calibri" panose="020F0502020204030204" pitchFamily="34" charset="0"/>
              </a:rPr>
              <a:t>10. </a:t>
            </a:r>
            <a:r>
              <a:rPr lang="es-MX" spc="300" dirty="0" smtClean="0">
                <a:latin typeface="Calibri" panose="020F0502020204030204" pitchFamily="34" charset="0"/>
              </a:rPr>
              <a:t>Se deberá enviar el inventario de transferencia primaria vía correo para recibir visto bueno en la elaboración</a:t>
            </a:r>
          </a:p>
          <a:p>
            <a:pPr algn="just">
              <a:buFont typeface="Arial" pitchFamily="34" charset="0"/>
              <a:buChar char="•"/>
              <a:defRPr/>
            </a:pPr>
            <a:r>
              <a:rPr lang="es-MX" spc="300" dirty="0" smtClean="0">
                <a:latin typeface="Calibri" panose="020F0502020204030204" pitchFamily="34" charset="0"/>
                <a:hlinkClick r:id="rId5"/>
              </a:rPr>
              <a:t>concentracionsesp@sersalud.df.gob.mx</a:t>
            </a:r>
            <a:r>
              <a:rPr lang="es-MX" spc="300" dirty="0" smtClean="0">
                <a:latin typeface="Calibri" panose="020F0502020204030204" pitchFamily="34" charset="0"/>
              </a:rPr>
              <a:t> (Servicios de Salud)</a:t>
            </a:r>
          </a:p>
          <a:p>
            <a:pPr algn="just">
              <a:buFont typeface="Arial" pitchFamily="34" charset="0"/>
              <a:buChar char="•"/>
              <a:defRPr/>
            </a:pPr>
            <a:r>
              <a:rPr lang="es-MX" u="sng" spc="300" dirty="0" smtClean="0">
                <a:latin typeface="Calibri" panose="020F0502020204030204" pitchFamily="34" charset="0"/>
                <a:hlinkClick r:id="rId6"/>
              </a:rPr>
              <a:t>concentracionsesa@sersalud.df.gob.mx</a:t>
            </a:r>
            <a:r>
              <a:rPr lang="es-MX" u="sng" spc="300" dirty="0" smtClean="0">
                <a:latin typeface="Calibri" panose="020F0502020204030204" pitchFamily="34" charset="0"/>
              </a:rPr>
              <a:t> (Secretaria de Salud)</a:t>
            </a:r>
          </a:p>
          <a:p>
            <a:pPr algn="just">
              <a:defRPr/>
            </a:pPr>
            <a:endParaRPr lang="es-MX" sz="900" spc="300" dirty="0" smtClean="0">
              <a:latin typeface="Calibri" panose="020F0502020204030204" pitchFamily="34" charset="0"/>
            </a:endParaRPr>
          </a:p>
          <a:p>
            <a:pPr algn="just">
              <a:defRPr/>
            </a:pPr>
            <a:endParaRPr lang="es-MX" spc="300" dirty="0" smtClean="0">
              <a:solidFill>
                <a:srgbClr val="FF0000"/>
              </a:solidFill>
              <a:latin typeface="Calibri" panose="020F0502020204030204" pitchFamily="34" charset="0"/>
            </a:endParaRPr>
          </a:p>
          <a:p>
            <a:pPr algn="just">
              <a:defRPr/>
            </a:pPr>
            <a:r>
              <a:rPr lang="es-MX" spc="300" dirty="0" smtClean="0">
                <a:solidFill>
                  <a:srgbClr val="FF0000"/>
                </a:solidFill>
                <a:latin typeface="Calibri" panose="020F0502020204030204" pitchFamily="34" charset="0"/>
              </a:rPr>
              <a:t>11. </a:t>
            </a:r>
            <a:r>
              <a:rPr lang="es-MX" spc="300" dirty="0" smtClean="0">
                <a:latin typeface="Calibri" panose="020F0502020204030204" pitchFamily="34" charset="0"/>
              </a:rPr>
              <a:t>Después de realizar estos procesos, el área generadora se comunicará a la unidad de archivo de trámite, a la ext. 1675 para que se le indique el día y la hora que se presentará un </a:t>
            </a:r>
            <a:r>
              <a:rPr lang="es-MX" spc="300" dirty="0" err="1" smtClean="0">
                <a:latin typeface="Calibri" panose="020F0502020204030204" pitchFamily="34" charset="0"/>
              </a:rPr>
              <a:t>archivónomo</a:t>
            </a:r>
            <a:r>
              <a:rPr lang="es-MX" spc="300" dirty="0" smtClean="0">
                <a:latin typeface="Calibri" panose="020F0502020204030204" pitchFamily="34" charset="0"/>
              </a:rPr>
              <a:t> a la revisión de su documentación.</a:t>
            </a:r>
            <a:endParaRPr lang="es-MX" dirty="0"/>
          </a:p>
        </p:txBody>
      </p:sp>
    </p:spTree>
    <p:extLst>
      <p:ext uri="{BB962C8B-B14F-4D97-AF65-F5344CB8AC3E}">
        <p14:creationId xmlns:p14="http://schemas.microsoft.com/office/powerpoint/2010/main" xmlns="" val="1988357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8" name="9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246683">
            <a:off x="2489156" y="1267029"/>
            <a:ext cx="4520088" cy="441813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2 Rectángulo"/>
          <p:cNvSpPr/>
          <p:nvPr/>
        </p:nvSpPr>
        <p:spPr>
          <a:xfrm rot="20684676">
            <a:off x="2134755" y="1172841"/>
            <a:ext cx="3283271" cy="101566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receso</a:t>
            </a:r>
            <a:endParaRPr lang="es-ES"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222489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Imagen 6"/>
          <p:cNvPicPr>
            <a:picLocks noChangeAspect="1"/>
          </p:cNvPicPr>
          <p:nvPr/>
        </p:nvPicPr>
        <p:blipFill>
          <a:blip r:embed="rId2" cstate="print"/>
          <a:srcRect/>
          <a:stretch>
            <a:fillRect/>
          </a:stretch>
        </p:blipFill>
        <p:spPr bwMode="auto">
          <a:xfrm>
            <a:off x="0" y="6419850"/>
            <a:ext cx="9144000" cy="438150"/>
          </a:xfrm>
          <a:prstGeom prst="rect">
            <a:avLst/>
          </a:prstGeom>
          <a:noFill/>
          <a:ln w="9525">
            <a:noFill/>
            <a:miter lim="800000"/>
            <a:headEnd/>
            <a:tailEnd/>
          </a:ln>
        </p:spPr>
      </p:pic>
      <p:sp>
        <p:nvSpPr>
          <p:cNvPr id="42" name="CuadroTexto 41"/>
          <p:cNvSpPr txBox="1"/>
          <p:nvPr/>
        </p:nvSpPr>
        <p:spPr>
          <a:xfrm>
            <a:off x="7175898" y="2657476"/>
            <a:ext cx="1591865" cy="830997"/>
          </a:xfrm>
          <a:prstGeom prst="rect">
            <a:avLst/>
          </a:prstGeom>
          <a:noFill/>
        </p:spPr>
        <p:txBody>
          <a:bodyPr wrap="square">
            <a:spAutoFit/>
          </a:bodyPr>
          <a:lstStyle/>
          <a:p>
            <a:pPr eaLnBrk="1" fontAlgn="auto" hangingPunct="1">
              <a:spcBef>
                <a:spcPts val="0"/>
              </a:spcBef>
              <a:spcAft>
                <a:spcPts val="0"/>
              </a:spcAft>
              <a:defRPr/>
            </a:pPr>
            <a:r>
              <a:rPr lang="es-MX" sz="1200" spc="300" dirty="0">
                <a:solidFill>
                  <a:srgbClr val="8A4090"/>
                </a:solidFill>
                <a:latin typeface="+mj-lt"/>
                <a:cs typeface="+mn-cs"/>
              </a:rPr>
              <a:t>Carátula de Identificación</a:t>
            </a:r>
          </a:p>
          <a:p>
            <a:pPr eaLnBrk="1" fontAlgn="auto" hangingPunct="1">
              <a:spcBef>
                <a:spcPts val="0"/>
              </a:spcBef>
              <a:spcAft>
                <a:spcPts val="0"/>
              </a:spcAft>
              <a:defRPr/>
            </a:pPr>
            <a:r>
              <a:rPr lang="es-MX" sz="1200" spc="300" dirty="0">
                <a:solidFill>
                  <a:srgbClr val="8A4090"/>
                </a:solidFill>
                <a:latin typeface="+mj-lt"/>
                <a:cs typeface="+mn-cs"/>
              </a:rPr>
              <a:t>del Expediente</a:t>
            </a:r>
            <a:endParaRPr lang="es-MX" sz="1200" spc="600" dirty="0">
              <a:solidFill>
                <a:srgbClr val="8A4090"/>
              </a:solidFill>
              <a:latin typeface="+mj-lt"/>
              <a:cs typeface="+mn-cs"/>
            </a:endParaRPr>
          </a:p>
        </p:txBody>
      </p:sp>
      <p:grpSp>
        <p:nvGrpSpPr>
          <p:cNvPr id="3" name="Grupo 2"/>
          <p:cNvGrpSpPr>
            <a:grpSpLocks/>
          </p:cNvGrpSpPr>
          <p:nvPr/>
        </p:nvGrpSpPr>
        <p:grpSpPr bwMode="auto">
          <a:xfrm>
            <a:off x="1043608" y="836712"/>
            <a:ext cx="6231707" cy="5648226"/>
            <a:chOff x="2626017" y="750310"/>
            <a:chExt cx="6689434" cy="4770335"/>
          </a:xfrm>
        </p:grpSpPr>
        <p:sp>
          <p:nvSpPr>
            <p:cNvPr id="44046" name="4 Marcador de contenido"/>
            <p:cNvSpPr txBox="1">
              <a:spLocks/>
            </p:cNvSpPr>
            <p:nvPr/>
          </p:nvSpPr>
          <p:spPr bwMode="auto">
            <a:xfrm>
              <a:off x="2735680" y="1463119"/>
              <a:ext cx="6315362" cy="3472657"/>
            </a:xfrm>
            <a:prstGeom prst="rect">
              <a:avLst/>
            </a:prstGeom>
            <a:noFill/>
            <a:ln w="9525">
              <a:noFill/>
              <a:miter lim="800000"/>
              <a:headEnd/>
              <a:tailEnd/>
            </a:ln>
          </p:spPr>
          <p:txBody>
            <a:bodyPr/>
            <a:lstStyle/>
            <a:p>
              <a:pPr algn="ctr" eaLnBrk="1" hangingPunct="1">
                <a:lnSpc>
                  <a:spcPct val="90000"/>
                </a:lnSpc>
                <a:spcBef>
                  <a:spcPts val="1000"/>
                </a:spcBef>
                <a:buFont typeface="Arial" pitchFamily="34" charset="0"/>
                <a:buNone/>
              </a:pPr>
              <a:endParaRPr lang="es-MX" altLang="es-MX" sz="2400">
                <a:latin typeface="Calibri" pitchFamily="34" charset="0"/>
              </a:endParaRPr>
            </a:p>
            <a:p>
              <a:pPr algn="ctr" eaLnBrk="1" hangingPunct="1">
                <a:lnSpc>
                  <a:spcPct val="90000"/>
                </a:lnSpc>
                <a:spcBef>
                  <a:spcPts val="1000"/>
                </a:spcBef>
                <a:buFont typeface="Arial" pitchFamily="34" charset="0"/>
                <a:buNone/>
              </a:pPr>
              <a:endParaRPr lang="es-MX" altLang="es-MX" sz="2400">
                <a:latin typeface="Calibri" pitchFamily="34" charset="0"/>
              </a:endParaRPr>
            </a:p>
          </p:txBody>
        </p:sp>
        <p:sp>
          <p:nvSpPr>
            <p:cNvPr id="44047" name="6 Rectángulo"/>
            <p:cNvSpPr>
              <a:spLocks noChangeArrowheads="1"/>
            </p:cNvSpPr>
            <p:nvPr/>
          </p:nvSpPr>
          <p:spPr bwMode="auto">
            <a:xfrm>
              <a:off x="5148857" y="750310"/>
              <a:ext cx="3837285" cy="273573"/>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000" dirty="0">
                  <a:cs typeface="Lucida Sans Unicode" pitchFamily="34" charset="0"/>
                </a:rPr>
                <a:t>1.- </a:t>
              </a:r>
              <a:r>
                <a:rPr lang="es-MX" altLang="es-MX" sz="1100" dirty="0">
                  <a:cs typeface="Lucida Sans Unicode" pitchFamily="34" charset="0"/>
                </a:rPr>
                <a:t>Número de entrada</a:t>
              </a:r>
              <a:r>
                <a:rPr lang="es-MX" altLang="es-MX" sz="1000" dirty="0">
                  <a:cs typeface="Lucida Sans Unicode" pitchFamily="34" charset="0"/>
                </a:rPr>
                <a:t>: </a:t>
              </a:r>
              <a:r>
                <a:rPr lang="es-MX" altLang="es-MX" sz="1000" dirty="0">
                  <a:solidFill>
                    <a:srgbClr val="C00000"/>
                  </a:solidFill>
                  <a:cs typeface="Lucida Sans Unicode" pitchFamily="34" charset="0"/>
                </a:rPr>
                <a:t>Lo coloca el Área de Archivo</a:t>
              </a:r>
            </a:p>
          </p:txBody>
        </p:sp>
        <p:sp>
          <p:nvSpPr>
            <p:cNvPr id="44048" name="8 Rectángulo"/>
            <p:cNvSpPr>
              <a:spLocks noChangeArrowheads="1"/>
            </p:cNvSpPr>
            <p:nvPr/>
          </p:nvSpPr>
          <p:spPr bwMode="auto">
            <a:xfrm>
              <a:off x="5148857" y="1023883"/>
              <a:ext cx="3837285" cy="274845"/>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000">
                  <a:cs typeface="Lucida Sans Unicode" pitchFamily="34" charset="0"/>
                </a:rPr>
                <a:t>2</a:t>
              </a:r>
              <a:r>
                <a:rPr lang="es-MX" altLang="es-MX" sz="1100">
                  <a:cs typeface="Lucida Sans Unicode" pitchFamily="34" charset="0"/>
                </a:rPr>
                <a:t>.- Número de caja: </a:t>
              </a:r>
              <a:r>
                <a:rPr lang="es-MX" altLang="es-MX" sz="1100">
                  <a:solidFill>
                    <a:srgbClr val="C00000"/>
                  </a:solidFill>
                  <a:cs typeface="Lucida Sans Unicode" pitchFamily="34" charset="0"/>
                </a:rPr>
                <a:t>1 </a:t>
              </a:r>
              <a:r>
                <a:rPr lang="es-MX" altLang="es-MX" sz="1100">
                  <a:cs typeface="Lucida Sans Unicode" pitchFamily="34" charset="0"/>
                </a:rPr>
                <a:t>de  </a:t>
              </a:r>
              <a:r>
                <a:rPr lang="es-MX" altLang="es-MX" sz="1100">
                  <a:solidFill>
                    <a:srgbClr val="C00000"/>
                  </a:solidFill>
                  <a:cs typeface="Lucida Sans Unicode" pitchFamily="34" charset="0"/>
                </a:rPr>
                <a:t>2</a:t>
              </a:r>
            </a:p>
          </p:txBody>
        </p:sp>
        <p:sp>
          <p:nvSpPr>
            <p:cNvPr id="22" name="9 Rectángulo"/>
            <p:cNvSpPr>
              <a:spLocks noChangeArrowheads="1"/>
            </p:cNvSpPr>
            <p:nvPr/>
          </p:nvSpPr>
          <p:spPr bwMode="auto">
            <a:xfrm>
              <a:off x="2736252" y="2120716"/>
              <a:ext cx="6249890" cy="220130"/>
            </a:xfrm>
            <a:prstGeom prst="rect">
              <a:avLst/>
            </a:prstGeom>
            <a:noFill/>
            <a:ln w="9525" algn="ctr">
              <a:solidFill>
                <a:schemeClr val="tx1"/>
              </a:solidFill>
              <a:round/>
              <a:headEnd/>
              <a:tailEnd/>
            </a:ln>
          </p:spPr>
          <p:txBody>
            <a:bodyPr/>
            <a:lstStyle/>
            <a:p>
              <a:pPr eaLnBrk="1" fontAlgn="auto" hangingPunct="1">
                <a:lnSpc>
                  <a:spcPct val="93000"/>
                </a:lnSpc>
                <a:spcBef>
                  <a:spcPts val="0"/>
                </a:spcBef>
                <a:spcAft>
                  <a:spcPts val="0"/>
                </a:spcAft>
                <a:buClr>
                  <a:srgbClr val="000000"/>
                </a:buClr>
                <a:buSzPct val="100000"/>
                <a:defRPr/>
              </a:pPr>
              <a:r>
                <a:rPr lang="es-MX" sz="1100" dirty="0">
                  <a:latin typeface="Arial" charset="0"/>
                  <a:cs typeface="+mn-cs"/>
                </a:rPr>
                <a:t>6.- Fondo: </a:t>
              </a:r>
              <a:r>
                <a:rPr lang="es-MX" sz="1100" b="1" dirty="0">
                  <a:solidFill>
                    <a:srgbClr val="C00000"/>
                  </a:solidFill>
                  <a:latin typeface="Arial" charset="0"/>
                  <a:cs typeface="+mn-cs"/>
                </a:rPr>
                <a:t>SECRETARIA DE SALUD DEL D.F </a:t>
              </a:r>
              <a:r>
                <a:rPr lang="es-MX" sz="1100" b="1" dirty="0">
                  <a:latin typeface="Arial" charset="0"/>
                  <a:cs typeface="+mn-cs"/>
                </a:rPr>
                <a:t>MXGDF09-SESA-08</a:t>
              </a:r>
            </a:p>
            <a:p>
              <a:pPr eaLnBrk="1" fontAlgn="auto" hangingPunct="1">
                <a:lnSpc>
                  <a:spcPct val="93000"/>
                </a:lnSpc>
                <a:spcBef>
                  <a:spcPts val="0"/>
                </a:spcBef>
                <a:spcAft>
                  <a:spcPts val="0"/>
                </a:spcAft>
                <a:buClr>
                  <a:srgbClr val="000000"/>
                </a:buClr>
                <a:buSzPct val="100000"/>
                <a:defRPr/>
              </a:pPr>
              <a:endParaRPr lang="es-MX" sz="1000" b="1" dirty="0">
                <a:latin typeface="Arial" charset="0"/>
                <a:cs typeface="+mn-cs"/>
              </a:endParaRPr>
            </a:p>
            <a:p>
              <a:pPr eaLnBrk="1" fontAlgn="auto" hangingPunct="1">
                <a:spcBef>
                  <a:spcPts val="0"/>
                </a:spcBef>
                <a:spcAft>
                  <a:spcPts val="0"/>
                </a:spcAft>
                <a:buClr>
                  <a:srgbClr val="000000"/>
                </a:buClr>
                <a:buSzPct val="100000"/>
                <a:buFont typeface="Arial" charset="0"/>
                <a:buNone/>
                <a:defRPr/>
              </a:pPr>
              <a:r>
                <a:rPr lang="en-GB" sz="1100" dirty="0">
                  <a:solidFill>
                    <a:srgbClr val="000000"/>
                  </a:solidFill>
                  <a:latin typeface="Arial" charset="0"/>
                  <a:cs typeface="+mn-cs"/>
                </a:rPr>
                <a:t>7.-  </a:t>
              </a:r>
              <a:r>
                <a:rPr lang="es-ES_tradnl" sz="1100" dirty="0">
                  <a:solidFill>
                    <a:srgbClr val="000000"/>
                  </a:solidFill>
                  <a:latin typeface="Arial" charset="0"/>
                  <a:cs typeface="+mn-cs"/>
                </a:rPr>
                <a:t>Sección</a:t>
              </a:r>
              <a:r>
                <a:rPr lang="en-GB" sz="1100" dirty="0">
                  <a:solidFill>
                    <a:srgbClr val="000000"/>
                  </a:solidFill>
                  <a:latin typeface="Arial" charset="0"/>
                  <a:cs typeface="+mn-cs"/>
                </a:rPr>
                <a:t> o Area </a:t>
              </a:r>
              <a:r>
                <a:rPr lang="es-ES_tradnl" sz="1100" dirty="0">
                  <a:solidFill>
                    <a:srgbClr val="000000"/>
                  </a:solidFill>
                  <a:latin typeface="Arial" charset="0"/>
                  <a:cs typeface="+mn-cs"/>
                </a:rPr>
                <a:t>Generadora</a:t>
              </a:r>
              <a:r>
                <a:rPr lang="en-GB" sz="1100" dirty="0">
                  <a:solidFill>
                    <a:srgbClr val="000000"/>
                  </a:solidFill>
                  <a:latin typeface="Arial" charset="0"/>
                  <a:cs typeface="+mn-cs"/>
                </a:rPr>
                <a:t>: </a:t>
              </a:r>
              <a:r>
                <a:rPr lang="en-GB" sz="1100" u="sng" dirty="0">
                  <a:solidFill>
                    <a:srgbClr val="C00000"/>
                  </a:solidFill>
                  <a:latin typeface="Arial" charset="0"/>
                  <a:cs typeface="+mn-cs"/>
                </a:rPr>
                <a:t>_</a:t>
              </a:r>
              <a:r>
                <a:rPr lang="es-MX" sz="1100" u="sng" dirty="0">
                  <a:solidFill>
                    <a:srgbClr val="C00000"/>
                  </a:solidFill>
                  <a:latin typeface="Arial" charset="0"/>
                  <a:cs typeface="+mn-cs"/>
                </a:rPr>
                <a:t> </a:t>
              </a:r>
              <a:r>
                <a:rPr lang="en-GB" sz="1100" u="sng" dirty="0">
                  <a:solidFill>
                    <a:srgbClr val="C00000"/>
                  </a:solidFill>
                  <a:latin typeface="Arial" charset="0"/>
                  <a:cs typeface="+mn-cs"/>
                </a:rPr>
                <a:t>_</a:t>
              </a:r>
              <a:r>
                <a:rPr lang="es-MX" sz="1100" u="sng" dirty="0">
                  <a:solidFill>
                    <a:srgbClr val="C00000"/>
                  </a:solidFill>
                  <a:latin typeface="Arial" charset="0"/>
                  <a:cs typeface="+mn-cs"/>
                </a:rPr>
                <a:t> Recursos Humanos del Hospital   __</a:t>
              </a:r>
            </a:p>
            <a:p>
              <a:pPr eaLnBrk="1" fontAlgn="auto" hangingPunct="1">
                <a:spcBef>
                  <a:spcPts val="0"/>
                </a:spcBef>
                <a:spcAft>
                  <a:spcPts val="0"/>
                </a:spcAft>
                <a:buClr>
                  <a:srgbClr val="000000"/>
                </a:buClr>
                <a:buSzPct val="100000"/>
                <a:defRPr/>
              </a:pPr>
              <a:endParaRPr lang="es-MX" sz="1100" dirty="0">
                <a:solidFill>
                  <a:srgbClr val="000000"/>
                </a:solidFill>
                <a:latin typeface="Arial" charset="0"/>
                <a:cs typeface="+mn-cs"/>
              </a:endParaRPr>
            </a:p>
            <a:p>
              <a:pPr eaLnBrk="1" fontAlgn="auto" hangingPunct="1">
                <a:spcBef>
                  <a:spcPts val="0"/>
                </a:spcBef>
                <a:spcAft>
                  <a:spcPts val="0"/>
                </a:spcAft>
                <a:buClr>
                  <a:srgbClr val="000000"/>
                </a:buClr>
                <a:buSzPct val="100000"/>
                <a:defRPr/>
              </a:pPr>
              <a:r>
                <a:rPr lang="es-MX" sz="1100" dirty="0">
                  <a:solidFill>
                    <a:srgbClr val="000000"/>
                  </a:solidFill>
                  <a:latin typeface="Arial" charset="0"/>
                  <a:cs typeface="+mn-cs"/>
                </a:rPr>
                <a:t>8.-Serie documental: </a:t>
              </a:r>
              <a:r>
                <a:rPr lang="es-MX" sz="1100" u="sng" dirty="0">
                  <a:solidFill>
                    <a:srgbClr val="FF0000"/>
                  </a:solidFill>
                  <a:effectLst>
                    <a:outerShdw blurRad="38100" dist="38100" dir="2700000" algn="tl">
                      <a:srgbClr val="000000">
                        <a:alpha val="43137"/>
                      </a:srgbClr>
                    </a:outerShdw>
                  </a:effectLst>
                  <a:latin typeface="Arial" charset="0"/>
                  <a:cs typeface="+mn-cs"/>
                </a:rPr>
                <a:t>Correspondencia de Entrada y Salida</a:t>
              </a:r>
            </a:p>
            <a:p>
              <a:pPr eaLnBrk="1" fontAlgn="auto" hangingPunct="1">
                <a:spcBef>
                  <a:spcPts val="0"/>
                </a:spcBef>
                <a:spcAft>
                  <a:spcPts val="0"/>
                </a:spcAft>
                <a:buClr>
                  <a:srgbClr val="000000"/>
                </a:buClr>
                <a:buSzPct val="100000"/>
                <a:defRPr/>
              </a:pPr>
              <a:endParaRPr lang="es-MX" sz="1100" dirty="0">
                <a:solidFill>
                  <a:srgbClr val="000000"/>
                </a:solidFill>
                <a:latin typeface="Arial" charset="0"/>
                <a:cs typeface="+mn-cs"/>
              </a:endParaRPr>
            </a:p>
            <a:p>
              <a:pPr eaLnBrk="1" fontAlgn="auto" hangingPunct="1">
                <a:spcBef>
                  <a:spcPts val="0"/>
                </a:spcBef>
                <a:spcAft>
                  <a:spcPts val="0"/>
                </a:spcAft>
                <a:buClr>
                  <a:srgbClr val="000000"/>
                </a:buClr>
                <a:buSzPct val="100000"/>
                <a:defRPr/>
              </a:pPr>
              <a:r>
                <a:rPr lang="es-MX" sz="1100" dirty="0">
                  <a:solidFill>
                    <a:srgbClr val="000000"/>
                  </a:solidFill>
                  <a:latin typeface="Arial" charset="0"/>
                  <a:cs typeface="+mn-cs"/>
                </a:rPr>
                <a:t>9.-</a:t>
              </a:r>
              <a:r>
                <a:rPr lang="es-MX" sz="1100" dirty="0">
                  <a:latin typeface="Arial" charset="0"/>
                  <a:cs typeface="+mn-cs"/>
                </a:rPr>
                <a:t>Nombre o Título del Expediente</a:t>
              </a:r>
              <a:r>
                <a:rPr lang="es-MX" sz="1100" dirty="0">
                  <a:solidFill>
                    <a:srgbClr val="000000"/>
                  </a:solidFill>
                  <a:latin typeface="Arial" charset="0"/>
                  <a:cs typeface="+mn-cs"/>
                </a:rPr>
                <a:t>:  </a:t>
              </a:r>
              <a:endParaRPr lang="es-MX" sz="1000" u="sng" dirty="0">
                <a:solidFill>
                  <a:srgbClr val="C00000"/>
                </a:solidFill>
                <a:latin typeface="Arial" charset="0"/>
                <a:cs typeface="+mn-cs"/>
              </a:endParaRPr>
            </a:p>
            <a:p>
              <a:pPr eaLnBrk="1" fontAlgn="auto" hangingPunct="1">
                <a:spcBef>
                  <a:spcPts val="0"/>
                </a:spcBef>
                <a:spcAft>
                  <a:spcPts val="0"/>
                </a:spcAft>
                <a:buClr>
                  <a:srgbClr val="000000"/>
                </a:buClr>
                <a:buSzPct val="100000"/>
                <a:buFont typeface="Arial" charset="0"/>
                <a:buNone/>
                <a:defRPr/>
              </a:pPr>
              <a:endParaRPr lang="es-MX" sz="1000" u="sng" dirty="0">
                <a:solidFill>
                  <a:srgbClr val="C00000"/>
                </a:solidFill>
                <a:latin typeface="Arial" charset="0"/>
                <a:cs typeface="+mn-cs"/>
              </a:endParaRPr>
            </a:p>
            <a:p>
              <a:pPr eaLnBrk="1" fontAlgn="auto" hangingPunct="1">
                <a:lnSpc>
                  <a:spcPct val="93000"/>
                </a:lnSpc>
                <a:spcBef>
                  <a:spcPts val="0"/>
                </a:spcBef>
                <a:spcAft>
                  <a:spcPts val="0"/>
                </a:spcAft>
                <a:buClr>
                  <a:srgbClr val="000000"/>
                </a:buClr>
                <a:buSzPct val="100000"/>
                <a:defRPr/>
              </a:pPr>
              <a:endParaRPr lang="es-MX" sz="1000" u="sng" dirty="0">
                <a:solidFill>
                  <a:srgbClr val="C00000"/>
                </a:solidFill>
                <a:latin typeface="Arial" charset="0"/>
                <a:cs typeface="+mn-cs"/>
              </a:endParaRPr>
            </a:p>
          </p:txBody>
        </p:sp>
        <p:sp>
          <p:nvSpPr>
            <p:cNvPr id="44050" name="10 Rectángulo"/>
            <p:cNvSpPr>
              <a:spLocks noChangeArrowheads="1"/>
            </p:cNvSpPr>
            <p:nvPr/>
          </p:nvSpPr>
          <p:spPr bwMode="auto">
            <a:xfrm>
              <a:off x="5148263" y="1846939"/>
              <a:ext cx="3838200" cy="274158"/>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dirty="0">
                  <a:cs typeface="Lucida Sans Unicode" pitchFamily="34" charset="0"/>
                </a:rPr>
                <a:t>5.- Clave de Clasificación: </a:t>
              </a:r>
              <a:endParaRPr lang="es-MX" altLang="es-MX" sz="1100" dirty="0">
                <a:solidFill>
                  <a:srgbClr val="C00000"/>
                </a:solidFill>
                <a:cs typeface="Lucida Sans Unicode" pitchFamily="34" charset="0"/>
              </a:endParaRPr>
            </a:p>
          </p:txBody>
        </p:sp>
        <p:sp>
          <p:nvSpPr>
            <p:cNvPr id="44051" name="11 Rectángulo"/>
            <p:cNvSpPr>
              <a:spLocks noChangeArrowheads="1"/>
            </p:cNvSpPr>
            <p:nvPr/>
          </p:nvSpPr>
          <p:spPr bwMode="auto">
            <a:xfrm>
              <a:off x="5148263" y="1572782"/>
              <a:ext cx="3838200" cy="274157"/>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4.- Número de fojas: </a:t>
              </a:r>
              <a:r>
                <a:rPr lang="es-MX" altLang="es-MX" sz="1100">
                  <a:solidFill>
                    <a:srgbClr val="C00000"/>
                  </a:solidFill>
                  <a:cs typeface="Lucida Sans Unicode" pitchFamily="34" charset="0"/>
                </a:rPr>
                <a:t>176</a:t>
              </a:r>
            </a:p>
          </p:txBody>
        </p:sp>
        <p:sp>
          <p:nvSpPr>
            <p:cNvPr id="44052" name="12 Rectángulo"/>
            <p:cNvSpPr>
              <a:spLocks noChangeArrowheads="1"/>
            </p:cNvSpPr>
            <p:nvPr/>
          </p:nvSpPr>
          <p:spPr bwMode="auto">
            <a:xfrm>
              <a:off x="5148857" y="1298727"/>
              <a:ext cx="3837285" cy="273572"/>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3.- Número de expediente:  </a:t>
              </a:r>
              <a:r>
                <a:rPr lang="es-MX" altLang="es-MX" sz="1000">
                  <a:solidFill>
                    <a:srgbClr val="C00000"/>
                  </a:solidFill>
                  <a:cs typeface="Lucida Sans Unicode" pitchFamily="34" charset="0"/>
                </a:rPr>
                <a:t>1</a:t>
              </a:r>
            </a:p>
          </p:txBody>
        </p:sp>
        <p:sp>
          <p:nvSpPr>
            <p:cNvPr id="44053" name="15 Rectángulo"/>
            <p:cNvSpPr>
              <a:spLocks noChangeArrowheads="1"/>
            </p:cNvSpPr>
            <p:nvPr/>
          </p:nvSpPr>
          <p:spPr bwMode="auto">
            <a:xfrm>
              <a:off x="3003406" y="3315659"/>
              <a:ext cx="2796402" cy="383820"/>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dirty="0">
                  <a:cs typeface="Lucida Sans Unicode" pitchFamily="34" charset="0"/>
                </a:rPr>
                <a:t>10.- Fecha de apertura: </a:t>
              </a:r>
              <a:r>
                <a:rPr lang="es-MX" altLang="es-MX" sz="1100" dirty="0">
                  <a:solidFill>
                    <a:srgbClr val="C00000"/>
                  </a:solidFill>
                  <a:cs typeface="Lucida Sans Unicode" pitchFamily="34" charset="0"/>
                </a:rPr>
                <a:t> 01 / 01 / </a:t>
              </a:r>
              <a:r>
                <a:rPr lang="es-MX" altLang="es-MX" sz="1100" dirty="0" smtClean="0">
                  <a:solidFill>
                    <a:srgbClr val="C00000"/>
                  </a:solidFill>
                  <a:cs typeface="Lucida Sans Unicode" pitchFamily="34" charset="0"/>
                </a:rPr>
                <a:t>2014</a:t>
              </a:r>
              <a:endParaRPr lang="es-MX" altLang="es-MX" sz="1100" dirty="0">
                <a:solidFill>
                  <a:srgbClr val="C00000"/>
                </a:solidFill>
                <a:cs typeface="Lucida Sans Unicode" pitchFamily="34" charset="0"/>
              </a:endParaRPr>
            </a:p>
            <a:p>
              <a:pPr eaLnBrk="1" hangingPunct="1">
                <a:lnSpc>
                  <a:spcPct val="93000"/>
                </a:lnSpc>
                <a:buClr>
                  <a:srgbClr val="000000"/>
                </a:buClr>
                <a:buFont typeface="Arial" pitchFamily="34" charset="0"/>
                <a:buNone/>
              </a:pPr>
              <a:r>
                <a:rPr lang="es-MX" altLang="es-MX" sz="1100" dirty="0">
                  <a:cs typeface="Lucida Sans Unicode" pitchFamily="34" charset="0"/>
                </a:rPr>
                <a:t>                                        Día/Mes/Año</a:t>
              </a:r>
              <a:endParaRPr lang="es-MX" altLang="es-MX" sz="1100" dirty="0">
                <a:solidFill>
                  <a:srgbClr val="C00000"/>
                </a:solidFill>
                <a:cs typeface="Lucida Sans Unicode" pitchFamily="34" charset="0"/>
              </a:endParaRPr>
            </a:p>
          </p:txBody>
        </p:sp>
        <p:sp>
          <p:nvSpPr>
            <p:cNvPr id="44054" name="16 Rectángulo"/>
            <p:cNvSpPr>
              <a:spLocks noChangeArrowheads="1"/>
            </p:cNvSpPr>
            <p:nvPr/>
          </p:nvSpPr>
          <p:spPr bwMode="auto">
            <a:xfrm>
              <a:off x="3009746" y="3711252"/>
              <a:ext cx="2796334" cy="987405"/>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000">
                  <a:cs typeface="Lucida Sans Unicode" pitchFamily="34" charset="0"/>
                </a:rPr>
                <a:t>11.- Valor Documental:</a:t>
              </a:r>
            </a:p>
            <a:p>
              <a:pPr eaLnBrk="1" hangingPunct="1">
                <a:lnSpc>
                  <a:spcPct val="93000"/>
                </a:lnSpc>
                <a:buClr>
                  <a:srgbClr val="000000"/>
                </a:buClr>
                <a:buFont typeface="Arial" pitchFamily="34" charset="0"/>
                <a:buNone/>
              </a:pPr>
              <a:r>
                <a:rPr lang="es-MX" altLang="es-MX" sz="1000">
                  <a:cs typeface="Lucida Sans Unicode" pitchFamily="34" charset="0"/>
                </a:rPr>
                <a:t>Administrativo</a:t>
              </a:r>
            </a:p>
            <a:p>
              <a:pPr eaLnBrk="1" hangingPunct="1">
                <a:lnSpc>
                  <a:spcPct val="93000"/>
                </a:lnSpc>
                <a:buClr>
                  <a:srgbClr val="000000"/>
                </a:buClr>
                <a:buFont typeface="Arial" pitchFamily="34" charset="0"/>
                <a:buNone/>
              </a:pPr>
              <a:endParaRPr lang="es-MX" altLang="es-MX" sz="1000">
                <a:cs typeface="Lucida Sans Unicode" pitchFamily="34" charset="0"/>
              </a:endParaRPr>
            </a:p>
            <a:p>
              <a:pPr eaLnBrk="1" hangingPunct="1">
                <a:lnSpc>
                  <a:spcPct val="93000"/>
                </a:lnSpc>
                <a:buClr>
                  <a:srgbClr val="000000"/>
                </a:buClr>
                <a:buFont typeface="Arial" pitchFamily="34" charset="0"/>
                <a:buNone/>
              </a:pPr>
              <a:r>
                <a:rPr lang="es-MX" altLang="es-MX" sz="1000">
                  <a:cs typeface="Lucida Sans Unicode" pitchFamily="34" charset="0"/>
                </a:rPr>
                <a:t>Legal</a:t>
              </a:r>
            </a:p>
            <a:p>
              <a:pPr eaLnBrk="1" hangingPunct="1">
                <a:lnSpc>
                  <a:spcPct val="93000"/>
                </a:lnSpc>
                <a:buClr>
                  <a:srgbClr val="000000"/>
                </a:buClr>
                <a:buFont typeface="Arial" pitchFamily="34" charset="0"/>
                <a:buNone/>
              </a:pPr>
              <a:endParaRPr lang="es-MX" altLang="es-MX" sz="1000">
                <a:cs typeface="Lucida Sans Unicode" pitchFamily="34" charset="0"/>
              </a:endParaRPr>
            </a:p>
            <a:p>
              <a:pPr eaLnBrk="1" hangingPunct="1">
                <a:lnSpc>
                  <a:spcPct val="93000"/>
                </a:lnSpc>
                <a:buClr>
                  <a:srgbClr val="000000"/>
                </a:buClr>
                <a:buFont typeface="Arial" pitchFamily="34" charset="0"/>
                <a:buNone/>
              </a:pPr>
              <a:r>
                <a:rPr lang="es-MX" altLang="es-MX" sz="1000">
                  <a:cs typeface="Lucida Sans Unicode" pitchFamily="34" charset="0"/>
                </a:rPr>
                <a:t>Contable</a:t>
              </a:r>
            </a:p>
          </p:txBody>
        </p:sp>
        <p:sp>
          <p:nvSpPr>
            <p:cNvPr id="44055" name="17 Rectángulo"/>
            <p:cNvSpPr>
              <a:spLocks noChangeArrowheads="1"/>
            </p:cNvSpPr>
            <p:nvPr/>
          </p:nvSpPr>
          <p:spPr bwMode="auto">
            <a:xfrm>
              <a:off x="5860499" y="3315526"/>
              <a:ext cx="3274949" cy="384273"/>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000" dirty="0">
                  <a:cs typeface="Lucida Sans Unicode" pitchFamily="34" charset="0"/>
                </a:rPr>
                <a:t>       </a:t>
              </a:r>
              <a:r>
                <a:rPr lang="es-MX" altLang="es-MX" sz="1200" dirty="0">
                  <a:cs typeface="Lucida Sans Unicode" pitchFamily="34" charset="0"/>
                </a:rPr>
                <a:t>Fecha de cierre:  </a:t>
              </a:r>
              <a:r>
                <a:rPr lang="es-MX" altLang="es-MX" sz="1200" dirty="0">
                  <a:solidFill>
                    <a:srgbClr val="C00000"/>
                  </a:solidFill>
                  <a:cs typeface="Lucida Sans Unicode" pitchFamily="34" charset="0"/>
                </a:rPr>
                <a:t> 11/ 12 / </a:t>
              </a:r>
              <a:r>
                <a:rPr lang="es-MX" altLang="es-MX" sz="1200" dirty="0" smtClean="0">
                  <a:solidFill>
                    <a:srgbClr val="C00000"/>
                  </a:solidFill>
                  <a:cs typeface="Lucida Sans Unicode" pitchFamily="34" charset="0"/>
                </a:rPr>
                <a:t>2014</a:t>
              </a:r>
              <a:endParaRPr lang="es-MX" altLang="es-MX" sz="1200" dirty="0">
                <a:solidFill>
                  <a:srgbClr val="C00000"/>
                </a:solidFill>
                <a:cs typeface="Lucida Sans Unicode" pitchFamily="34" charset="0"/>
              </a:endParaRPr>
            </a:p>
            <a:p>
              <a:pPr eaLnBrk="1" hangingPunct="1">
                <a:lnSpc>
                  <a:spcPct val="93000"/>
                </a:lnSpc>
                <a:buClr>
                  <a:srgbClr val="000000"/>
                </a:buClr>
                <a:buFont typeface="Arial" pitchFamily="34" charset="0"/>
                <a:buNone/>
              </a:pPr>
              <a:r>
                <a:rPr lang="es-MX" altLang="es-MX" sz="1200" dirty="0">
                  <a:cs typeface="Lucida Sans Unicode" pitchFamily="34" charset="0"/>
                </a:rPr>
                <a:t>                                        Día/Mes/Año</a:t>
              </a:r>
              <a:endParaRPr lang="es-MX" altLang="es-MX" sz="1200" dirty="0">
                <a:solidFill>
                  <a:srgbClr val="C00000"/>
                </a:solidFill>
                <a:cs typeface="Lucida Sans Unicode" pitchFamily="34" charset="0"/>
              </a:endParaRPr>
            </a:p>
          </p:txBody>
        </p:sp>
        <p:sp>
          <p:nvSpPr>
            <p:cNvPr id="44056" name="18 Rectángulo"/>
            <p:cNvSpPr>
              <a:spLocks noChangeArrowheads="1"/>
            </p:cNvSpPr>
            <p:nvPr/>
          </p:nvSpPr>
          <p:spPr bwMode="auto">
            <a:xfrm>
              <a:off x="5861071" y="3711207"/>
              <a:ext cx="3267884" cy="986966"/>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dirty="0">
                  <a:cs typeface="Lucida Sans Unicode" pitchFamily="34" charset="0"/>
                </a:rPr>
                <a:t>12.-Vigencia Documental:</a:t>
              </a:r>
            </a:p>
            <a:p>
              <a:pPr eaLnBrk="1" hangingPunct="1">
                <a:lnSpc>
                  <a:spcPct val="93000"/>
                </a:lnSpc>
                <a:buClr>
                  <a:srgbClr val="000000"/>
                </a:buClr>
                <a:buFont typeface="Arial" pitchFamily="34" charset="0"/>
                <a:buNone/>
              </a:pPr>
              <a:endParaRPr lang="es-MX" altLang="es-MX" sz="1100" dirty="0">
                <a:cs typeface="Lucida Sans Unicode" pitchFamily="34" charset="0"/>
              </a:endParaRPr>
            </a:p>
            <a:p>
              <a:pPr eaLnBrk="1" hangingPunct="1">
                <a:lnSpc>
                  <a:spcPct val="93000"/>
                </a:lnSpc>
                <a:buClr>
                  <a:srgbClr val="000000"/>
                </a:buClr>
                <a:buFont typeface="Arial" pitchFamily="34" charset="0"/>
                <a:buNone/>
              </a:pPr>
              <a:endParaRPr lang="es-MX" altLang="es-MX" sz="1100" dirty="0">
                <a:cs typeface="Lucida Sans Unicode" pitchFamily="34" charset="0"/>
              </a:endParaRPr>
            </a:p>
            <a:p>
              <a:pPr eaLnBrk="1" hangingPunct="1">
                <a:lnSpc>
                  <a:spcPct val="93000"/>
                </a:lnSpc>
                <a:buClr>
                  <a:srgbClr val="000000"/>
                </a:buClr>
                <a:buFont typeface="Arial" pitchFamily="34" charset="0"/>
                <a:buNone/>
              </a:pPr>
              <a:r>
                <a:rPr lang="es-MX" altLang="es-MX" sz="1100" dirty="0">
                  <a:cs typeface="Lucida Sans Unicode" pitchFamily="34" charset="0"/>
                </a:rPr>
                <a:t>Archivo de Trámite         </a:t>
              </a:r>
              <a:r>
                <a:rPr lang="es-MX" altLang="es-MX" sz="1100" u="sng" dirty="0">
                  <a:solidFill>
                    <a:srgbClr val="C00000"/>
                  </a:solidFill>
                  <a:cs typeface="Lucida Sans Unicode" pitchFamily="34" charset="0"/>
                </a:rPr>
                <a:t>2   </a:t>
              </a:r>
              <a:r>
                <a:rPr lang="es-MX" altLang="es-MX" sz="1100" dirty="0">
                  <a:cs typeface="Lucida Sans Unicode" pitchFamily="34" charset="0"/>
                </a:rPr>
                <a:t>años</a:t>
              </a:r>
            </a:p>
            <a:p>
              <a:pPr eaLnBrk="1" hangingPunct="1">
                <a:lnSpc>
                  <a:spcPct val="93000"/>
                </a:lnSpc>
                <a:buClr>
                  <a:srgbClr val="000000"/>
                </a:buClr>
                <a:buFont typeface="Arial" pitchFamily="34" charset="0"/>
                <a:buNone/>
              </a:pPr>
              <a:r>
                <a:rPr lang="es-MX" altLang="es-MX" sz="1100" dirty="0">
                  <a:cs typeface="Lucida Sans Unicode" pitchFamily="34" charset="0"/>
                </a:rPr>
                <a:t>Archivo de Concentración     </a:t>
              </a:r>
              <a:r>
                <a:rPr lang="es-MX" altLang="es-MX" sz="1100" u="sng" dirty="0">
                  <a:solidFill>
                    <a:srgbClr val="C00000"/>
                  </a:solidFill>
                  <a:cs typeface="Lucida Sans Unicode" pitchFamily="34" charset="0"/>
                </a:rPr>
                <a:t>3  </a:t>
              </a:r>
              <a:r>
                <a:rPr lang="es-MX" altLang="es-MX" sz="1100" dirty="0">
                  <a:cs typeface="Lucida Sans Unicode" pitchFamily="34" charset="0"/>
                </a:rPr>
                <a:t> años</a:t>
              </a:r>
              <a:endParaRPr lang="es-MX" altLang="es-MX" sz="1100" dirty="0">
                <a:solidFill>
                  <a:srgbClr val="C00000"/>
                </a:solidFill>
                <a:cs typeface="Lucida Sans Unicode" pitchFamily="34" charset="0"/>
              </a:endParaRPr>
            </a:p>
          </p:txBody>
        </p:sp>
        <p:sp>
          <p:nvSpPr>
            <p:cNvPr id="44057" name="19 Rectángulo"/>
            <p:cNvSpPr>
              <a:spLocks noChangeArrowheads="1"/>
            </p:cNvSpPr>
            <p:nvPr/>
          </p:nvSpPr>
          <p:spPr bwMode="auto">
            <a:xfrm>
              <a:off x="4654780" y="3903280"/>
              <a:ext cx="383820" cy="16735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44058" name="20 Rectángulo"/>
            <p:cNvSpPr>
              <a:spLocks noChangeArrowheads="1"/>
            </p:cNvSpPr>
            <p:nvPr/>
          </p:nvSpPr>
          <p:spPr bwMode="auto">
            <a:xfrm>
              <a:off x="4654780" y="4093290"/>
              <a:ext cx="383820" cy="16735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44059" name="21 Rectángulo"/>
            <p:cNvSpPr>
              <a:spLocks noChangeArrowheads="1"/>
            </p:cNvSpPr>
            <p:nvPr/>
          </p:nvSpPr>
          <p:spPr bwMode="auto">
            <a:xfrm>
              <a:off x="4654780" y="4312615"/>
              <a:ext cx="383820" cy="16735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36" name="22 Multiplicar"/>
            <p:cNvSpPr/>
            <p:nvPr/>
          </p:nvSpPr>
          <p:spPr bwMode="auto">
            <a:xfrm>
              <a:off x="4654894" y="3911022"/>
              <a:ext cx="383729" cy="164144"/>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fontAlgn="auto" hangingPunct="1">
                <a:lnSpc>
                  <a:spcPct val="93000"/>
                </a:lnSpc>
                <a:spcBef>
                  <a:spcPts val="0"/>
                </a:spcBef>
                <a:spcAft>
                  <a:spcPts val="0"/>
                </a:spcAft>
                <a:buClr>
                  <a:srgbClr val="000000"/>
                </a:buClr>
                <a:buSzPct val="100000"/>
                <a:buFont typeface="Arial" charset="0"/>
                <a:buNone/>
                <a:defRPr/>
              </a:pPr>
              <a:endParaRPr lang="es-MX" sz="1000" dirty="0">
                <a:latin typeface="Arial" charset="0"/>
                <a:cs typeface="+mn-cs"/>
              </a:endParaRPr>
            </a:p>
          </p:txBody>
        </p:sp>
        <p:sp>
          <p:nvSpPr>
            <p:cNvPr id="44061" name="24 Rectángulo"/>
            <p:cNvSpPr>
              <a:spLocks noChangeArrowheads="1"/>
            </p:cNvSpPr>
            <p:nvPr/>
          </p:nvSpPr>
          <p:spPr bwMode="auto">
            <a:xfrm>
              <a:off x="2626017" y="4753005"/>
              <a:ext cx="3180223" cy="767640"/>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13.- Contiene Datos Personales:                            </a:t>
              </a:r>
            </a:p>
            <a:p>
              <a:pPr eaLnBrk="1" hangingPunct="1">
                <a:lnSpc>
                  <a:spcPct val="93000"/>
                </a:lnSpc>
                <a:buClr>
                  <a:srgbClr val="000000"/>
                </a:buClr>
                <a:buFont typeface="Arial" pitchFamily="34" charset="0"/>
                <a:buNone/>
              </a:pPr>
              <a:endParaRPr lang="es-MX" altLang="es-MX" sz="1100">
                <a:cs typeface="Lucida Sans Unicode" pitchFamily="34" charset="0"/>
              </a:endParaRPr>
            </a:p>
            <a:p>
              <a:pPr eaLnBrk="1" hangingPunct="1">
                <a:lnSpc>
                  <a:spcPct val="93000"/>
                </a:lnSpc>
                <a:buClr>
                  <a:srgbClr val="000000"/>
                </a:buClr>
                <a:buFont typeface="Arial" pitchFamily="34" charset="0"/>
                <a:buNone/>
              </a:pPr>
              <a:r>
                <a:rPr lang="es-MX" altLang="es-MX" sz="1100">
                  <a:cs typeface="Lucida Sans Unicode" pitchFamily="34" charset="0"/>
                </a:rPr>
                <a:t>      SI			NO</a:t>
              </a:r>
              <a:endParaRPr lang="es-MX" altLang="es-MX" sz="1100">
                <a:solidFill>
                  <a:srgbClr val="C00000"/>
                </a:solidFill>
                <a:cs typeface="Lucida Sans Unicode" pitchFamily="34" charset="0"/>
              </a:endParaRPr>
            </a:p>
          </p:txBody>
        </p:sp>
        <p:sp>
          <p:nvSpPr>
            <p:cNvPr id="44062" name="25 Rectángulo"/>
            <p:cNvSpPr>
              <a:spLocks noChangeArrowheads="1"/>
            </p:cNvSpPr>
            <p:nvPr/>
          </p:nvSpPr>
          <p:spPr bwMode="auto">
            <a:xfrm>
              <a:off x="3229163" y="5081994"/>
              <a:ext cx="383820" cy="219326"/>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44063" name="26 Rectángulo"/>
            <p:cNvSpPr>
              <a:spLocks noChangeArrowheads="1"/>
            </p:cNvSpPr>
            <p:nvPr/>
          </p:nvSpPr>
          <p:spPr bwMode="auto">
            <a:xfrm>
              <a:off x="9158268" y="5191656"/>
              <a:ext cx="157183" cy="171805"/>
            </a:xfrm>
            <a:prstGeom prst="rect">
              <a:avLst/>
            </a:prstGeom>
            <a:noFill/>
            <a:ln w="9525" algn="ctr">
              <a:solidFill>
                <a:schemeClr val="bg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44064" name="24 Rectángulo"/>
            <p:cNvSpPr>
              <a:spLocks noChangeArrowheads="1"/>
            </p:cNvSpPr>
            <p:nvPr/>
          </p:nvSpPr>
          <p:spPr bwMode="auto">
            <a:xfrm>
              <a:off x="5861072" y="4753005"/>
              <a:ext cx="3289886" cy="767640"/>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dirty="0">
                  <a:cs typeface="Lucida Sans Unicode" pitchFamily="34" charset="0"/>
                </a:rPr>
                <a:t>14.- Pertenece a un Sistema de Datos Personales</a:t>
              </a:r>
            </a:p>
            <a:p>
              <a:pPr eaLnBrk="1" hangingPunct="1">
                <a:lnSpc>
                  <a:spcPct val="93000"/>
                </a:lnSpc>
                <a:buClr>
                  <a:srgbClr val="000000"/>
                </a:buClr>
                <a:buFont typeface="Arial" pitchFamily="34" charset="0"/>
                <a:buNone/>
              </a:pPr>
              <a:endParaRPr lang="es-MX" altLang="es-MX" sz="1100" dirty="0">
                <a:cs typeface="Lucida Sans Unicode" pitchFamily="34" charset="0"/>
              </a:endParaRPr>
            </a:p>
            <a:p>
              <a:pPr eaLnBrk="1" hangingPunct="1">
                <a:lnSpc>
                  <a:spcPct val="93000"/>
                </a:lnSpc>
                <a:buClr>
                  <a:srgbClr val="000000"/>
                </a:buClr>
                <a:buFont typeface="Arial" pitchFamily="34" charset="0"/>
                <a:buNone/>
              </a:pPr>
              <a:r>
                <a:rPr lang="es-MX" altLang="es-MX" sz="1100" dirty="0">
                  <a:cs typeface="Lucida Sans Unicode" pitchFamily="34" charset="0"/>
                </a:rPr>
                <a:t>               SI                       NO</a:t>
              </a:r>
              <a:endParaRPr lang="es-MX" altLang="es-MX" sz="1100" dirty="0">
                <a:solidFill>
                  <a:srgbClr val="C00000"/>
                </a:solidFill>
                <a:cs typeface="Lucida Sans Unicode" pitchFamily="34" charset="0"/>
              </a:endParaRPr>
            </a:p>
          </p:txBody>
        </p:sp>
        <p:sp>
          <p:nvSpPr>
            <p:cNvPr id="44065" name="26 Rectángulo"/>
            <p:cNvSpPr>
              <a:spLocks noChangeArrowheads="1"/>
            </p:cNvSpPr>
            <p:nvPr/>
          </p:nvSpPr>
          <p:spPr bwMode="auto">
            <a:xfrm>
              <a:off x="7725340" y="5081994"/>
              <a:ext cx="383820" cy="219326"/>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44066" name="25 Rectángulo"/>
            <p:cNvSpPr>
              <a:spLocks noChangeArrowheads="1"/>
            </p:cNvSpPr>
            <p:nvPr/>
          </p:nvSpPr>
          <p:spPr bwMode="auto">
            <a:xfrm>
              <a:off x="4490285" y="5081994"/>
              <a:ext cx="383820" cy="219326"/>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44067" name="26 Rectángulo"/>
            <p:cNvSpPr>
              <a:spLocks noChangeArrowheads="1"/>
            </p:cNvSpPr>
            <p:nvPr/>
          </p:nvSpPr>
          <p:spPr bwMode="auto">
            <a:xfrm>
              <a:off x="6738374" y="5081994"/>
              <a:ext cx="383820" cy="219326"/>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grpSp>
      <p:sp>
        <p:nvSpPr>
          <p:cNvPr id="38" name="25 Multiplicar"/>
          <p:cNvSpPr/>
          <p:nvPr/>
        </p:nvSpPr>
        <p:spPr bwMode="auto">
          <a:xfrm>
            <a:off x="3144441" y="5970589"/>
            <a:ext cx="327422" cy="204787"/>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fontAlgn="auto" hangingPunct="1">
              <a:lnSpc>
                <a:spcPct val="93000"/>
              </a:lnSpc>
              <a:spcBef>
                <a:spcPts val="0"/>
              </a:spcBef>
              <a:spcAft>
                <a:spcPts val="0"/>
              </a:spcAft>
              <a:buClr>
                <a:srgbClr val="000000"/>
              </a:buClr>
              <a:buSzPct val="100000"/>
              <a:buFont typeface="Arial" charset="0"/>
              <a:buNone/>
              <a:defRPr/>
            </a:pPr>
            <a:endParaRPr lang="es-MX" dirty="0">
              <a:latin typeface="Arial" charset="0"/>
              <a:cs typeface="+mn-cs"/>
            </a:endParaRPr>
          </a:p>
        </p:txBody>
      </p:sp>
      <p:sp>
        <p:nvSpPr>
          <p:cNvPr id="49" name="25 Multiplicar"/>
          <p:cNvSpPr/>
          <p:nvPr/>
        </p:nvSpPr>
        <p:spPr bwMode="auto">
          <a:xfrm>
            <a:off x="5915026" y="5978525"/>
            <a:ext cx="327422" cy="204788"/>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fontAlgn="auto" hangingPunct="1">
              <a:lnSpc>
                <a:spcPct val="93000"/>
              </a:lnSpc>
              <a:spcBef>
                <a:spcPts val="0"/>
              </a:spcBef>
              <a:spcAft>
                <a:spcPts val="0"/>
              </a:spcAft>
              <a:buClr>
                <a:srgbClr val="000000"/>
              </a:buClr>
              <a:buSzPct val="100000"/>
              <a:buFont typeface="Arial" charset="0"/>
              <a:buNone/>
              <a:defRPr/>
            </a:pPr>
            <a:endParaRPr lang="es-MX" dirty="0">
              <a:latin typeface="Arial" charset="0"/>
              <a:cs typeface="+mn-cs"/>
            </a:endParaRPr>
          </a:p>
        </p:txBody>
      </p:sp>
      <p:grpSp>
        <p:nvGrpSpPr>
          <p:cNvPr id="37" name="36 Grupo"/>
          <p:cNvGrpSpPr/>
          <p:nvPr/>
        </p:nvGrpSpPr>
        <p:grpSpPr>
          <a:xfrm>
            <a:off x="0" y="0"/>
            <a:ext cx="8972347" cy="1045270"/>
            <a:chOff x="107503" y="44624"/>
            <a:chExt cx="8972347" cy="1045270"/>
          </a:xfrm>
        </p:grpSpPr>
        <p:pic>
          <p:nvPicPr>
            <p:cNvPr id="41" name="40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43" name="4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44" name="43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5" name="4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n 4"/>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3013" name="Imagen 6"/>
          <p:cNvPicPr>
            <a:picLocks noChangeAspect="1"/>
          </p:cNvPicPr>
          <p:nvPr/>
        </p:nvPicPr>
        <p:blipFill>
          <a:blip r:embed="rId3" cstate="print"/>
          <a:srcRect/>
          <a:stretch>
            <a:fillRect/>
          </a:stretch>
        </p:blipFill>
        <p:spPr bwMode="auto">
          <a:xfrm>
            <a:off x="0" y="6419850"/>
            <a:ext cx="9144000" cy="438150"/>
          </a:xfrm>
          <a:prstGeom prst="rect">
            <a:avLst/>
          </a:prstGeom>
          <a:noFill/>
          <a:ln w="9525">
            <a:noFill/>
            <a:miter lim="800000"/>
            <a:headEnd/>
            <a:tailEnd/>
          </a:ln>
        </p:spPr>
      </p:pic>
      <p:sp>
        <p:nvSpPr>
          <p:cNvPr id="42" name="CuadroTexto 41"/>
          <p:cNvSpPr txBox="1"/>
          <p:nvPr/>
        </p:nvSpPr>
        <p:spPr>
          <a:xfrm>
            <a:off x="7020272" y="2657476"/>
            <a:ext cx="1747491" cy="646331"/>
          </a:xfrm>
          <a:prstGeom prst="rect">
            <a:avLst/>
          </a:prstGeom>
          <a:noFill/>
        </p:spPr>
        <p:txBody>
          <a:bodyPr wrap="square">
            <a:spAutoFit/>
          </a:bodyPr>
          <a:lstStyle/>
          <a:p>
            <a:pPr algn="just" eaLnBrk="1" fontAlgn="auto" hangingPunct="1">
              <a:spcBef>
                <a:spcPts val="0"/>
              </a:spcBef>
              <a:spcAft>
                <a:spcPts val="0"/>
              </a:spcAft>
              <a:defRPr/>
            </a:pPr>
            <a:r>
              <a:rPr lang="es-MX" sz="1200" spc="300" dirty="0">
                <a:solidFill>
                  <a:srgbClr val="8A4090"/>
                </a:solidFill>
                <a:latin typeface="+mj-lt"/>
                <a:cs typeface="+mn-cs"/>
              </a:rPr>
              <a:t>Carátula de Identificación</a:t>
            </a:r>
          </a:p>
          <a:p>
            <a:pPr algn="just" eaLnBrk="1" fontAlgn="auto" hangingPunct="1">
              <a:spcBef>
                <a:spcPts val="0"/>
              </a:spcBef>
              <a:spcAft>
                <a:spcPts val="0"/>
              </a:spcAft>
              <a:defRPr/>
            </a:pPr>
            <a:r>
              <a:rPr lang="es-MX" sz="1200" spc="300" dirty="0">
                <a:solidFill>
                  <a:srgbClr val="8A4090"/>
                </a:solidFill>
                <a:latin typeface="+mj-lt"/>
                <a:cs typeface="+mn-cs"/>
              </a:rPr>
              <a:t>del Expediente</a:t>
            </a:r>
            <a:endParaRPr lang="es-MX" sz="1200" spc="600" dirty="0">
              <a:solidFill>
                <a:srgbClr val="8A4090"/>
              </a:solidFill>
              <a:latin typeface="+mj-lt"/>
              <a:cs typeface="+mn-cs"/>
            </a:endParaRPr>
          </a:p>
        </p:txBody>
      </p:sp>
      <p:grpSp>
        <p:nvGrpSpPr>
          <p:cNvPr id="3" name="Grupo 2"/>
          <p:cNvGrpSpPr>
            <a:grpSpLocks/>
          </p:cNvGrpSpPr>
          <p:nvPr/>
        </p:nvGrpSpPr>
        <p:grpSpPr bwMode="auto">
          <a:xfrm>
            <a:off x="827584" y="764704"/>
            <a:ext cx="6442373" cy="5720234"/>
            <a:chOff x="2626017" y="750310"/>
            <a:chExt cx="6689434" cy="4770335"/>
          </a:xfrm>
        </p:grpSpPr>
        <p:sp>
          <p:nvSpPr>
            <p:cNvPr id="43022" name="4 Marcador de contenido"/>
            <p:cNvSpPr txBox="1">
              <a:spLocks/>
            </p:cNvSpPr>
            <p:nvPr/>
          </p:nvSpPr>
          <p:spPr bwMode="auto">
            <a:xfrm>
              <a:off x="2735680" y="1463119"/>
              <a:ext cx="6315362" cy="3472657"/>
            </a:xfrm>
            <a:prstGeom prst="rect">
              <a:avLst/>
            </a:prstGeom>
            <a:noFill/>
            <a:ln w="9525">
              <a:noFill/>
              <a:miter lim="800000"/>
              <a:headEnd/>
              <a:tailEnd/>
            </a:ln>
          </p:spPr>
          <p:txBody>
            <a:bodyPr/>
            <a:lstStyle/>
            <a:p>
              <a:pPr algn="ctr" eaLnBrk="1" hangingPunct="1">
                <a:lnSpc>
                  <a:spcPct val="90000"/>
                </a:lnSpc>
                <a:spcBef>
                  <a:spcPts val="1000"/>
                </a:spcBef>
                <a:buFont typeface="Arial" pitchFamily="34" charset="0"/>
                <a:buNone/>
              </a:pPr>
              <a:endParaRPr lang="es-MX" altLang="es-MX" sz="2400">
                <a:latin typeface="Calibri" pitchFamily="34" charset="0"/>
              </a:endParaRPr>
            </a:p>
            <a:p>
              <a:pPr algn="ctr" eaLnBrk="1" hangingPunct="1">
                <a:lnSpc>
                  <a:spcPct val="90000"/>
                </a:lnSpc>
                <a:spcBef>
                  <a:spcPts val="1000"/>
                </a:spcBef>
                <a:buFont typeface="Arial" pitchFamily="34" charset="0"/>
                <a:buNone/>
              </a:pPr>
              <a:endParaRPr lang="es-MX" altLang="es-MX" sz="2400">
                <a:latin typeface="Calibri" pitchFamily="34" charset="0"/>
              </a:endParaRPr>
            </a:p>
          </p:txBody>
        </p:sp>
        <p:sp>
          <p:nvSpPr>
            <p:cNvPr id="43023" name="6 Rectángulo"/>
            <p:cNvSpPr>
              <a:spLocks noChangeArrowheads="1"/>
            </p:cNvSpPr>
            <p:nvPr/>
          </p:nvSpPr>
          <p:spPr bwMode="auto">
            <a:xfrm>
              <a:off x="5148857" y="750310"/>
              <a:ext cx="3837285" cy="273573"/>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000">
                  <a:cs typeface="Lucida Sans Unicode" pitchFamily="34" charset="0"/>
                </a:rPr>
                <a:t>1.- </a:t>
              </a:r>
              <a:r>
                <a:rPr lang="es-MX" altLang="es-MX" sz="1100">
                  <a:cs typeface="Lucida Sans Unicode" pitchFamily="34" charset="0"/>
                </a:rPr>
                <a:t>Número de entrada</a:t>
              </a:r>
              <a:r>
                <a:rPr lang="es-MX" altLang="es-MX" sz="1000">
                  <a:cs typeface="Lucida Sans Unicode" pitchFamily="34" charset="0"/>
                </a:rPr>
                <a:t>: </a:t>
              </a:r>
              <a:r>
                <a:rPr lang="es-MX" altLang="es-MX" sz="1000">
                  <a:solidFill>
                    <a:srgbClr val="C00000"/>
                  </a:solidFill>
                  <a:cs typeface="Lucida Sans Unicode" pitchFamily="34" charset="0"/>
                </a:rPr>
                <a:t>Lo coloca el Área de Archivo</a:t>
              </a:r>
            </a:p>
          </p:txBody>
        </p:sp>
        <p:sp>
          <p:nvSpPr>
            <p:cNvPr id="43024" name="8 Rectángulo"/>
            <p:cNvSpPr>
              <a:spLocks noChangeArrowheads="1"/>
            </p:cNvSpPr>
            <p:nvPr/>
          </p:nvSpPr>
          <p:spPr bwMode="auto">
            <a:xfrm>
              <a:off x="5148857" y="1023883"/>
              <a:ext cx="3837285" cy="274845"/>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000">
                  <a:cs typeface="Lucida Sans Unicode" pitchFamily="34" charset="0"/>
                </a:rPr>
                <a:t>2</a:t>
              </a:r>
              <a:r>
                <a:rPr lang="es-MX" altLang="es-MX" sz="1100">
                  <a:cs typeface="Lucida Sans Unicode" pitchFamily="34" charset="0"/>
                </a:rPr>
                <a:t>.- Número de caja: </a:t>
              </a:r>
              <a:r>
                <a:rPr lang="es-MX" altLang="es-MX" sz="1100">
                  <a:solidFill>
                    <a:srgbClr val="C00000"/>
                  </a:solidFill>
                  <a:cs typeface="Lucida Sans Unicode" pitchFamily="34" charset="0"/>
                </a:rPr>
                <a:t>1 </a:t>
              </a:r>
              <a:r>
                <a:rPr lang="es-MX" altLang="es-MX" sz="1100">
                  <a:cs typeface="Lucida Sans Unicode" pitchFamily="34" charset="0"/>
                </a:rPr>
                <a:t>de  </a:t>
              </a:r>
              <a:r>
                <a:rPr lang="es-MX" altLang="es-MX" sz="1100">
                  <a:solidFill>
                    <a:srgbClr val="C00000"/>
                  </a:solidFill>
                  <a:cs typeface="Lucida Sans Unicode" pitchFamily="34" charset="0"/>
                </a:rPr>
                <a:t>2</a:t>
              </a:r>
            </a:p>
          </p:txBody>
        </p:sp>
        <p:sp>
          <p:nvSpPr>
            <p:cNvPr id="22" name="9 Rectángulo"/>
            <p:cNvSpPr>
              <a:spLocks noChangeArrowheads="1"/>
            </p:cNvSpPr>
            <p:nvPr/>
          </p:nvSpPr>
          <p:spPr bwMode="auto">
            <a:xfrm>
              <a:off x="2736252" y="2120716"/>
              <a:ext cx="6249890" cy="220130"/>
            </a:xfrm>
            <a:prstGeom prst="rect">
              <a:avLst/>
            </a:prstGeom>
            <a:noFill/>
            <a:ln w="9525" algn="ctr">
              <a:solidFill>
                <a:schemeClr val="tx1"/>
              </a:solidFill>
              <a:round/>
              <a:headEnd/>
              <a:tailEnd/>
            </a:ln>
          </p:spPr>
          <p:txBody>
            <a:bodyPr/>
            <a:lstStyle/>
            <a:p>
              <a:pPr eaLnBrk="1" fontAlgn="auto" hangingPunct="1">
                <a:lnSpc>
                  <a:spcPct val="93000"/>
                </a:lnSpc>
                <a:spcBef>
                  <a:spcPts val="0"/>
                </a:spcBef>
                <a:spcAft>
                  <a:spcPts val="0"/>
                </a:spcAft>
                <a:buClr>
                  <a:srgbClr val="000000"/>
                </a:buClr>
                <a:buSzPct val="100000"/>
                <a:defRPr/>
              </a:pPr>
              <a:r>
                <a:rPr lang="es-MX" sz="1100" dirty="0">
                  <a:latin typeface="Arial" charset="0"/>
                  <a:cs typeface="+mn-cs"/>
                </a:rPr>
                <a:t>6.- Fondo: </a:t>
              </a:r>
              <a:r>
                <a:rPr lang="es-MX" sz="1100" b="1" dirty="0">
                  <a:solidFill>
                    <a:srgbClr val="C00000"/>
                  </a:solidFill>
                  <a:latin typeface="Arial" charset="0"/>
                  <a:cs typeface="+mn-cs"/>
                </a:rPr>
                <a:t>SERVICIOS DE SALUD PÚBLICA </a:t>
              </a:r>
              <a:r>
                <a:rPr lang="es-MX" sz="1100" b="1" dirty="0">
                  <a:latin typeface="Arial" charset="0"/>
                  <a:cs typeface="+mn-cs"/>
                </a:rPr>
                <a:t>MXGDF09-SESP-08/300</a:t>
              </a:r>
            </a:p>
            <a:p>
              <a:pPr eaLnBrk="1" fontAlgn="auto" hangingPunct="1">
                <a:lnSpc>
                  <a:spcPct val="93000"/>
                </a:lnSpc>
                <a:spcBef>
                  <a:spcPts val="0"/>
                </a:spcBef>
                <a:spcAft>
                  <a:spcPts val="0"/>
                </a:spcAft>
                <a:buClr>
                  <a:srgbClr val="000000"/>
                </a:buClr>
                <a:buSzPct val="100000"/>
                <a:defRPr/>
              </a:pPr>
              <a:endParaRPr lang="es-MX" sz="1000" b="1" dirty="0">
                <a:latin typeface="Arial" charset="0"/>
                <a:cs typeface="+mn-cs"/>
              </a:endParaRPr>
            </a:p>
            <a:p>
              <a:pPr eaLnBrk="1" fontAlgn="auto" hangingPunct="1">
                <a:spcBef>
                  <a:spcPts val="0"/>
                </a:spcBef>
                <a:spcAft>
                  <a:spcPts val="0"/>
                </a:spcAft>
                <a:buClr>
                  <a:srgbClr val="000000"/>
                </a:buClr>
                <a:buSzPct val="100000"/>
                <a:buFont typeface="Arial" charset="0"/>
                <a:buNone/>
                <a:defRPr/>
              </a:pPr>
              <a:r>
                <a:rPr lang="en-GB" sz="1100" dirty="0">
                  <a:solidFill>
                    <a:srgbClr val="000000"/>
                  </a:solidFill>
                  <a:latin typeface="Arial" charset="0"/>
                  <a:cs typeface="+mn-cs"/>
                </a:rPr>
                <a:t>7.-  </a:t>
              </a:r>
              <a:r>
                <a:rPr lang="es-ES_tradnl" sz="1100" dirty="0">
                  <a:solidFill>
                    <a:srgbClr val="000000"/>
                  </a:solidFill>
                  <a:latin typeface="Arial" charset="0"/>
                  <a:cs typeface="+mn-cs"/>
                </a:rPr>
                <a:t>Sección</a:t>
              </a:r>
              <a:r>
                <a:rPr lang="en-GB" sz="1100" dirty="0">
                  <a:solidFill>
                    <a:srgbClr val="000000"/>
                  </a:solidFill>
                  <a:latin typeface="Arial" charset="0"/>
                  <a:cs typeface="+mn-cs"/>
                </a:rPr>
                <a:t> o Area </a:t>
              </a:r>
              <a:r>
                <a:rPr lang="es-ES_tradnl" sz="1100" dirty="0">
                  <a:solidFill>
                    <a:srgbClr val="000000"/>
                  </a:solidFill>
                  <a:latin typeface="Arial" charset="0"/>
                  <a:cs typeface="+mn-cs"/>
                </a:rPr>
                <a:t>Generadora</a:t>
              </a:r>
              <a:r>
                <a:rPr lang="en-GB" sz="1100" dirty="0">
                  <a:solidFill>
                    <a:srgbClr val="000000"/>
                  </a:solidFill>
                  <a:latin typeface="Arial" charset="0"/>
                  <a:cs typeface="+mn-cs"/>
                </a:rPr>
                <a:t>: </a:t>
              </a:r>
              <a:r>
                <a:rPr lang="en-GB" sz="1100" u="sng" dirty="0">
                  <a:solidFill>
                    <a:srgbClr val="C00000"/>
                  </a:solidFill>
                  <a:latin typeface="Arial" charset="0"/>
                  <a:cs typeface="+mn-cs"/>
                </a:rPr>
                <a:t>_</a:t>
              </a:r>
              <a:r>
                <a:rPr lang="es-MX" sz="1100" u="sng" dirty="0">
                  <a:solidFill>
                    <a:srgbClr val="C00000"/>
                  </a:solidFill>
                  <a:latin typeface="Arial" charset="0"/>
                  <a:cs typeface="+mn-cs"/>
                </a:rPr>
                <a:t> </a:t>
              </a:r>
              <a:r>
                <a:rPr lang="en-GB" sz="1100" u="sng" dirty="0">
                  <a:solidFill>
                    <a:srgbClr val="C00000"/>
                  </a:solidFill>
                  <a:latin typeface="Arial" charset="0"/>
                  <a:cs typeface="+mn-cs"/>
                </a:rPr>
                <a:t>_</a:t>
              </a:r>
              <a:r>
                <a:rPr lang="es-MX" sz="1100" u="sng" dirty="0">
                  <a:solidFill>
                    <a:srgbClr val="C00000"/>
                  </a:solidFill>
                  <a:latin typeface="Arial" charset="0"/>
                  <a:cs typeface="+mn-cs"/>
                </a:rPr>
                <a:t> Recursos Humanos del C.S.TIII  __</a:t>
              </a:r>
            </a:p>
            <a:p>
              <a:pPr eaLnBrk="1" fontAlgn="auto" hangingPunct="1">
                <a:spcBef>
                  <a:spcPts val="0"/>
                </a:spcBef>
                <a:spcAft>
                  <a:spcPts val="0"/>
                </a:spcAft>
                <a:buClr>
                  <a:srgbClr val="000000"/>
                </a:buClr>
                <a:buSzPct val="100000"/>
                <a:defRPr/>
              </a:pPr>
              <a:endParaRPr lang="es-MX" sz="1100" dirty="0">
                <a:solidFill>
                  <a:srgbClr val="000000"/>
                </a:solidFill>
                <a:latin typeface="Arial" charset="0"/>
                <a:cs typeface="+mn-cs"/>
              </a:endParaRPr>
            </a:p>
            <a:p>
              <a:pPr eaLnBrk="1" fontAlgn="auto" hangingPunct="1">
                <a:spcBef>
                  <a:spcPts val="0"/>
                </a:spcBef>
                <a:spcAft>
                  <a:spcPts val="0"/>
                </a:spcAft>
                <a:buClr>
                  <a:srgbClr val="000000"/>
                </a:buClr>
                <a:buSzPct val="100000"/>
                <a:defRPr/>
              </a:pPr>
              <a:r>
                <a:rPr lang="es-MX" sz="1100" dirty="0">
                  <a:solidFill>
                    <a:srgbClr val="000000"/>
                  </a:solidFill>
                  <a:latin typeface="Arial" charset="0"/>
                  <a:cs typeface="+mn-cs"/>
                </a:rPr>
                <a:t>8.-Serie documental: </a:t>
              </a:r>
              <a:r>
                <a:rPr lang="es-MX" sz="1100" u="sng" dirty="0">
                  <a:solidFill>
                    <a:srgbClr val="FF0000"/>
                  </a:solidFill>
                  <a:effectLst>
                    <a:outerShdw blurRad="38100" dist="38100" dir="2700000" algn="tl">
                      <a:srgbClr val="000000">
                        <a:alpha val="43137"/>
                      </a:srgbClr>
                    </a:outerShdw>
                  </a:effectLst>
                  <a:latin typeface="Arial" charset="0"/>
                  <a:cs typeface="+mn-cs"/>
                </a:rPr>
                <a:t>Correspondencia de Entrada y Salida</a:t>
              </a:r>
            </a:p>
            <a:p>
              <a:pPr eaLnBrk="1" fontAlgn="auto" hangingPunct="1">
                <a:spcBef>
                  <a:spcPts val="0"/>
                </a:spcBef>
                <a:spcAft>
                  <a:spcPts val="0"/>
                </a:spcAft>
                <a:buClr>
                  <a:srgbClr val="000000"/>
                </a:buClr>
                <a:buSzPct val="100000"/>
                <a:defRPr/>
              </a:pPr>
              <a:endParaRPr lang="es-MX" sz="1100" dirty="0">
                <a:solidFill>
                  <a:srgbClr val="000000"/>
                </a:solidFill>
                <a:latin typeface="Arial" charset="0"/>
                <a:cs typeface="+mn-cs"/>
              </a:endParaRPr>
            </a:p>
            <a:p>
              <a:pPr eaLnBrk="1" fontAlgn="auto" hangingPunct="1">
                <a:spcBef>
                  <a:spcPts val="0"/>
                </a:spcBef>
                <a:spcAft>
                  <a:spcPts val="0"/>
                </a:spcAft>
                <a:buClr>
                  <a:srgbClr val="000000"/>
                </a:buClr>
                <a:buSzPct val="100000"/>
                <a:defRPr/>
              </a:pPr>
              <a:r>
                <a:rPr lang="es-MX" sz="1100" dirty="0">
                  <a:solidFill>
                    <a:srgbClr val="000000"/>
                  </a:solidFill>
                  <a:latin typeface="Arial" charset="0"/>
                  <a:cs typeface="+mn-cs"/>
                </a:rPr>
                <a:t>9.-</a:t>
              </a:r>
              <a:r>
                <a:rPr lang="es-MX" sz="1100" dirty="0">
                  <a:latin typeface="Arial" charset="0"/>
                  <a:cs typeface="+mn-cs"/>
                </a:rPr>
                <a:t>Nombre o Título del Expediente</a:t>
              </a:r>
              <a:r>
                <a:rPr lang="es-MX" sz="1100" dirty="0">
                  <a:solidFill>
                    <a:srgbClr val="000000"/>
                  </a:solidFill>
                  <a:latin typeface="Arial" charset="0"/>
                  <a:cs typeface="+mn-cs"/>
                </a:rPr>
                <a:t>:  </a:t>
              </a:r>
              <a:endParaRPr lang="es-MX" sz="1000" u="sng" dirty="0">
                <a:solidFill>
                  <a:srgbClr val="C00000"/>
                </a:solidFill>
                <a:latin typeface="Arial" charset="0"/>
                <a:cs typeface="+mn-cs"/>
              </a:endParaRPr>
            </a:p>
            <a:p>
              <a:pPr eaLnBrk="1" fontAlgn="auto" hangingPunct="1">
                <a:spcBef>
                  <a:spcPts val="0"/>
                </a:spcBef>
                <a:spcAft>
                  <a:spcPts val="0"/>
                </a:spcAft>
                <a:buClr>
                  <a:srgbClr val="000000"/>
                </a:buClr>
                <a:buSzPct val="100000"/>
                <a:buFont typeface="Arial" charset="0"/>
                <a:buNone/>
                <a:defRPr/>
              </a:pPr>
              <a:endParaRPr lang="es-MX" sz="1000" u="sng" dirty="0">
                <a:solidFill>
                  <a:srgbClr val="C00000"/>
                </a:solidFill>
                <a:latin typeface="Arial" charset="0"/>
                <a:cs typeface="+mn-cs"/>
              </a:endParaRPr>
            </a:p>
            <a:p>
              <a:pPr eaLnBrk="1" fontAlgn="auto" hangingPunct="1">
                <a:lnSpc>
                  <a:spcPct val="93000"/>
                </a:lnSpc>
                <a:spcBef>
                  <a:spcPts val="0"/>
                </a:spcBef>
                <a:spcAft>
                  <a:spcPts val="0"/>
                </a:spcAft>
                <a:buClr>
                  <a:srgbClr val="000000"/>
                </a:buClr>
                <a:buSzPct val="100000"/>
                <a:defRPr/>
              </a:pPr>
              <a:endParaRPr lang="es-MX" sz="1000" u="sng" dirty="0">
                <a:solidFill>
                  <a:srgbClr val="C00000"/>
                </a:solidFill>
                <a:latin typeface="Arial" charset="0"/>
                <a:cs typeface="+mn-cs"/>
              </a:endParaRPr>
            </a:p>
          </p:txBody>
        </p:sp>
        <p:sp>
          <p:nvSpPr>
            <p:cNvPr id="43026" name="10 Rectángulo"/>
            <p:cNvSpPr>
              <a:spLocks noChangeArrowheads="1"/>
            </p:cNvSpPr>
            <p:nvPr/>
          </p:nvSpPr>
          <p:spPr bwMode="auto">
            <a:xfrm>
              <a:off x="5148263" y="1846939"/>
              <a:ext cx="3838200" cy="274158"/>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5.- Clave de Clasificación: JSMHD-SESP-08/300/01.4.16/02|</a:t>
              </a:r>
              <a:endParaRPr lang="es-MX" altLang="es-MX" sz="1100">
                <a:solidFill>
                  <a:srgbClr val="C00000"/>
                </a:solidFill>
                <a:cs typeface="Lucida Sans Unicode" pitchFamily="34" charset="0"/>
              </a:endParaRPr>
            </a:p>
          </p:txBody>
        </p:sp>
        <p:sp>
          <p:nvSpPr>
            <p:cNvPr id="43027" name="11 Rectángulo"/>
            <p:cNvSpPr>
              <a:spLocks noChangeArrowheads="1"/>
            </p:cNvSpPr>
            <p:nvPr/>
          </p:nvSpPr>
          <p:spPr bwMode="auto">
            <a:xfrm>
              <a:off x="5148263" y="1572782"/>
              <a:ext cx="3838200" cy="274157"/>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4.- Número de fojas: </a:t>
              </a:r>
              <a:r>
                <a:rPr lang="es-MX" altLang="es-MX" sz="1100">
                  <a:solidFill>
                    <a:srgbClr val="C00000"/>
                  </a:solidFill>
                  <a:cs typeface="Lucida Sans Unicode" pitchFamily="34" charset="0"/>
                </a:rPr>
                <a:t>176</a:t>
              </a:r>
            </a:p>
          </p:txBody>
        </p:sp>
        <p:sp>
          <p:nvSpPr>
            <p:cNvPr id="43028" name="12 Rectángulo"/>
            <p:cNvSpPr>
              <a:spLocks noChangeArrowheads="1"/>
            </p:cNvSpPr>
            <p:nvPr/>
          </p:nvSpPr>
          <p:spPr bwMode="auto">
            <a:xfrm>
              <a:off x="5148857" y="1298727"/>
              <a:ext cx="3837285" cy="273572"/>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3.- Número de expediente:  </a:t>
              </a:r>
              <a:r>
                <a:rPr lang="es-MX" altLang="es-MX" sz="1000">
                  <a:solidFill>
                    <a:srgbClr val="C00000"/>
                  </a:solidFill>
                  <a:cs typeface="Lucida Sans Unicode" pitchFamily="34" charset="0"/>
                </a:rPr>
                <a:t>1</a:t>
              </a:r>
            </a:p>
          </p:txBody>
        </p:sp>
        <p:sp>
          <p:nvSpPr>
            <p:cNvPr id="43029" name="15 Rectángulo"/>
            <p:cNvSpPr>
              <a:spLocks noChangeArrowheads="1"/>
            </p:cNvSpPr>
            <p:nvPr/>
          </p:nvSpPr>
          <p:spPr bwMode="auto">
            <a:xfrm>
              <a:off x="3003406" y="3315659"/>
              <a:ext cx="2796402" cy="383820"/>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dirty="0">
                  <a:cs typeface="Lucida Sans Unicode" pitchFamily="34" charset="0"/>
                </a:rPr>
                <a:t>10.- Fecha de apertura: </a:t>
              </a:r>
              <a:r>
                <a:rPr lang="es-MX" altLang="es-MX" sz="1100" dirty="0">
                  <a:solidFill>
                    <a:srgbClr val="C00000"/>
                  </a:solidFill>
                  <a:cs typeface="Lucida Sans Unicode" pitchFamily="34" charset="0"/>
                </a:rPr>
                <a:t> 01 / 01 / </a:t>
              </a:r>
              <a:r>
                <a:rPr lang="es-MX" altLang="es-MX" sz="1100" dirty="0" smtClean="0">
                  <a:solidFill>
                    <a:srgbClr val="C00000"/>
                  </a:solidFill>
                  <a:cs typeface="Lucida Sans Unicode" pitchFamily="34" charset="0"/>
                </a:rPr>
                <a:t>2014</a:t>
              </a:r>
              <a:endParaRPr lang="es-MX" altLang="es-MX" sz="1100" dirty="0">
                <a:solidFill>
                  <a:srgbClr val="C00000"/>
                </a:solidFill>
                <a:cs typeface="Lucida Sans Unicode" pitchFamily="34" charset="0"/>
              </a:endParaRPr>
            </a:p>
            <a:p>
              <a:pPr eaLnBrk="1" hangingPunct="1">
                <a:lnSpc>
                  <a:spcPct val="93000"/>
                </a:lnSpc>
                <a:buClr>
                  <a:srgbClr val="000000"/>
                </a:buClr>
                <a:buFont typeface="Arial" pitchFamily="34" charset="0"/>
                <a:buNone/>
              </a:pPr>
              <a:r>
                <a:rPr lang="es-MX" altLang="es-MX" sz="1100" dirty="0">
                  <a:cs typeface="Lucida Sans Unicode" pitchFamily="34" charset="0"/>
                </a:rPr>
                <a:t>                                        Día/Mes/Año</a:t>
              </a:r>
              <a:endParaRPr lang="es-MX" altLang="es-MX" sz="1100" dirty="0">
                <a:solidFill>
                  <a:srgbClr val="C00000"/>
                </a:solidFill>
                <a:cs typeface="Lucida Sans Unicode" pitchFamily="34" charset="0"/>
              </a:endParaRPr>
            </a:p>
          </p:txBody>
        </p:sp>
        <p:sp>
          <p:nvSpPr>
            <p:cNvPr id="43030" name="16 Rectángulo"/>
            <p:cNvSpPr>
              <a:spLocks noChangeArrowheads="1"/>
            </p:cNvSpPr>
            <p:nvPr/>
          </p:nvSpPr>
          <p:spPr bwMode="auto">
            <a:xfrm>
              <a:off x="3009746" y="3711252"/>
              <a:ext cx="2796334" cy="987405"/>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000">
                  <a:cs typeface="Lucida Sans Unicode" pitchFamily="34" charset="0"/>
                </a:rPr>
                <a:t>11.- Valor Documental:</a:t>
              </a:r>
            </a:p>
            <a:p>
              <a:pPr eaLnBrk="1" hangingPunct="1">
                <a:lnSpc>
                  <a:spcPct val="93000"/>
                </a:lnSpc>
                <a:buClr>
                  <a:srgbClr val="000000"/>
                </a:buClr>
                <a:buFont typeface="Arial" pitchFamily="34" charset="0"/>
                <a:buNone/>
              </a:pPr>
              <a:r>
                <a:rPr lang="es-MX" altLang="es-MX" sz="1000">
                  <a:cs typeface="Lucida Sans Unicode" pitchFamily="34" charset="0"/>
                </a:rPr>
                <a:t>Administrativo</a:t>
              </a:r>
            </a:p>
            <a:p>
              <a:pPr eaLnBrk="1" hangingPunct="1">
                <a:lnSpc>
                  <a:spcPct val="93000"/>
                </a:lnSpc>
                <a:buClr>
                  <a:srgbClr val="000000"/>
                </a:buClr>
                <a:buFont typeface="Arial" pitchFamily="34" charset="0"/>
                <a:buNone/>
              </a:pPr>
              <a:endParaRPr lang="es-MX" altLang="es-MX" sz="1000">
                <a:cs typeface="Lucida Sans Unicode" pitchFamily="34" charset="0"/>
              </a:endParaRPr>
            </a:p>
            <a:p>
              <a:pPr eaLnBrk="1" hangingPunct="1">
                <a:lnSpc>
                  <a:spcPct val="93000"/>
                </a:lnSpc>
                <a:buClr>
                  <a:srgbClr val="000000"/>
                </a:buClr>
                <a:buFont typeface="Arial" pitchFamily="34" charset="0"/>
                <a:buNone/>
              </a:pPr>
              <a:r>
                <a:rPr lang="es-MX" altLang="es-MX" sz="1000">
                  <a:cs typeface="Lucida Sans Unicode" pitchFamily="34" charset="0"/>
                </a:rPr>
                <a:t>Legal</a:t>
              </a:r>
            </a:p>
            <a:p>
              <a:pPr eaLnBrk="1" hangingPunct="1">
                <a:lnSpc>
                  <a:spcPct val="93000"/>
                </a:lnSpc>
                <a:buClr>
                  <a:srgbClr val="000000"/>
                </a:buClr>
                <a:buFont typeface="Arial" pitchFamily="34" charset="0"/>
                <a:buNone/>
              </a:pPr>
              <a:endParaRPr lang="es-MX" altLang="es-MX" sz="1000">
                <a:cs typeface="Lucida Sans Unicode" pitchFamily="34" charset="0"/>
              </a:endParaRPr>
            </a:p>
            <a:p>
              <a:pPr eaLnBrk="1" hangingPunct="1">
                <a:lnSpc>
                  <a:spcPct val="93000"/>
                </a:lnSpc>
                <a:buClr>
                  <a:srgbClr val="000000"/>
                </a:buClr>
                <a:buFont typeface="Arial" pitchFamily="34" charset="0"/>
                <a:buNone/>
              </a:pPr>
              <a:r>
                <a:rPr lang="es-MX" altLang="es-MX" sz="1000">
                  <a:cs typeface="Lucida Sans Unicode" pitchFamily="34" charset="0"/>
                </a:rPr>
                <a:t>Contable</a:t>
              </a:r>
            </a:p>
          </p:txBody>
        </p:sp>
        <p:sp>
          <p:nvSpPr>
            <p:cNvPr id="43031" name="17 Rectángulo"/>
            <p:cNvSpPr>
              <a:spLocks noChangeArrowheads="1"/>
            </p:cNvSpPr>
            <p:nvPr/>
          </p:nvSpPr>
          <p:spPr bwMode="auto">
            <a:xfrm>
              <a:off x="5860499" y="3315526"/>
              <a:ext cx="3274949" cy="384273"/>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000" dirty="0">
                  <a:cs typeface="Lucida Sans Unicode" pitchFamily="34" charset="0"/>
                </a:rPr>
                <a:t>       </a:t>
              </a:r>
              <a:r>
                <a:rPr lang="es-MX" altLang="es-MX" sz="1200" dirty="0">
                  <a:cs typeface="Lucida Sans Unicode" pitchFamily="34" charset="0"/>
                </a:rPr>
                <a:t>Fecha de cierre:  </a:t>
              </a:r>
              <a:r>
                <a:rPr lang="es-MX" altLang="es-MX" sz="1200" dirty="0">
                  <a:solidFill>
                    <a:srgbClr val="C00000"/>
                  </a:solidFill>
                  <a:cs typeface="Lucida Sans Unicode" pitchFamily="34" charset="0"/>
                </a:rPr>
                <a:t> 11/ 12 / </a:t>
              </a:r>
              <a:r>
                <a:rPr lang="es-MX" altLang="es-MX" sz="1200" dirty="0" smtClean="0">
                  <a:solidFill>
                    <a:srgbClr val="C00000"/>
                  </a:solidFill>
                  <a:cs typeface="Lucida Sans Unicode" pitchFamily="34" charset="0"/>
                </a:rPr>
                <a:t>2014</a:t>
              </a:r>
              <a:endParaRPr lang="es-MX" altLang="es-MX" sz="1200" dirty="0">
                <a:solidFill>
                  <a:srgbClr val="C00000"/>
                </a:solidFill>
                <a:cs typeface="Lucida Sans Unicode" pitchFamily="34" charset="0"/>
              </a:endParaRPr>
            </a:p>
            <a:p>
              <a:pPr eaLnBrk="1" hangingPunct="1">
                <a:lnSpc>
                  <a:spcPct val="93000"/>
                </a:lnSpc>
                <a:buClr>
                  <a:srgbClr val="000000"/>
                </a:buClr>
                <a:buFont typeface="Arial" pitchFamily="34" charset="0"/>
                <a:buNone/>
              </a:pPr>
              <a:r>
                <a:rPr lang="es-MX" altLang="es-MX" sz="1200" dirty="0">
                  <a:cs typeface="Lucida Sans Unicode" pitchFamily="34" charset="0"/>
                </a:rPr>
                <a:t>                                        Día/Mes/Año</a:t>
              </a:r>
              <a:endParaRPr lang="es-MX" altLang="es-MX" sz="1200" dirty="0">
                <a:solidFill>
                  <a:srgbClr val="C00000"/>
                </a:solidFill>
                <a:cs typeface="Lucida Sans Unicode" pitchFamily="34" charset="0"/>
              </a:endParaRPr>
            </a:p>
          </p:txBody>
        </p:sp>
        <p:sp>
          <p:nvSpPr>
            <p:cNvPr id="43032" name="18 Rectángulo"/>
            <p:cNvSpPr>
              <a:spLocks noChangeArrowheads="1"/>
            </p:cNvSpPr>
            <p:nvPr/>
          </p:nvSpPr>
          <p:spPr bwMode="auto">
            <a:xfrm>
              <a:off x="5861071" y="3711207"/>
              <a:ext cx="3267884" cy="986966"/>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12.-Vigencia Documental:</a:t>
              </a:r>
            </a:p>
            <a:p>
              <a:pPr eaLnBrk="1" hangingPunct="1">
                <a:lnSpc>
                  <a:spcPct val="93000"/>
                </a:lnSpc>
                <a:buClr>
                  <a:srgbClr val="000000"/>
                </a:buClr>
                <a:buFont typeface="Arial" pitchFamily="34" charset="0"/>
                <a:buNone/>
              </a:pPr>
              <a:endParaRPr lang="es-MX" altLang="es-MX" sz="1100">
                <a:cs typeface="Lucida Sans Unicode" pitchFamily="34" charset="0"/>
              </a:endParaRPr>
            </a:p>
            <a:p>
              <a:pPr eaLnBrk="1" hangingPunct="1">
                <a:lnSpc>
                  <a:spcPct val="93000"/>
                </a:lnSpc>
                <a:buClr>
                  <a:srgbClr val="000000"/>
                </a:buClr>
                <a:buFont typeface="Arial" pitchFamily="34" charset="0"/>
                <a:buNone/>
              </a:pPr>
              <a:endParaRPr lang="es-MX" altLang="es-MX" sz="1100">
                <a:cs typeface="Lucida Sans Unicode" pitchFamily="34" charset="0"/>
              </a:endParaRPr>
            </a:p>
            <a:p>
              <a:pPr eaLnBrk="1" hangingPunct="1">
                <a:lnSpc>
                  <a:spcPct val="93000"/>
                </a:lnSpc>
                <a:buClr>
                  <a:srgbClr val="000000"/>
                </a:buClr>
                <a:buFont typeface="Arial" pitchFamily="34" charset="0"/>
                <a:buNone/>
              </a:pPr>
              <a:r>
                <a:rPr lang="es-MX" altLang="es-MX" sz="1100">
                  <a:cs typeface="Lucida Sans Unicode" pitchFamily="34" charset="0"/>
                </a:rPr>
                <a:t>Archivo de Trámite         </a:t>
              </a:r>
              <a:r>
                <a:rPr lang="es-MX" altLang="es-MX" sz="1100" u="sng">
                  <a:solidFill>
                    <a:srgbClr val="C00000"/>
                  </a:solidFill>
                  <a:cs typeface="Lucida Sans Unicode" pitchFamily="34" charset="0"/>
                </a:rPr>
                <a:t>2   </a:t>
              </a:r>
              <a:r>
                <a:rPr lang="es-MX" altLang="es-MX" sz="1100">
                  <a:cs typeface="Lucida Sans Unicode" pitchFamily="34" charset="0"/>
                </a:rPr>
                <a:t>años</a:t>
              </a:r>
            </a:p>
            <a:p>
              <a:pPr eaLnBrk="1" hangingPunct="1">
                <a:lnSpc>
                  <a:spcPct val="93000"/>
                </a:lnSpc>
                <a:buClr>
                  <a:srgbClr val="000000"/>
                </a:buClr>
                <a:buFont typeface="Arial" pitchFamily="34" charset="0"/>
                <a:buNone/>
              </a:pPr>
              <a:r>
                <a:rPr lang="es-MX" altLang="es-MX" sz="1100">
                  <a:cs typeface="Lucida Sans Unicode" pitchFamily="34" charset="0"/>
                </a:rPr>
                <a:t>Archivo de Concentración     </a:t>
              </a:r>
              <a:r>
                <a:rPr lang="es-MX" altLang="es-MX" sz="1100" u="sng">
                  <a:solidFill>
                    <a:srgbClr val="C00000"/>
                  </a:solidFill>
                  <a:cs typeface="Lucida Sans Unicode" pitchFamily="34" charset="0"/>
                </a:rPr>
                <a:t>3  </a:t>
              </a:r>
              <a:r>
                <a:rPr lang="es-MX" altLang="es-MX" sz="1100">
                  <a:cs typeface="Lucida Sans Unicode" pitchFamily="34" charset="0"/>
                </a:rPr>
                <a:t> años</a:t>
              </a:r>
              <a:endParaRPr lang="es-MX" altLang="es-MX" sz="1100">
                <a:solidFill>
                  <a:srgbClr val="C00000"/>
                </a:solidFill>
                <a:cs typeface="Lucida Sans Unicode" pitchFamily="34" charset="0"/>
              </a:endParaRPr>
            </a:p>
          </p:txBody>
        </p:sp>
        <p:sp>
          <p:nvSpPr>
            <p:cNvPr id="43033" name="19 Rectángulo"/>
            <p:cNvSpPr>
              <a:spLocks noChangeArrowheads="1"/>
            </p:cNvSpPr>
            <p:nvPr/>
          </p:nvSpPr>
          <p:spPr bwMode="auto">
            <a:xfrm>
              <a:off x="4654780" y="3903280"/>
              <a:ext cx="383820" cy="16735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43034" name="20 Rectángulo"/>
            <p:cNvSpPr>
              <a:spLocks noChangeArrowheads="1"/>
            </p:cNvSpPr>
            <p:nvPr/>
          </p:nvSpPr>
          <p:spPr bwMode="auto">
            <a:xfrm>
              <a:off x="4654780" y="4093290"/>
              <a:ext cx="383820" cy="16735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43035" name="21 Rectángulo"/>
            <p:cNvSpPr>
              <a:spLocks noChangeArrowheads="1"/>
            </p:cNvSpPr>
            <p:nvPr/>
          </p:nvSpPr>
          <p:spPr bwMode="auto">
            <a:xfrm>
              <a:off x="4654780" y="4312615"/>
              <a:ext cx="383820" cy="16735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36" name="22 Multiplicar"/>
            <p:cNvSpPr/>
            <p:nvPr/>
          </p:nvSpPr>
          <p:spPr bwMode="auto">
            <a:xfrm>
              <a:off x="4654894" y="3911022"/>
              <a:ext cx="383729" cy="164144"/>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fontAlgn="auto" hangingPunct="1">
                <a:lnSpc>
                  <a:spcPct val="93000"/>
                </a:lnSpc>
                <a:spcBef>
                  <a:spcPts val="0"/>
                </a:spcBef>
                <a:spcAft>
                  <a:spcPts val="0"/>
                </a:spcAft>
                <a:buClr>
                  <a:srgbClr val="000000"/>
                </a:buClr>
                <a:buSzPct val="100000"/>
                <a:buFont typeface="Arial" charset="0"/>
                <a:buNone/>
                <a:defRPr/>
              </a:pPr>
              <a:endParaRPr lang="es-MX" sz="1000" dirty="0">
                <a:latin typeface="Arial" charset="0"/>
                <a:cs typeface="+mn-cs"/>
              </a:endParaRPr>
            </a:p>
          </p:txBody>
        </p:sp>
        <p:sp>
          <p:nvSpPr>
            <p:cNvPr id="43037" name="24 Rectángulo"/>
            <p:cNvSpPr>
              <a:spLocks noChangeArrowheads="1"/>
            </p:cNvSpPr>
            <p:nvPr/>
          </p:nvSpPr>
          <p:spPr bwMode="auto">
            <a:xfrm>
              <a:off x="2626017" y="4753005"/>
              <a:ext cx="3180223" cy="767640"/>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dirty="0">
                  <a:cs typeface="Lucida Sans Unicode" pitchFamily="34" charset="0"/>
                </a:rPr>
                <a:t>13.- Contiene Datos Personales:                            </a:t>
              </a:r>
            </a:p>
            <a:p>
              <a:pPr eaLnBrk="1" hangingPunct="1">
                <a:lnSpc>
                  <a:spcPct val="93000"/>
                </a:lnSpc>
                <a:buClr>
                  <a:srgbClr val="000000"/>
                </a:buClr>
                <a:buFont typeface="Arial" pitchFamily="34" charset="0"/>
                <a:buNone/>
              </a:pPr>
              <a:endParaRPr lang="es-MX" altLang="es-MX" sz="1100" dirty="0">
                <a:cs typeface="Lucida Sans Unicode" pitchFamily="34" charset="0"/>
              </a:endParaRPr>
            </a:p>
            <a:p>
              <a:pPr eaLnBrk="1" hangingPunct="1">
                <a:lnSpc>
                  <a:spcPct val="93000"/>
                </a:lnSpc>
                <a:buClr>
                  <a:srgbClr val="000000"/>
                </a:buClr>
                <a:buFont typeface="Arial" pitchFamily="34" charset="0"/>
                <a:buNone/>
              </a:pPr>
              <a:r>
                <a:rPr lang="es-MX" altLang="es-MX" sz="1100" dirty="0">
                  <a:cs typeface="Lucida Sans Unicode" pitchFamily="34" charset="0"/>
                </a:rPr>
                <a:t>      SI			NO</a:t>
              </a:r>
              <a:endParaRPr lang="es-MX" altLang="es-MX" sz="1100" dirty="0">
                <a:solidFill>
                  <a:srgbClr val="C00000"/>
                </a:solidFill>
                <a:cs typeface="Lucida Sans Unicode" pitchFamily="34" charset="0"/>
              </a:endParaRPr>
            </a:p>
          </p:txBody>
        </p:sp>
        <p:sp>
          <p:nvSpPr>
            <p:cNvPr id="43038" name="25 Rectángulo"/>
            <p:cNvSpPr>
              <a:spLocks noChangeArrowheads="1"/>
            </p:cNvSpPr>
            <p:nvPr/>
          </p:nvSpPr>
          <p:spPr bwMode="auto">
            <a:xfrm>
              <a:off x="3229163" y="5081994"/>
              <a:ext cx="383820" cy="219326"/>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43039" name="26 Rectángulo"/>
            <p:cNvSpPr>
              <a:spLocks noChangeArrowheads="1"/>
            </p:cNvSpPr>
            <p:nvPr/>
          </p:nvSpPr>
          <p:spPr bwMode="auto">
            <a:xfrm>
              <a:off x="9158268" y="5191656"/>
              <a:ext cx="157183" cy="171805"/>
            </a:xfrm>
            <a:prstGeom prst="rect">
              <a:avLst/>
            </a:prstGeom>
            <a:noFill/>
            <a:ln w="9525" algn="ctr">
              <a:solidFill>
                <a:schemeClr val="bg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43040" name="24 Rectángulo"/>
            <p:cNvSpPr>
              <a:spLocks noChangeArrowheads="1"/>
            </p:cNvSpPr>
            <p:nvPr/>
          </p:nvSpPr>
          <p:spPr bwMode="auto">
            <a:xfrm>
              <a:off x="5861072" y="4753005"/>
              <a:ext cx="3289886" cy="767640"/>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14.- Pertenece a un Sistema de Datos Personales</a:t>
              </a:r>
            </a:p>
            <a:p>
              <a:pPr eaLnBrk="1" hangingPunct="1">
                <a:lnSpc>
                  <a:spcPct val="93000"/>
                </a:lnSpc>
                <a:buClr>
                  <a:srgbClr val="000000"/>
                </a:buClr>
                <a:buFont typeface="Arial" pitchFamily="34" charset="0"/>
                <a:buNone/>
              </a:pPr>
              <a:endParaRPr lang="es-MX" altLang="es-MX" sz="1100">
                <a:cs typeface="Lucida Sans Unicode" pitchFamily="34" charset="0"/>
              </a:endParaRPr>
            </a:p>
            <a:p>
              <a:pPr eaLnBrk="1" hangingPunct="1">
                <a:lnSpc>
                  <a:spcPct val="93000"/>
                </a:lnSpc>
                <a:buClr>
                  <a:srgbClr val="000000"/>
                </a:buClr>
                <a:buFont typeface="Arial" pitchFamily="34" charset="0"/>
                <a:buNone/>
              </a:pPr>
              <a:r>
                <a:rPr lang="es-MX" altLang="es-MX" sz="1100">
                  <a:cs typeface="Lucida Sans Unicode" pitchFamily="34" charset="0"/>
                </a:rPr>
                <a:t>               SI                       NO</a:t>
              </a:r>
              <a:endParaRPr lang="es-MX" altLang="es-MX" sz="1100">
                <a:solidFill>
                  <a:srgbClr val="C00000"/>
                </a:solidFill>
                <a:cs typeface="Lucida Sans Unicode" pitchFamily="34" charset="0"/>
              </a:endParaRPr>
            </a:p>
          </p:txBody>
        </p:sp>
        <p:sp>
          <p:nvSpPr>
            <p:cNvPr id="43041" name="26 Rectángulo"/>
            <p:cNvSpPr>
              <a:spLocks noChangeArrowheads="1"/>
            </p:cNvSpPr>
            <p:nvPr/>
          </p:nvSpPr>
          <p:spPr bwMode="auto">
            <a:xfrm>
              <a:off x="7725340" y="5081994"/>
              <a:ext cx="383820" cy="219326"/>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43042" name="25 Rectángulo"/>
            <p:cNvSpPr>
              <a:spLocks noChangeArrowheads="1"/>
            </p:cNvSpPr>
            <p:nvPr/>
          </p:nvSpPr>
          <p:spPr bwMode="auto">
            <a:xfrm>
              <a:off x="4490285" y="5081994"/>
              <a:ext cx="383820" cy="219326"/>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sp>
          <p:nvSpPr>
            <p:cNvPr id="43043" name="26 Rectángulo"/>
            <p:cNvSpPr>
              <a:spLocks noChangeArrowheads="1"/>
            </p:cNvSpPr>
            <p:nvPr/>
          </p:nvSpPr>
          <p:spPr bwMode="auto">
            <a:xfrm>
              <a:off x="6738374" y="5081994"/>
              <a:ext cx="383820" cy="219326"/>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a:solidFill>
                  <a:schemeClr val="bg1"/>
                </a:solidFill>
                <a:cs typeface="Lucida Sans Unicode" pitchFamily="34" charset="0"/>
              </a:endParaRPr>
            </a:p>
          </p:txBody>
        </p:sp>
      </p:grpSp>
      <p:sp>
        <p:nvSpPr>
          <p:cNvPr id="38" name="25 Multiplicar"/>
          <p:cNvSpPr/>
          <p:nvPr/>
        </p:nvSpPr>
        <p:spPr bwMode="auto">
          <a:xfrm>
            <a:off x="3144441" y="5970589"/>
            <a:ext cx="327422" cy="204787"/>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fontAlgn="auto" hangingPunct="1">
              <a:lnSpc>
                <a:spcPct val="93000"/>
              </a:lnSpc>
              <a:spcBef>
                <a:spcPts val="0"/>
              </a:spcBef>
              <a:spcAft>
                <a:spcPts val="0"/>
              </a:spcAft>
              <a:buClr>
                <a:srgbClr val="000000"/>
              </a:buClr>
              <a:buSzPct val="100000"/>
              <a:buFont typeface="Arial" charset="0"/>
              <a:buNone/>
              <a:defRPr/>
            </a:pPr>
            <a:endParaRPr lang="es-MX" dirty="0">
              <a:latin typeface="Arial" charset="0"/>
              <a:cs typeface="+mn-cs"/>
            </a:endParaRPr>
          </a:p>
        </p:txBody>
      </p:sp>
      <p:sp>
        <p:nvSpPr>
          <p:cNvPr id="49" name="25 Multiplicar"/>
          <p:cNvSpPr/>
          <p:nvPr/>
        </p:nvSpPr>
        <p:spPr bwMode="auto">
          <a:xfrm>
            <a:off x="5915026" y="5978525"/>
            <a:ext cx="327422" cy="204788"/>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fontAlgn="auto" hangingPunct="1">
              <a:lnSpc>
                <a:spcPct val="93000"/>
              </a:lnSpc>
              <a:spcBef>
                <a:spcPts val="0"/>
              </a:spcBef>
              <a:spcAft>
                <a:spcPts val="0"/>
              </a:spcAft>
              <a:buClr>
                <a:srgbClr val="000000"/>
              </a:buClr>
              <a:buSzPct val="100000"/>
              <a:buFont typeface="Arial" charset="0"/>
              <a:buNone/>
              <a:defRPr/>
            </a:pPr>
            <a:endParaRPr lang="es-MX" dirty="0">
              <a:latin typeface="Arial" charset="0"/>
              <a:cs typeface="+mn-cs"/>
            </a:endParaRPr>
          </a:p>
        </p:txBody>
      </p:sp>
      <p:grpSp>
        <p:nvGrpSpPr>
          <p:cNvPr id="41" name="40 Grupo"/>
          <p:cNvGrpSpPr/>
          <p:nvPr/>
        </p:nvGrpSpPr>
        <p:grpSpPr>
          <a:xfrm>
            <a:off x="107503" y="44624"/>
            <a:ext cx="8972347" cy="1045270"/>
            <a:chOff x="107503" y="44624"/>
            <a:chExt cx="8972347" cy="1045270"/>
          </a:xfrm>
        </p:grpSpPr>
        <p:pic>
          <p:nvPicPr>
            <p:cNvPr id="43" name="4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44" name="43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45" name="44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6" name="4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14" name="13 Imagen"/>
          <p:cNvPicPr/>
          <p:nvPr/>
        </p:nvPicPr>
        <p:blipFill>
          <a:blip r:embed="rId5" cstate="print"/>
          <a:srcRect l="1185" t="15464" r="26636" b="7835"/>
          <a:stretch>
            <a:fillRect/>
          </a:stretch>
        </p:blipFill>
        <p:spPr bwMode="auto">
          <a:xfrm>
            <a:off x="539553" y="1052736"/>
            <a:ext cx="7848872" cy="5472608"/>
          </a:xfrm>
          <a:prstGeom prst="rect">
            <a:avLst/>
          </a:prstGeom>
          <a:noFill/>
          <a:ln w="9525">
            <a:noFill/>
            <a:miter lim="800000"/>
            <a:headEnd/>
            <a:tailEnd/>
          </a:ln>
        </p:spPr>
      </p:pic>
    </p:spTree>
    <p:extLst>
      <p:ext uri="{BB962C8B-B14F-4D97-AF65-F5344CB8AC3E}">
        <p14:creationId xmlns:p14="http://schemas.microsoft.com/office/powerpoint/2010/main" xmlns="" val="2794677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9" name="8 Imagen"/>
          <p:cNvPicPr/>
          <p:nvPr/>
        </p:nvPicPr>
        <p:blipFill>
          <a:blip r:embed="rId5" cstate="print"/>
          <a:srcRect l="1315" t="15051" r="26797" b="12784"/>
          <a:stretch>
            <a:fillRect/>
          </a:stretch>
        </p:blipFill>
        <p:spPr bwMode="auto">
          <a:xfrm>
            <a:off x="683568" y="1052736"/>
            <a:ext cx="7920880" cy="5472608"/>
          </a:xfrm>
          <a:prstGeom prst="rect">
            <a:avLst/>
          </a:prstGeom>
          <a:noFill/>
          <a:ln w="9525">
            <a:noFill/>
            <a:miter lim="800000"/>
            <a:headEnd/>
            <a:tailEnd/>
          </a:ln>
        </p:spPr>
      </p:pic>
    </p:spTree>
    <p:extLst>
      <p:ext uri="{BB962C8B-B14F-4D97-AF65-F5344CB8AC3E}">
        <p14:creationId xmlns:p14="http://schemas.microsoft.com/office/powerpoint/2010/main" xmlns="" val="2094923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9" name="8 Imagen"/>
          <p:cNvPicPr/>
          <p:nvPr/>
        </p:nvPicPr>
        <p:blipFill>
          <a:blip r:embed="rId5" cstate="print"/>
          <a:srcRect l="1316" t="15464" r="28825" b="9485"/>
          <a:stretch>
            <a:fillRect/>
          </a:stretch>
        </p:blipFill>
        <p:spPr bwMode="auto">
          <a:xfrm>
            <a:off x="755576" y="1052736"/>
            <a:ext cx="7848871" cy="5328592"/>
          </a:xfrm>
          <a:prstGeom prst="rect">
            <a:avLst/>
          </a:prstGeom>
          <a:noFill/>
          <a:ln w="9525">
            <a:noFill/>
            <a:miter lim="800000"/>
            <a:headEnd/>
            <a:tailEnd/>
          </a:ln>
        </p:spPr>
      </p:pic>
    </p:spTree>
    <p:extLst>
      <p:ext uri="{BB962C8B-B14F-4D97-AF65-F5344CB8AC3E}">
        <p14:creationId xmlns:p14="http://schemas.microsoft.com/office/powerpoint/2010/main" xmlns="" val="3540569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8" name="7 Imagen"/>
          <p:cNvPicPr/>
          <p:nvPr/>
        </p:nvPicPr>
        <p:blipFill>
          <a:blip r:embed="rId5" cstate="print"/>
          <a:srcRect l="1832" t="15678" r="1004" b="6756"/>
          <a:stretch>
            <a:fillRect/>
          </a:stretch>
        </p:blipFill>
        <p:spPr bwMode="auto">
          <a:xfrm>
            <a:off x="395536" y="1124744"/>
            <a:ext cx="8280919" cy="5112568"/>
          </a:xfrm>
          <a:prstGeom prst="rect">
            <a:avLst/>
          </a:prstGeom>
          <a:noFill/>
          <a:ln w="9525">
            <a:noFill/>
            <a:miter lim="800000"/>
            <a:headEnd/>
            <a:tailEnd/>
          </a:ln>
        </p:spPr>
      </p:pic>
    </p:spTree>
    <p:extLst>
      <p:ext uri="{BB962C8B-B14F-4D97-AF65-F5344CB8AC3E}">
        <p14:creationId xmlns:p14="http://schemas.microsoft.com/office/powerpoint/2010/main" xmlns="" val="265894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nvGrpSpPr>
          <p:cNvPr id="3" name="Group 7"/>
          <p:cNvGrpSpPr>
            <a:grpSpLocks/>
          </p:cNvGrpSpPr>
          <p:nvPr/>
        </p:nvGrpSpPr>
        <p:grpSpPr bwMode="auto">
          <a:xfrm>
            <a:off x="4933041" y="2124796"/>
            <a:ext cx="3424071" cy="3150378"/>
            <a:chOff x="2784" y="1632"/>
            <a:chExt cx="2352" cy="2273"/>
          </a:xfrm>
        </p:grpSpPr>
        <p:sp>
          <p:nvSpPr>
            <p:cNvPr id="10" name="Text Box 9"/>
            <p:cNvSpPr txBox="1">
              <a:spLocks noChangeArrowheads="1"/>
            </p:cNvSpPr>
            <p:nvPr/>
          </p:nvSpPr>
          <p:spPr bwMode="auto">
            <a:xfrm>
              <a:off x="4416" y="2457"/>
              <a:ext cx="720" cy="195"/>
            </a:xfrm>
            <a:prstGeom prst="rect">
              <a:avLst/>
            </a:prstGeom>
            <a:noFill/>
            <a:ln w="9525">
              <a:noFill/>
              <a:miter lim="800000"/>
              <a:headEnd/>
              <a:tailEnd/>
            </a:ln>
          </p:spPr>
          <p:txBody>
            <a:bodyPr>
              <a:spAutoFit/>
            </a:bodyPr>
            <a:lstStyle/>
            <a:p>
              <a:pPr eaLnBrk="1" hangingPunct="1">
                <a:spcBef>
                  <a:spcPct val="50000"/>
                </a:spcBef>
              </a:pPr>
              <a:endParaRPr lang="es-ES" altLang="es-MX">
                <a:solidFill>
                  <a:schemeClr val="bg1"/>
                </a:solidFill>
                <a:cs typeface="Lucida Sans Unicode" pitchFamily="34" charset="0"/>
              </a:endParaRPr>
            </a:p>
          </p:txBody>
        </p:sp>
        <p:sp>
          <p:nvSpPr>
            <p:cNvPr id="14" name="Text Box 10"/>
            <p:cNvSpPr txBox="1">
              <a:spLocks noChangeArrowheads="1"/>
            </p:cNvSpPr>
            <p:nvPr/>
          </p:nvSpPr>
          <p:spPr bwMode="auto">
            <a:xfrm>
              <a:off x="4253" y="2480"/>
              <a:ext cx="805" cy="233"/>
            </a:xfrm>
            <a:prstGeom prst="rect">
              <a:avLst/>
            </a:prstGeom>
            <a:noFill/>
            <a:ln w="9525">
              <a:noFill/>
              <a:miter lim="800000"/>
              <a:headEnd/>
              <a:tailEnd/>
            </a:ln>
          </p:spPr>
          <p:txBody>
            <a:bodyPr>
              <a:spAutoFit/>
            </a:bodyPr>
            <a:lstStyle/>
            <a:p>
              <a:pPr eaLnBrk="1" hangingPunct="1">
                <a:spcBef>
                  <a:spcPct val="50000"/>
                </a:spcBef>
              </a:pPr>
              <a:endParaRPr lang="es-ES" altLang="es-MX" sz="1500" b="1" dirty="0">
                <a:cs typeface="Lucida Sans Unicode" pitchFamily="34" charset="0"/>
              </a:endParaRPr>
            </a:p>
          </p:txBody>
        </p:sp>
        <p:sp>
          <p:nvSpPr>
            <p:cNvPr id="15" name="Text Box 11"/>
            <p:cNvSpPr txBox="1">
              <a:spLocks noChangeArrowheads="1"/>
            </p:cNvSpPr>
            <p:nvPr/>
          </p:nvSpPr>
          <p:spPr bwMode="auto">
            <a:xfrm>
              <a:off x="2928" y="2928"/>
              <a:ext cx="1920" cy="195"/>
            </a:xfrm>
            <a:prstGeom prst="rect">
              <a:avLst/>
            </a:prstGeom>
            <a:noFill/>
            <a:ln w="9525">
              <a:noFill/>
              <a:miter lim="800000"/>
              <a:headEnd/>
              <a:tailEnd/>
            </a:ln>
          </p:spPr>
          <p:txBody>
            <a:bodyPr>
              <a:spAutoFit/>
            </a:bodyPr>
            <a:lstStyle/>
            <a:p>
              <a:pPr eaLnBrk="1" hangingPunct="1">
                <a:spcBef>
                  <a:spcPct val="50000"/>
                </a:spcBef>
              </a:pPr>
              <a:endParaRPr lang="es-ES" altLang="es-MX">
                <a:solidFill>
                  <a:schemeClr val="bg1"/>
                </a:solidFill>
                <a:cs typeface="Lucida Sans Unicode" pitchFamily="34" charset="0"/>
              </a:endParaRPr>
            </a:p>
          </p:txBody>
        </p:sp>
        <p:sp>
          <p:nvSpPr>
            <p:cNvPr id="16" name="Text Box 12"/>
            <p:cNvSpPr txBox="1">
              <a:spLocks noChangeArrowheads="1"/>
            </p:cNvSpPr>
            <p:nvPr/>
          </p:nvSpPr>
          <p:spPr bwMode="auto">
            <a:xfrm>
              <a:off x="2880" y="2873"/>
              <a:ext cx="2124" cy="211"/>
            </a:xfrm>
            <a:prstGeom prst="rect">
              <a:avLst/>
            </a:prstGeom>
            <a:noFill/>
            <a:ln w="9525">
              <a:noFill/>
              <a:miter lim="800000"/>
              <a:headEnd/>
              <a:tailEnd/>
            </a:ln>
          </p:spPr>
          <p:txBody>
            <a:bodyPr>
              <a:spAutoFit/>
            </a:bodyPr>
            <a:lstStyle/>
            <a:p>
              <a:pPr eaLnBrk="1" hangingPunct="1">
                <a:spcBef>
                  <a:spcPct val="50000"/>
                </a:spcBef>
              </a:pPr>
              <a:endParaRPr lang="es-ES" altLang="es-MX" sz="1300" b="1" dirty="0">
                <a:cs typeface="Lucida Sans Unicode" pitchFamily="34" charset="0"/>
              </a:endParaRPr>
            </a:p>
          </p:txBody>
        </p:sp>
        <p:sp>
          <p:nvSpPr>
            <p:cNvPr id="17" name="Text Box 14"/>
            <p:cNvSpPr txBox="1">
              <a:spLocks noChangeArrowheads="1"/>
            </p:cNvSpPr>
            <p:nvPr/>
          </p:nvSpPr>
          <p:spPr bwMode="auto">
            <a:xfrm>
              <a:off x="2822" y="3311"/>
              <a:ext cx="2105" cy="233"/>
            </a:xfrm>
            <a:prstGeom prst="rect">
              <a:avLst/>
            </a:prstGeom>
            <a:noFill/>
            <a:ln w="9525">
              <a:noFill/>
              <a:miter lim="800000"/>
              <a:headEnd/>
              <a:tailEnd/>
            </a:ln>
          </p:spPr>
          <p:txBody>
            <a:bodyPr>
              <a:spAutoFit/>
            </a:bodyPr>
            <a:lstStyle/>
            <a:p>
              <a:pPr eaLnBrk="1" hangingPunct="1">
                <a:spcBef>
                  <a:spcPct val="50000"/>
                </a:spcBef>
              </a:pPr>
              <a:endParaRPr lang="es-ES" altLang="es-MX" sz="1500" b="1" dirty="0">
                <a:cs typeface="Lucida Sans Unicode" pitchFamily="34" charset="0"/>
              </a:endParaRPr>
            </a:p>
          </p:txBody>
        </p:sp>
        <p:sp>
          <p:nvSpPr>
            <p:cNvPr id="18" name="Text Box 15"/>
            <p:cNvSpPr txBox="1">
              <a:spLocks noChangeArrowheads="1"/>
            </p:cNvSpPr>
            <p:nvPr/>
          </p:nvSpPr>
          <p:spPr bwMode="auto">
            <a:xfrm>
              <a:off x="3400" y="3572"/>
              <a:ext cx="1008" cy="333"/>
            </a:xfrm>
            <a:prstGeom prst="rect">
              <a:avLst/>
            </a:prstGeom>
            <a:noFill/>
            <a:ln w="9525">
              <a:noFill/>
              <a:miter lim="800000"/>
              <a:headEnd/>
              <a:tailEnd/>
            </a:ln>
          </p:spPr>
          <p:txBody>
            <a:bodyPr>
              <a:spAutoFit/>
            </a:bodyPr>
            <a:lstStyle/>
            <a:p>
              <a:pPr eaLnBrk="1" hangingPunct="1">
                <a:spcBef>
                  <a:spcPct val="50000"/>
                </a:spcBef>
              </a:pPr>
              <a:r>
                <a:rPr lang="es-MX" altLang="es-MX" sz="2400" b="1" dirty="0">
                  <a:cs typeface="Lucida Sans Unicode" pitchFamily="34" charset="0"/>
                </a:rPr>
                <a:t>      </a:t>
              </a:r>
              <a:endParaRPr lang="es-ES" altLang="es-MX" sz="1500" b="1" dirty="0">
                <a:cs typeface="Lucida Sans Unicode" pitchFamily="34" charset="0"/>
              </a:endParaRPr>
            </a:p>
          </p:txBody>
        </p:sp>
        <p:sp>
          <p:nvSpPr>
            <p:cNvPr id="19" name="Text Box 16"/>
            <p:cNvSpPr txBox="1">
              <a:spLocks noChangeArrowheads="1"/>
            </p:cNvSpPr>
            <p:nvPr/>
          </p:nvSpPr>
          <p:spPr bwMode="auto">
            <a:xfrm>
              <a:off x="2784" y="1632"/>
              <a:ext cx="816" cy="466"/>
            </a:xfrm>
            <a:prstGeom prst="rect">
              <a:avLst/>
            </a:prstGeom>
            <a:noFill/>
            <a:ln w="9525">
              <a:noFill/>
              <a:miter lim="800000"/>
              <a:headEnd/>
              <a:tailEnd/>
            </a:ln>
          </p:spPr>
          <p:txBody>
            <a:bodyPr>
              <a:spAutoFit/>
            </a:bodyPr>
            <a:lstStyle/>
            <a:p>
              <a:pPr eaLnBrk="1" hangingPunct="1">
                <a:spcBef>
                  <a:spcPct val="50000"/>
                </a:spcBef>
              </a:pPr>
              <a:endParaRPr lang="es-ES" altLang="es-MX" sz="3600" b="1" dirty="0">
                <a:cs typeface="Lucida Sans Unicode" pitchFamily="34" charset="0"/>
              </a:endParaRPr>
            </a:p>
          </p:txBody>
        </p:sp>
      </p:grpSp>
      <p:sp>
        <p:nvSpPr>
          <p:cNvPr id="36" name="35 Título"/>
          <p:cNvSpPr>
            <a:spLocks noGrp="1"/>
          </p:cNvSpPr>
          <p:nvPr>
            <p:ph type="title"/>
          </p:nvPr>
        </p:nvSpPr>
        <p:spPr/>
        <p:txBody>
          <a:bodyPr>
            <a:normAutofit/>
          </a:bodyPr>
          <a:lstStyle/>
          <a:p>
            <a:pPr algn="l"/>
            <a:r>
              <a:rPr lang="es-MX" sz="2000" spc="300" dirty="0" smtClean="0">
                <a:solidFill>
                  <a:schemeClr val="bg2">
                    <a:lumMod val="50000"/>
                  </a:schemeClr>
                </a:solidFill>
                <a:latin typeface="Calibri" panose="020F0502020204030204" pitchFamily="34" charset="0"/>
              </a:rPr>
              <a:t/>
            </a:r>
            <a:br>
              <a:rPr lang="es-MX" sz="2000" spc="300" dirty="0" smtClean="0">
                <a:solidFill>
                  <a:schemeClr val="bg2">
                    <a:lumMod val="50000"/>
                  </a:schemeClr>
                </a:solidFill>
                <a:latin typeface="Calibri" panose="020F0502020204030204" pitchFamily="34" charset="0"/>
              </a:rPr>
            </a:br>
            <a:r>
              <a:rPr lang="es-MX" sz="2000" spc="300" dirty="0" smtClean="0">
                <a:solidFill>
                  <a:schemeClr val="bg2">
                    <a:lumMod val="50000"/>
                  </a:schemeClr>
                </a:solidFill>
                <a:latin typeface="Calibri" panose="020F0502020204030204" pitchFamily="34" charset="0"/>
              </a:rPr>
              <a:t>     </a:t>
            </a:r>
            <a:br>
              <a:rPr lang="es-MX" sz="2000" spc="300" dirty="0" smtClean="0">
                <a:solidFill>
                  <a:schemeClr val="bg2">
                    <a:lumMod val="50000"/>
                  </a:schemeClr>
                </a:solidFill>
                <a:latin typeface="Calibri" panose="020F0502020204030204" pitchFamily="34" charset="0"/>
              </a:rPr>
            </a:br>
            <a:endParaRPr lang="es-MX" sz="2000" dirty="0"/>
          </a:p>
        </p:txBody>
      </p:sp>
      <p:graphicFrame>
        <p:nvGraphicFramePr>
          <p:cNvPr id="20" name="19 Tabla"/>
          <p:cNvGraphicFramePr>
            <a:graphicFrameLocks noGrp="1"/>
          </p:cNvGraphicFramePr>
          <p:nvPr/>
        </p:nvGraphicFramePr>
        <p:xfrm>
          <a:off x="467536" y="1340767"/>
          <a:ext cx="8280916" cy="5184574"/>
        </p:xfrm>
        <a:graphic>
          <a:graphicData uri="http://schemas.openxmlformats.org/drawingml/2006/table">
            <a:tbl>
              <a:tblPr/>
              <a:tblGrid>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tblGrid>
              <a:tr h="125097">
                <a:tc>
                  <a:txBody>
                    <a:bodyPr/>
                    <a:lstStyle/>
                    <a:p>
                      <a:pPr algn="l" fontAlgn="b"/>
                      <a:r>
                        <a:rPr lang="es-MX" sz="600" b="0" i="0" u="none" strike="noStrike" dirty="0">
                          <a:solidFill>
                            <a:srgbClr val="000000"/>
                          </a:solidFill>
                          <a:latin typeface="Calibri"/>
                        </a:rPr>
                        <a:t>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rowSpan="2" gridSpan="7">
                  <a:txBody>
                    <a:bodyPr/>
                    <a:lstStyle/>
                    <a:p>
                      <a:pPr algn="l" fontAlgn="ctr"/>
                      <a:endParaRPr lang="es-MX" sz="500" b="0" i="0" u="none" strike="noStrike" dirty="0">
                        <a:solidFill>
                          <a:srgbClr val="000000"/>
                        </a:solidFill>
                        <a:latin typeface="Calibri"/>
                      </a:endParaRPr>
                    </a:p>
                  </a:txBody>
                  <a:tcPr marL="0" marR="0" marT="0" marB="0" anchor="ctr">
                    <a:lnL>
                      <a:noFill/>
                    </a:lnL>
                    <a:lnR>
                      <a:noFill/>
                    </a:lnR>
                    <a:lnT>
                      <a:noFill/>
                    </a:lnT>
                    <a:lnB>
                      <a:noFill/>
                    </a:lnB>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gridSpan="7"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gridSpan="16">
                  <a:txBody>
                    <a:bodyPr/>
                    <a:lstStyle/>
                    <a:p>
                      <a:pPr algn="ctr" fontAlgn="b"/>
                      <a:r>
                        <a:rPr lang="es-MX" sz="1000" b="1" i="0" u="none" strike="noStrike" dirty="0">
                          <a:solidFill>
                            <a:srgbClr val="000000"/>
                          </a:solidFill>
                          <a:latin typeface="Calibri"/>
                        </a:rPr>
                        <a:t>TRANSFERENCIA PRIMARIA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63379">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r>
                        <a:rPr lang="es-MX" sz="1000" b="1" i="0" u="none" strike="noStrike">
                          <a:solidFill>
                            <a:srgbClr val="000000"/>
                          </a:solidFill>
                          <a:latin typeface="Calibri"/>
                        </a:rPr>
                        <a:t>( 6 )</a:t>
                      </a:r>
                    </a:p>
                  </a:txBody>
                  <a:tcPr marL="0" marR="0" marT="0" marB="0" anchor="ctr">
                    <a:lnL>
                      <a:noFill/>
                    </a:lnL>
                    <a:lnR>
                      <a:noFill/>
                    </a:lnR>
                    <a:lnT>
                      <a:noFill/>
                    </a:lnT>
                    <a:lnB>
                      <a:noFill/>
                    </a:lnB>
                  </a:tcPr>
                </a:tc>
                <a:tc>
                  <a:txBody>
                    <a:bodyPr/>
                    <a:lstStyle/>
                    <a:p>
                      <a:pPr algn="ctr" fontAlgn="b"/>
                      <a:endParaRPr lang="es-MX" sz="10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10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9">
                  <a:txBody>
                    <a:bodyPr/>
                    <a:lstStyle/>
                    <a:p>
                      <a:pPr algn="l" fontAlgn="ctr"/>
                      <a:r>
                        <a:rPr lang="es-MX" sz="1000" b="1" i="0" u="none" strike="noStrike" dirty="0">
                          <a:solidFill>
                            <a:srgbClr val="000000"/>
                          </a:solidFill>
                          <a:latin typeface="Calibri"/>
                        </a:rPr>
                        <a:t>No. ENTRADA: </a:t>
                      </a:r>
                      <a:r>
                        <a:rPr lang="es-MX" sz="1000" b="1" i="0" u="none" strike="noStrike" dirty="0" smtClean="0">
                          <a:solidFill>
                            <a:srgbClr val="000000"/>
                          </a:solidFill>
                          <a:latin typeface="Calibri"/>
                        </a:rPr>
                        <a:t>017/000</a:t>
                      </a:r>
                      <a:endParaRPr lang="es-MX" sz="1000" b="1"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dirty="0">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ctr"/>
                      <a:r>
                        <a:rPr lang="es-MX" sz="1000" b="1" i="0" u="none" strike="noStrike">
                          <a:solidFill>
                            <a:srgbClr val="000000"/>
                          </a:solidFill>
                          <a:latin typeface="Calibri"/>
                        </a:rPr>
                        <a:t>FONDO:</a:t>
                      </a:r>
                    </a:p>
                  </a:txBody>
                  <a:tcPr marL="0" marR="0" marT="0" marB="0" anchor="ctr">
                    <a:lnL>
                      <a:noFill/>
                    </a:lnL>
                    <a:lnR>
                      <a:noFill/>
                    </a:lnR>
                    <a:lnT>
                      <a:noFill/>
                    </a:lnT>
                    <a:lnB>
                      <a:noFill/>
                    </a:lnB>
                  </a:tcPr>
                </a:tc>
                <a:tc hMerge="1">
                  <a:txBody>
                    <a:bodyPr/>
                    <a:lstStyle/>
                    <a:p>
                      <a:endParaRPr lang="es-MX"/>
                    </a:p>
                  </a:txBody>
                  <a:tcPr/>
                </a:tc>
                <a:tc gridSpan="20">
                  <a:txBody>
                    <a:bodyPr/>
                    <a:lstStyle/>
                    <a:p>
                      <a:pPr algn="ctr" fontAlgn="ctr"/>
                      <a:r>
                        <a:rPr lang="es-MX" sz="1000" b="1" i="0" u="none" strike="noStrike" dirty="0">
                          <a:solidFill>
                            <a:srgbClr val="000000"/>
                          </a:solidFill>
                          <a:latin typeface="Calibri"/>
                        </a:rPr>
                        <a:t>( 1 )                        SECRETARIA DE SALUD DEL DISTRITO FEDERAL</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ctr"/>
                      <a:r>
                        <a:rPr lang="es-MX" sz="600" b="1" i="0" u="none" strike="noStrike">
                          <a:solidFill>
                            <a:srgbClr val="000000"/>
                          </a:solidFill>
                          <a:latin typeface="Calibri"/>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2022">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ctr"/>
                      <a:r>
                        <a:rPr lang="es-MX" sz="1000" b="1" i="0" u="none" strike="noStrike">
                          <a:solidFill>
                            <a:srgbClr val="000000"/>
                          </a:solidFill>
                          <a:latin typeface="Calibri"/>
                        </a:rPr>
                        <a:t>DIRECCIÓN DE ÁREA:</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0">
                  <a:txBody>
                    <a:bodyPr/>
                    <a:lstStyle/>
                    <a:p>
                      <a:pPr algn="ctr" fontAlgn="ctr"/>
                      <a:r>
                        <a:rPr lang="es-MX" sz="1000" b="1" i="0" u="none" strike="noStrike" dirty="0">
                          <a:solidFill>
                            <a:srgbClr val="000000"/>
                          </a:solidFill>
                          <a:latin typeface="Calibri"/>
                        </a:rPr>
                        <a:t> ( 2 </a:t>
                      </a:r>
                      <a:r>
                        <a:rPr lang="es-MX" sz="1000" b="1" i="0" u="none" strike="noStrike" dirty="0" smtClean="0">
                          <a:solidFill>
                            <a:srgbClr val="000000"/>
                          </a:solidFill>
                          <a:latin typeface="Calibri"/>
                        </a:rPr>
                        <a:t>)</a:t>
                      </a:r>
                      <a:r>
                        <a:rPr lang="es-MX" sz="1000" b="1" i="0" u="none" strike="noStrike" baseline="0" dirty="0" smtClean="0">
                          <a:solidFill>
                            <a:srgbClr val="000000"/>
                          </a:solidFill>
                          <a:latin typeface="Calibri"/>
                        </a:rPr>
                        <a:t> HOSPITAL GENERAL VILLA</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ctr"/>
                      <a:r>
                        <a:rPr lang="es-MX" sz="1000" b="1" i="0" u="none" strike="noStrike">
                          <a:solidFill>
                            <a:srgbClr val="000000"/>
                          </a:solidFill>
                          <a:latin typeface="Calibri"/>
                        </a:rPr>
                        <a:t>SECCIÓN O ÁREA GENERADORA:</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9">
                  <a:txBody>
                    <a:bodyPr/>
                    <a:lstStyle/>
                    <a:p>
                      <a:pPr algn="ctr" fontAlgn="ctr"/>
                      <a:r>
                        <a:rPr lang="es-MX" sz="1000" b="1" i="0" u="none" strike="noStrike" dirty="0">
                          <a:solidFill>
                            <a:srgbClr val="000000"/>
                          </a:solidFill>
                          <a:latin typeface="Calibri"/>
                        </a:rPr>
                        <a:t>( 3 </a:t>
                      </a:r>
                      <a:r>
                        <a:rPr lang="es-MX" sz="1000" b="1" i="0" u="none" strike="noStrike" dirty="0" smtClean="0">
                          <a:solidFill>
                            <a:srgbClr val="000000"/>
                          </a:solidFill>
                          <a:latin typeface="Calibri"/>
                        </a:rPr>
                        <a:t>) ADMINISTRACIÓN</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ctr"/>
                      <a:r>
                        <a:rPr lang="es-MX" sz="1000" b="1" i="0" u="none" strike="noStrike">
                          <a:solidFill>
                            <a:srgbClr val="000000"/>
                          </a:solidFill>
                          <a:latin typeface="Calibri"/>
                        </a:rPr>
                        <a:t>SERIE DOCUMENTAL:</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gridSpan="21">
                  <a:txBody>
                    <a:bodyPr/>
                    <a:lstStyle/>
                    <a:p>
                      <a:pPr algn="ctr" fontAlgn="ctr"/>
                      <a:r>
                        <a:rPr lang="es-MX" sz="1000" b="1" i="0" u="none" strike="noStrike" dirty="0">
                          <a:solidFill>
                            <a:srgbClr val="000000"/>
                          </a:solidFill>
                          <a:latin typeface="Calibri"/>
                        </a:rPr>
                        <a:t>( 4 </a:t>
                      </a:r>
                      <a:r>
                        <a:rPr lang="es-MX" sz="1000" b="1" i="0" u="none" strike="noStrike" dirty="0" smtClean="0">
                          <a:solidFill>
                            <a:srgbClr val="000000"/>
                          </a:solidFill>
                          <a:latin typeface="Calibri"/>
                        </a:rPr>
                        <a:t>) CORRESPONDENCIA DE ENTRADA Y SALIDA </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ctr"/>
                      <a:r>
                        <a:rPr lang="es-MX" sz="1000" b="1" i="0" u="none" strike="noStrike">
                          <a:solidFill>
                            <a:srgbClr val="000000"/>
                          </a:solidFill>
                          <a:latin typeface="Calibri"/>
                        </a:rPr>
                        <a:t>CLAVE DE CLASIFICACIÓN:</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9">
                  <a:txBody>
                    <a:bodyPr/>
                    <a:lstStyle/>
                    <a:p>
                      <a:pPr algn="ctr" fontAlgn="ctr"/>
                      <a:r>
                        <a:rPr lang="es-MX" sz="1000" b="1" i="0" u="none" strike="noStrike" dirty="0">
                          <a:solidFill>
                            <a:srgbClr val="000000"/>
                          </a:solidFill>
                          <a:latin typeface="Calibri"/>
                        </a:rPr>
                        <a:t>( 5 </a:t>
                      </a:r>
                      <a:r>
                        <a:rPr lang="es-MX" sz="1000" b="1" i="0" u="none" strike="noStrike" dirty="0" smtClean="0">
                          <a:solidFill>
                            <a:srgbClr val="000000"/>
                          </a:solidFill>
                          <a:latin typeface="Calibri"/>
                        </a:rPr>
                        <a:t>) </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ctr"/>
                      <a:r>
                        <a:rPr lang="es-MX" sz="600" b="1" i="0" u="none" strike="noStrike">
                          <a:solidFill>
                            <a:srgbClr val="000000"/>
                          </a:solidFill>
                          <a:latin typeface="Calibri"/>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rowSpan="2" gridSpan="5">
                  <a:txBody>
                    <a:bodyPr/>
                    <a:lstStyle/>
                    <a:p>
                      <a:pPr algn="ctr" fontAlgn="ctr"/>
                      <a:r>
                        <a:rPr lang="es-MX" sz="1000" b="1" i="0" u="none" strike="noStrike" dirty="0">
                          <a:solidFill>
                            <a:srgbClr val="000000"/>
                          </a:solidFill>
                          <a:latin typeface="Calibri"/>
                        </a:rPr>
                        <a:t>NÚMERO DE </a:t>
                      </a:r>
                      <a:r>
                        <a:rPr lang="es-MX" sz="1000" b="1" i="0" u="none" strike="noStrike" dirty="0" smtClean="0">
                          <a:solidFill>
                            <a:srgbClr val="000000"/>
                          </a:solidFill>
                          <a:latin typeface="Calibri"/>
                        </a:rPr>
                        <a:t>EXPEDIENTES </a:t>
                      </a:r>
                      <a:r>
                        <a:rPr lang="es-MX" sz="1000" b="1" i="0" u="none" strike="noStrike" dirty="0">
                          <a:solidFill>
                            <a:srgbClr val="000000"/>
                          </a:solidFill>
                          <a:latin typeface="Calibri"/>
                        </a:rPr>
                        <a:t>CONTENIDOS EN LA CAJA:</a:t>
                      </a:r>
                    </a:p>
                  </a:txBody>
                  <a:tcPr marL="0" marR="0" marT="0" marB="0" anchor="ctr">
                    <a:lnL>
                      <a:noFill/>
                    </a:lnL>
                    <a:lnR>
                      <a:noFill/>
                    </a:lnR>
                    <a:lnT>
                      <a:noFill/>
                    </a:lnT>
                    <a:lnB>
                      <a:noFill/>
                    </a:lnB>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5"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6">
                  <a:txBody>
                    <a:bodyPr/>
                    <a:lstStyle/>
                    <a:p>
                      <a:pPr algn="ctr" fontAlgn="ctr"/>
                      <a:r>
                        <a:rPr lang="es-MX" sz="1000" b="1" i="0" u="none" strike="noStrike" dirty="0">
                          <a:solidFill>
                            <a:srgbClr val="000000"/>
                          </a:solidFill>
                          <a:latin typeface="Calibri"/>
                        </a:rPr>
                        <a:t>( 7 </a:t>
                      </a:r>
                      <a:r>
                        <a:rPr lang="es-MX" sz="1000" b="1" i="0" u="none" strike="noStrike" dirty="0" smtClean="0">
                          <a:solidFill>
                            <a:srgbClr val="000000"/>
                          </a:solidFill>
                          <a:latin typeface="Calibri"/>
                        </a:rPr>
                        <a:t>) 15</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1000" b="1" i="0" u="none" strike="noStrike">
                          <a:solidFill>
                            <a:srgbClr val="000000"/>
                          </a:solidFill>
                          <a:latin typeface="Calibri"/>
                        </a:rPr>
                        <a:t>( 9 )</a:t>
                      </a: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3" gridSpan="3">
                  <a:txBody>
                    <a:bodyPr/>
                    <a:lstStyle/>
                    <a:p>
                      <a:pPr algn="ctr" fontAlgn="ctr"/>
                      <a:r>
                        <a:rPr lang="es-MX" sz="3700" b="0" i="0" u="none" strike="noStrike" dirty="0">
                          <a:solidFill>
                            <a:srgbClr val="000000"/>
                          </a:solidFill>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s-MX"/>
                    </a:p>
                  </a:txBody>
                  <a:tcPr/>
                </a:tc>
                <a:tc rowSpan="3"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ctr"/>
                      <a:endParaRPr lang="es-MX" sz="600" b="1"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latin typeface="Calibri"/>
                      </a:endParaRPr>
                    </a:p>
                  </a:txBody>
                  <a:tcPr marL="0" marR="0" marT="0" marB="0" anchor="ctr">
                    <a:lnL>
                      <a:noFill/>
                    </a:lnL>
                    <a:lnR>
                      <a:noFill/>
                    </a:lnR>
                    <a:lnT>
                      <a:noFill/>
                    </a:lnT>
                    <a:lnB>
                      <a:noFill/>
                    </a:lnB>
                  </a:tcPr>
                </a:tc>
                <a:tc gridSpan="5">
                  <a:txBody>
                    <a:bodyPr/>
                    <a:lstStyle/>
                    <a:p>
                      <a:pPr algn="ctr" fontAlgn="ctr"/>
                      <a:r>
                        <a:rPr lang="es-MX" sz="1000" b="1" i="0" u="none" strike="noStrike" dirty="0">
                          <a:solidFill>
                            <a:srgbClr val="000000"/>
                          </a:solidFill>
                          <a:latin typeface="Calibri"/>
                        </a:rPr>
                        <a:t>NÚMERO DE CAJA:</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97356">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ctr"/>
                      <a:r>
                        <a:rPr lang="es-MX" sz="1000" b="1" i="0" u="none" strike="noStrike">
                          <a:solidFill>
                            <a:srgbClr val="000000"/>
                          </a:solidFill>
                          <a:latin typeface="Calibri"/>
                        </a:rPr>
                        <a:t>AÑOS:</a:t>
                      </a:r>
                    </a:p>
                  </a:txBody>
                  <a:tcPr marL="0" marR="0" marT="0" marB="0" anchor="ctr">
                    <a:lnL>
                      <a:noFill/>
                    </a:lnL>
                    <a:lnR>
                      <a:noFill/>
                    </a:lnR>
                    <a:lnT>
                      <a:noFill/>
                    </a:lnT>
                    <a:lnB>
                      <a:noFill/>
                    </a:lnB>
                  </a:tcPr>
                </a:tc>
                <a:tc hMerge="1">
                  <a:txBody>
                    <a:bodyPr/>
                    <a:lstStyle/>
                    <a:p>
                      <a:endParaRPr lang="es-MX"/>
                    </a:p>
                  </a:txBody>
                  <a:tcPr/>
                </a:tc>
                <a:tc gridSpan="2">
                  <a:txBody>
                    <a:bodyPr/>
                    <a:lstStyle/>
                    <a:p>
                      <a:pPr algn="ctr" fontAlgn="b"/>
                      <a:r>
                        <a:rPr lang="es-MX" sz="1000" b="0" i="0" u="none" strike="noStrike" dirty="0">
                          <a:solidFill>
                            <a:srgbClr val="000000"/>
                          </a:solidFill>
                          <a:latin typeface="Calibri"/>
                        </a:rPr>
                        <a:t> </a:t>
                      </a:r>
                      <a:r>
                        <a:rPr lang="es-MX" sz="1000" b="0" i="0" u="none" strike="noStrike" dirty="0" smtClean="0">
                          <a:solidFill>
                            <a:srgbClr val="000000"/>
                          </a:solidFill>
                          <a:latin typeface="Calibri"/>
                        </a:rPr>
                        <a:t>2014</a:t>
                      </a:r>
                      <a:endParaRPr lang="es-MX" sz="1000" b="0" i="0" u="none" strike="noStrike" dirty="0">
                        <a:solidFill>
                          <a:srgbClr val="000000"/>
                        </a:solidFill>
                        <a:latin typeface="Calibri"/>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ctr"/>
                      <a:r>
                        <a:rPr lang="es-MX" sz="1000" b="1" i="0" u="none" strike="noStrike" dirty="0">
                          <a:solidFill>
                            <a:srgbClr val="000000"/>
                          </a:solidFill>
                          <a:latin typeface="Calibri"/>
                        </a:rPr>
                        <a:t>A</a:t>
                      </a:r>
                    </a:p>
                  </a:txBody>
                  <a:tcPr marL="0" marR="0" marT="0" marB="0" anchor="ctr">
                    <a:lnL>
                      <a:noFill/>
                    </a:lnL>
                    <a:lnR>
                      <a:noFill/>
                    </a:lnR>
                    <a:lnT>
                      <a:noFill/>
                    </a:lnT>
                    <a:lnB>
                      <a:noFill/>
                    </a:lnB>
                  </a:tcPr>
                </a:tc>
                <a:tc gridSpan="2">
                  <a:txBody>
                    <a:bodyPr/>
                    <a:lstStyle/>
                    <a:p>
                      <a:pPr algn="ctr" fontAlgn="b"/>
                      <a:r>
                        <a:rPr lang="es-MX" sz="1000" b="0" i="0" u="none" strike="noStrike" dirty="0" smtClean="0">
                          <a:solidFill>
                            <a:srgbClr val="000000"/>
                          </a:solidFill>
                          <a:latin typeface="Calibri"/>
                        </a:rPr>
                        <a:t>2012</a:t>
                      </a:r>
                      <a:endParaRPr lang="es-MX" sz="1000" b="0" i="0" u="none" strike="noStrike" dirty="0">
                        <a:solidFill>
                          <a:srgbClr val="000000"/>
                        </a:solidFill>
                        <a:latin typeface="Calibri"/>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ctr"/>
                      <a:r>
                        <a:rPr lang="es-MX" sz="1000" b="1" i="0" u="none" strike="noStrike" dirty="0">
                          <a:solidFill>
                            <a:srgbClr val="000000"/>
                          </a:solidFill>
                          <a:latin typeface="Calibri"/>
                        </a:rPr>
                        <a:t>( 8 )</a:t>
                      </a:r>
                    </a:p>
                  </a:txBody>
                  <a:tcPr marL="0" marR="0" marT="0" marB="0" anchor="ctr">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21" name="5 Imagen"/>
          <p:cNvPicPr>
            <a:picLocks noChangeAspect="1"/>
          </p:cNvPicPr>
          <p:nvPr/>
        </p:nvPicPr>
        <p:blipFill>
          <a:blip r:embed="rId5" cstate="print"/>
          <a:srcRect/>
          <a:stretch>
            <a:fillRect/>
          </a:stretch>
        </p:blipFill>
        <p:spPr bwMode="auto">
          <a:xfrm>
            <a:off x="539552" y="1484784"/>
            <a:ext cx="3240360" cy="1104900"/>
          </a:xfrm>
          <a:prstGeom prst="rect">
            <a:avLst/>
          </a:prstGeom>
          <a:noFill/>
          <a:ln w="9525">
            <a:noFill/>
            <a:miter lim="800000"/>
            <a:headEnd/>
            <a:tailEnd/>
          </a:ln>
        </p:spPr>
      </p:pic>
      <p:pic>
        <p:nvPicPr>
          <p:cNvPr id="22" name="6 Imagen"/>
          <p:cNvPicPr>
            <a:picLocks noChangeAspect="1"/>
          </p:cNvPicPr>
          <p:nvPr/>
        </p:nvPicPr>
        <p:blipFill>
          <a:blip r:embed="rId6" cstate="print"/>
          <a:srcRect r="24594"/>
          <a:stretch>
            <a:fillRect/>
          </a:stretch>
        </p:blipFill>
        <p:spPr bwMode="auto">
          <a:xfrm>
            <a:off x="6084168" y="1484784"/>
            <a:ext cx="2724150" cy="657225"/>
          </a:xfrm>
          <a:prstGeom prst="rect">
            <a:avLst/>
          </a:prstGeom>
          <a:noFill/>
          <a:ln w="9525">
            <a:noFill/>
            <a:miter lim="800000"/>
            <a:headEnd/>
            <a:tailEnd/>
          </a:ln>
        </p:spPr>
      </p:pic>
      <p:sp>
        <p:nvSpPr>
          <p:cNvPr id="23" name="22 Rectángulo"/>
          <p:cNvSpPr/>
          <p:nvPr/>
        </p:nvSpPr>
        <p:spPr>
          <a:xfrm>
            <a:off x="3448295" y="764704"/>
            <a:ext cx="2247410" cy="369332"/>
          </a:xfrm>
          <a:prstGeom prst="rect">
            <a:avLst/>
          </a:prstGeom>
        </p:spPr>
        <p:txBody>
          <a:bodyPr wrap="square">
            <a:spAutoFit/>
          </a:bodyPr>
          <a:lstStyle/>
          <a:p>
            <a:r>
              <a:rPr lang="es-MX" dirty="0" smtClean="0"/>
              <a:t>ROTULACION DE CAJA</a:t>
            </a:r>
            <a:endParaRPr lang="es-MX" dirty="0"/>
          </a:p>
        </p:txBody>
      </p:sp>
    </p:spTree>
    <p:extLst>
      <p:ext uri="{BB962C8B-B14F-4D97-AF65-F5344CB8AC3E}">
        <p14:creationId xmlns:p14="http://schemas.microsoft.com/office/powerpoint/2010/main" xmlns="" val="3390300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20" name="19 Título"/>
          <p:cNvSpPr>
            <a:spLocks noGrp="1"/>
          </p:cNvSpPr>
          <p:nvPr>
            <p:ph type="title"/>
          </p:nvPr>
        </p:nvSpPr>
        <p:spPr>
          <a:xfrm>
            <a:off x="827584" y="908720"/>
            <a:ext cx="7560840" cy="508918"/>
          </a:xfrm>
        </p:spPr>
        <p:txBody>
          <a:bodyPr>
            <a:normAutofit fontScale="90000"/>
          </a:bodyPr>
          <a:lstStyle/>
          <a:p>
            <a:r>
              <a:rPr lang="es-MX" dirty="0" smtClean="0"/>
              <a:t>ROTULACION DE CAJA</a:t>
            </a:r>
            <a:endParaRPr lang="es-MX" dirty="0"/>
          </a:p>
        </p:txBody>
      </p:sp>
      <p:graphicFrame>
        <p:nvGraphicFramePr>
          <p:cNvPr id="21" name="20 Tabla"/>
          <p:cNvGraphicFramePr>
            <a:graphicFrameLocks noGrp="1"/>
          </p:cNvGraphicFramePr>
          <p:nvPr/>
        </p:nvGraphicFramePr>
        <p:xfrm>
          <a:off x="611563" y="1484780"/>
          <a:ext cx="8136902" cy="5072262"/>
        </p:xfrm>
        <a:graphic>
          <a:graphicData uri="http://schemas.openxmlformats.org/drawingml/2006/table">
            <a:tbl>
              <a:tblPr/>
              <a:tblGrid>
                <a:gridCol w="26824"/>
                <a:gridCol w="518608"/>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500854"/>
              </a:tblGrid>
              <a:tr h="0">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0109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5508">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rowSpan="2" gridSpan="7">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26370">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gridSpan="7"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26370">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gridSpan="16">
                  <a:txBody>
                    <a:bodyPr/>
                    <a:lstStyle/>
                    <a:p>
                      <a:pPr algn="ctr" fontAlgn="b"/>
                      <a:r>
                        <a:rPr lang="es-MX" sz="1000" b="1" i="0" u="none" strike="noStrike" dirty="0">
                          <a:solidFill>
                            <a:srgbClr val="000000"/>
                          </a:solidFill>
                          <a:latin typeface="Calibri"/>
                        </a:rPr>
                        <a:t>TRANSFERENCIA PRIMARIA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r>
                        <a:rPr lang="es-MX" sz="1000" b="1" i="0" u="none" strike="noStrike">
                          <a:solidFill>
                            <a:srgbClr val="000000"/>
                          </a:solidFill>
                          <a:latin typeface="Calibri"/>
                        </a:rPr>
                        <a:t>( 6 )</a:t>
                      </a:r>
                    </a:p>
                  </a:txBody>
                  <a:tcPr marL="0" marR="0" marT="0" marB="0" anchor="ctr">
                    <a:lnL>
                      <a:noFill/>
                    </a:lnL>
                    <a:lnR>
                      <a:noFill/>
                    </a:lnR>
                    <a:lnT>
                      <a:noFill/>
                    </a:lnT>
                    <a:lnB>
                      <a:noFill/>
                    </a:lnB>
                  </a:tcPr>
                </a:tc>
                <a:tc>
                  <a:txBody>
                    <a:bodyPr/>
                    <a:lstStyle/>
                    <a:p>
                      <a:pPr algn="ctr" fontAlgn="b"/>
                      <a:endParaRPr lang="es-MX" sz="10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9">
                  <a:txBody>
                    <a:bodyPr/>
                    <a:lstStyle/>
                    <a:p>
                      <a:pPr algn="l" fontAlgn="ctr"/>
                      <a:r>
                        <a:rPr lang="es-MX" sz="1000" b="1" i="0" u="none" strike="noStrike" dirty="0">
                          <a:solidFill>
                            <a:srgbClr val="000000"/>
                          </a:solidFill>
                          <a:latin typeface="Calibri"/>
                        </a:rPr>
                        <a:t>No. ENTRADA: </a:t>
                      </a:r>
                      <a:r>
                        <a:rPr lang="es-MX" sz="1000" b="1" i="0" u="none" strike="noStrike" dirty="0" smtClean="0">
                          <a:solidFill>
                            <a:srgbClr val="000000"/>
                          </a:solidFill>
                          <a:latin typeface="Calibri"/>
                        </a:rPr>
                        <a:t>SESPC017/000</a:t>
                      </a:r>
                      <a:endParaRPr lang="es-MX" sz="1000" b="1"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ctr"/>
                      <a:r>
                        <a:rPr lang="es-MX" sz="1000" b="1" i="0" u="none" strike="noStrike">
                          <a:solidFill>
                            <a:srgbClr val="000000"/>
                          </a:solidFill>
                          <a:latin typeface="Calibri"/>
                        </a:rPr>
                        <a:t>FONDO:</a:t>
                      </a:r>
                    </a:p>
                  </a:txBody>
                  <a:tcPr marL="0" marR="0" marT="0" marB="0" anchor="ctr">
                    <a:lnL>
                      <a:noFill/>
                    </a:lnL>
                    <a:lnR>
                      <a:noFill/>
                    </a:lnR>
                    <a:lnT>
                      <a:noFill/>
                    </a:lnT>
                    <a:lnB>
                      <a:noFill/>
                    </a:lnB>
                  </a:tcPr>
                </a:tc>
                <a:tc hMerge="1">
                  <a:txBody>
                    <a:bodyPr/>
                    <a:lstStyle/>
                    <a:p>
                      <a:endParaRPr lang="es-MX"/>
                    </a:p>
                  </a:txBody>
                  <a:tcPr/>
                </a:tc>
                <a:tc gridSpan="23">
                  <a:txBody>
                    <a:bodyPr/>
                    <a:lstStyle/>
                    <a:p>
                      <a:pPr algn="ctr" fontAlgn="ctr"/>
                      <a:r>
                        <a:rPr lang="es-MX" sz="1000" b="1" i="0" u="none" strike="noStrike" dirty="0">
                          <a:solidFill>
                            <a:srgbClr val="000000"/>
                          </a:solidFill>
                          <a:latin typeface="Calibri"/>
                        </a:rPr>
                        <a:t>( 1 )     SERVICIOS DE SALUD PÚBLICA DEL D.F.</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ctr"/>
                      <a:r>
                        <a:rPr lang="es-MX" sz="1000" b="1" i="0" u="none" strike="noStrike">
                          <a:solidFill>
                            <a:srgbClr val="000000"/>
                          </a:solidFill>
                          <a:latin typeface="Calibri"/>
                        </a:rPr>
                        <a:t>DIRECCIÓN DE ÁREA:</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0">
                  <a:txBody>
                    <a:bodyPr/>
                    <a:lstStyle/>
                    <a:p>
                      <a:pPr algn="ctr" fontAlgn="ctr"/>
                      <a:r>
                        <a:rPr lang="es-MX" sz="1000" b="1" i="0" u="none" strike="noStrike" dirty="0">
                          <a:solidFill>
                            <a:srgbClr val="000000"/>
                          </a:solidFill>
                          <a:latin typeface="Calibri"/>
                        </a:rPr>
                        <a:t> ( 2 </a:t>
                      </a:r>
                      <a:r>
                        <a:rPr lang="es-MX" sz="1000" b="1" i="0" u="none" strike="noStrike" dirty="0" smtClean="0">
                          <a:solidFill>
                            <a:srgbClr val="000000"/>
                          </a:solidFill>
                          <a:latin typeface="Calibri"/>
                        </a:rPr>
                        <a:t>) JURISDICCIÓN</a:t>
                      </a:r>
                      <a:r>
                        <a:rPr lang="es-MX" sz="1000" b="1" i="0" u="none" strike="noStrike" baseline="0" dirty="0" smtClean="0">
                          <a:solidFill>
                            <a:srgbClr val="000000"/>
                          </a:solidFill>
                          <a:latin typeface="Calibri"/>
                        </a:rPr>
                        <a:t> SANITARIA IZTACALCO</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ctr"/>
                      <a:r>
                        <a:rPr lang="es-MX" sz="1000" b="1" i="0" u="none" strike="noStrike">
                          <a:solidFill>
                            <a:srgbClr val="000000"/>
                          </a:solidFill>
                          <a:latin typeface="Calibri"/>
                        </a:rPr>
                        <a:t>SECCIÓN O ÁREA GENERADORA:</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9">
                  <a:txBody>
                    <a:bodyPr/>
                    <a:lstStyle/>
                    <a:p>
                      <a:pPr algn="ctr" fontAlgn="ctr"/>
                      <a:r>
                        <a:rPr lang="es-MX" sz="1000" b="1" i="0" u="none" strike="noStrike" dirty="0">
                          <a:solidFill>
                            <a:srgbClr val="000000"/>
                          </a:solidFill>
                          <a:latin typeface="Calibri"/>
                        </a:rPr>
                        <a:t>( 3 </a:t>
                      </a:r>
                      <a:r>
                        <a:rPr lang="es-MX" sz="1000" b="1" i="0" u="none" strike="noStrike" dirty="0" smtClean="0">
                          <a:solidFill>
                            <a:srgbClr val="000000"/>
                          </a:solidFill>
                          <a:latin typeface="Calibri"/>
                        </a:rPr>
                        <a:t>) ADMINISTRACIÓN DEL CENTRO DE SALUD T-II GABRIEL RAMOS MILLAN</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ctr"/>
                      <a:r>
                        <a:rPr lang="es-MX" sz="1000" b="1" i="0" u="none" strike="noStrike" dirty="0">
                          <a:solidFill>
                            <a:srgbClr val="000000"/>
                          </a:solidFill>
                          <a:latin typeface="Calibri"/>
                        </a:rPr>
                        <a:t>SERIE DOCUMENTAL:</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gridSpan="21">
                  <a:txBody>
                    <a:bodyPr/>
                    <a:lstStyle/>
                    <a:p>
                      <a:pPr algn="ctr" fontAlgn="ctr"/>
                      <a:r>
                        <a:rPr lang="es-MX" sz="1000" b="1" i="0" u="none" strike="noStrike" dirty="0">
                          <a:solidFill>
                            <a:srgbClr val="000000"/>
                          </a:solidFill>
                          <a:latin typeface="Calibri"/>
                        </a:rPr>
                        <a:t>( 4 </a:t>
                      </a:r>
                      <a:r>
                        <a:rPr lang="es-MX" sz="1000" b="1" i="0" u="none" strike="noStrike" dirty="0" smtClean="0">
                          <a:solidFill>
                            <a:srgbClr val="000000"/>
                          </a:solidFill>
                          <a:latin typeface="Calibri"/>
                        </a:rPr>
                        <a:t>) CORRESPONDENCIA DE ENTRADA Y SALIDA</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ctr"/>
                      <a:r>
                        <a:rPr lang="es-MX" sz="1000" b="1" i="0" u="none" strike="noStrike" dirty="0">
                          <a:solidFill>
                            <a:srgbClr val="000000"/>
                          </a:solidFill>
                          <a:latin typeface="Calibri"/>
                        </a:rPr>
                        <a:t>CLAVE DE CLASIFICACIÓN:</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0">
                  <a:txBody>
                    <a:bodyPr/>
                    <a:lstStyle/>
                    <a:p>
                      <a:pPr algn="ctr" fontAlgn="b"/>
                      <a:r>
                        <a:rPr lang="es-MX" sz="1000" b="1" i="0" u="none" strike="noStrike" dirty="0">
                          <a:solidFill>
                            <a:srgbClr val="000000"/>
                          </a:solidFill>
                          <a:latin typeface="Calibri"/>
                        </a:rPr>
                        <a:t>( 5 )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ctr"/>
                      <a:r>
                        <a:rPr lang="es-MX" sz="1000" b="1" i="0" u="none" strike="noStrike" dirty="0">
                          <a:solidFill>
                            <a:srgbClr val="000000"/>
                          </a:solidFill>
                          <a:latin typeface="Calibri"/>
                        </a:rPr>
                        <a:t>NÚMERO DE </a:t>
                      </a:r>
                      <a:r>
                        <a:rPr lang="es-MX" sz="1000" b="1" i="0" u="none" strike="noStrike" dirty="0" smtClean="0">
                          <a:solidFill>
                            <a:srgbClr val="000000"/>
                          </a:solidFill>
                          <a:latin typeface="Calibri"/>
                        </a:rPr>
                        <a:t>EXPEDIENTES</a:t>
                      </a:r>
                      <a:r>
                        <a:rPr lang="es-MX" sz="1000" b="1" i="0" u="none" strike="noStrike" dirty="0">
                          <a:solidFill>
                            <a:srgbClr val="000000"/>
                          </a:solidFill>
                          <a:latin typeface="Calibri"/>
                        </a:rPr>
                        <a:t>:</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1000" b="1" i="0" u="none" strike="noStrike" dirty="0">
                          <a:solidFill>
                            <a:srgbClr val="000000"/>
                          </a:solidFill>
                          <a:latin typeface="Calibri"/>
                        </a:rPr>
                        <a:t>( 7 </a:t>
                      </a:r>
                      <a:r>
                        <a:rPr lang="es-MX" sz="1000" b="1" i="0" u="none" strike="noStrike" dirty="0" smtClean="0">
                          <a:solidFill>
                            <a:srgbClr val="000000"/>
                          </a:solidFill>
                          <a:latin typeface="Calibri"/>
                        </a:rPr>
                        <a:t>) 20</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1000" b="1" i="0" u="none" strike="noStrike">
                          <a:solidFill>
                            <a:srgbClr val="000000"/>
                          </a:solidFill>
                          <a:latin typeface="Calibri"/>
                        </a:rPr>
                        <a:t>( 9 )</a:t>
                      </a: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3" gridSpan="3">
                  <a:txBody>
                    <a:bodyPr/>
                    <a:lstStyle/>
                    <a:p>
                      <a:pPr algn="ctr" fontAlgn="ctr"/>
                      <a:r>
                        <a:rPr lang="es-MX" sz="3600" b="0" i="0" u="none" strike="noStrike" dirty="0">
                          <a:solidFill>
                            <a:srgbClr val="000000"/>
                          </a:solidFill>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s-MX"/>
                    </a:p>
                  </a:txBody>
                  <a:tcPr/>
                </a:tc>
                <a:tc rowSpan="3"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ctr"/>
                      <a:r>
                        <a:rPr lang="es-MX" sz="1000" b="1" i="0" u="none" strike="noStrike" dirty="0">
                          <a:solidFill>
                            <a:srgbClr val="000000"/>
                          </a:solidFill>
                          <a:latin typeface="Calibri"/>
                        </a:rPr>
                        <a:t>AÑOS:</a:t>
                      </a:r>
                    </a:p>
                  </a:txBody>
                  <a:tcPr marL="0" marR="0" marT="0" marB="0" anchor="ctr">
                    <a:lnL>
                      <a:noFill/>
                    </a:lnL>
                    <a:lnR>
                      <a:noFill/>
                    </a:lnR>
                    <a:lnT>
                      <a:noFill/>
                    </a:lnT>
                    <a:lnB>
                      <a:noFill/>
                    </a:lnB>
                  </a:tcPr>
                </a:tc>
                <a:tc hMerge="1">
                  <a:txBody>
                    <a:bodyPr/>
                    <a:lstStyle/>
                    <a:p>
                      <a:endParaRPr lang="es-MX"/>
                    </a:p>
                  </a:txBody>
                  <a:tcPr/>
                </a:tc>
                <a:tc gridSpan="2">
                  <a:txBody>
                    <a:bodyPr/>
                    <a:lstStyle/>
                    <a:p>
                      <a:pPr algn="ctr" fontAlgn="b"/>
                      <a:r>
                        <a:rPr lang="es-MX" sz="1000" b="0" i="0" u="none" strike="noStrike" dirty="0" smtClean="0">
                          <a:solidFill>
                            <a:srgbClr val="000000"/>
                          </a:solidFill>
                          <a:latin typeface="Calibri"/>
                        </a:rPr>
                        <a:t>2014</a:t>
                      </a:r>
                      <a:r>
                        <a:rPr lang="es-MX" sz="1000" b="0" i="0" u="none" strike="noStrike" dirty="0">
                          <a:solidFill>
                            <a:srgbClr val="000000"/>
                          </a:solidFill>
                          <a:latin typeface="Calibri"/>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ctr"/>
                      <a:r>
                        <a:rPr lang="es-MX" sz="1000" b="1" i="0" u="none" strike="noStrike" dirty="0">
                          <a:solidFill>
                            <a:srgbClr val="000000"/>
                          </a:solidFill>
                          <a:latin typeface="Calibri"/>
                        </a:rPr>
                        <a:t>A</a:t>
                      </a:r>
                    </a:p>
                  </a:txBody>
                  <a:tcPr marL="0" marR="0" marT="0" marB="0" anchor="ctr">
                    <a:lnL>
                      <a:noFill/>
                    </a:lnL>
                    <a:lnR>
                      <a:noFill/>
                    </a:lnR>
                    <a:lnT>
                      <a:noFill/>
                    </a:lnT>
                    <a:lnB>
                      <a:noFill/>
                    </a:lnB>
                  </a:tcPr>
                </a:tc>
                <a:tc gridSpan="2">
                  <a:txBody>
                    <a:bodyPr/>
                    <a:lstStyle/>
                    <a:p>
                      <a:pPr algn="ctr" fontAlgn="b"/>
                      <a:r>
                        <a:rPr lang="es-MX" sz="1000" b="0" i="0" u="none" strike="noStrike" dirty="0" smtClean="0">
                          <a:solidFill>
                            <a:srgbClr val="000000"/>
                          </a:solidFill>
                          <a:latin typeface="Calibri"/>
                        </a:rPr>
                        <a:t>2012</a:t>
                      </a:r>
                      <a:r>
                        <a:rPr lang="es-MX" sz="1000" b="0" i="0" u="none" strike="noStrike" dirty="0">
                          <a:solidFill>
                            <a:srgbClr val="000000"/>
                          </a:solidFill>
                          <a:latin typeface="Calibri"/>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b"/>
                      <a:endParaRPr lang="es-MX" sz="1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ctr"/>
                      <a:r>
                        <a:rPr lang="es-MX" sz="1000" b="1" i="0" u="none" strike="noStrike" dirty="0">
                          <a:solidFill>
                            <a:srgbClr val="000000"/>
                          </a:solidFill>
                          <a:latin typeface="Calibri"/>
                        </a:rPr>
                        <a:t>( 8 )</a:t>
                      </a:r>
                    </a:p>
                  </a:txBody>
                  <a:tcPr marL="0" marR="0" marT="0" marB="0" anchor="ctr">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ctr"/>
                      <a:endParaRPr lang="es-MX" sz="500" b="1"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500" b="1" i="0" u="none" strike="noStrike">
                        <a:solidFill>
                          <a:srgbClr val="000000"/>
                        </a:solidFill>
                        <a:latin typeface="Calibri"/>
                      </a:endParaRPr>
                    </a:p>
                  </a:txBody>
                  <a:tcPr marL="0" marR="0" marT="0" marB="0" anchor="ctr">
                    <a:lnL>
                      <a:noFill/>
                    </a:lnL>
                    <a:lnR>
                      <a:noFill/>
                    </a:lnR>
                    <a:lnT>
                      <a:noFill/>
                    </a:lnT>
                    <a:lnB>
                      <a:noFill/>
                    </a:lnB>
                  </a:tcPr>
                </a:tc>
                <a:tc gridSpan="5">
                  <a:txBody>
                    <a:bodyPr/>
                    <a:lstStyle/>
                    <a:p>
                      <a:pPr algn="ctr" fontAlgn="ctr"/>
                      <a:r>
                        <a:rPr lang="es-MX" sz="1000" b="1" i="0" u="none" strike="noStrike" dirty="0">
                          <a:solidFill>
                            <a:srgbClr val="000000"/>
                          </a:solidFill>
                          <a:latin typeface="Calibri"/>
                        </a:rPr>
                        <a:t>NÚMERO DE CAJA:</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5428">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10" name="7 Imagen" descr="Logo Izquierdo OPD3x9.png"/>
          <p:cNvPicPr>
            <a:picLocks/>
          </p:cNvPicPr>
          <p:nvPr/>
        </p:nvPicPr>
        <p:blipFill>
          <a:blip r:embed="rId5" cstate="print"/>
          <a:srcRect/>
          <a:stretch>
            <a:fillRect/>
          </a:stretch>
        </p:blipFill>
        <p:spPr bwMode="auto">
          <a:xfrm>
            <a:off x="683569" y="1628800"/>
            <a:ext cx="3240360" cy="1047750"/>
          </a:xfrm>
          <a:prstGeom prst="rect">
            <a:avLst/>
          </a:prstGeom>
          <a:noFill/>
          <a:ln w="9525">
            <a:noFill/>
            <a:miter lim="800000"/>
            <a:headEnd/>
            <a:tailEnd/>
          </a:ln>
        </p:spPr>
      </p:pic>
      <p:pic>
        <p:nvPicPr>
          <p:cNvPr id="13" name="6 Imagen"/>
          <p:cNvPicPr>
            <a:picLocks noChangeAspect="1"/>
          </p:cNvPicPr>
          <p:nvPr/>
        </p:nvPicPr>
        <p:blipFill>
          <a:blip r:embed="rId6" cstate="print"/>
          <a:srcRect r="24594"/>
          <a:stretch>
            <a:fillRect/>
          </a:stretch>
        </p:blipFill>
        <p:spPr bwMode="auto">
          <a:xfrm>
            <a:off x="5868144" y="1628800"/>
            <a:ext cx="2724150" cy="657225"/>
          </a:xfrm>
          <a:prstGeom prst="rect">
            <a:avLst/>
          </a:prstGeom>
          <a:noFill/>
          <a:ln w="9525">
            <a:noFill/>
            <a:miter lim="800000"/>
            <a:headEnd/>
            <a:tailEnd/>
          </a:ln>
        </p:spPr>
      </p:pic>
    </p:spTree>
    <p:extLst>
      <p:ext uri="{BB962C8B-B14F-4D97-AF65-F5344CB8AC3E}">
        <p14:creationId xmlns:p14="http://schemas.microsoft.com/office/powerpoint/2010/main" xmlns="" val="3390300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9" name="8 Título"/>
          <p:cNvSpPr>
            <a:spLocks noGrp="1"/>
          </p:cNvSpPr>
          <p:nvPr>
            <p:ph type="ctrTitle"/>
          </p:nvPr>
        </p:nvSpPr>
        <p:spPr>
          <a:xfrm>
            <a:off x="685800" y="1556793"/>
            <a:ext cx="7772400" cy="648071"/>
          </a:xfrm>
        </p:spPr>
        <p:txBody>
          <a:bodyPr>
            <a:normAutofit fontScale="90000"/>
          </a:bodyPr>
          <a:lstStyle/>
          <a:p>
            <a:pPr algn="r"/>
            <a:r>
              <a:rPr lang="es-MX" dirty="0" smtClean="0">
                <a:solidFill>
                  <a:srgbClr val="FF0000"/>
                </a:solidFill>
              </a:rPr>
              <a:t>NORMATIVIDAD</a:t>
            </a:r>
            <a:endParaRPr lang="es-MX" dirty="0">
              <a:solidFill>
                <a:srgbClr val="FF0000"/>
              </a:solidFill>
            </a:endParaRPr>
          </a:p>
        </p:txBody>
      </p:sp>
      <p:sp>
        <p:nvSpPr>
          <p:cNvPr id="10" name="9 Subtítulo"/>
          <p:cNvSpPr>
            <a:spLocks noGrp="1"/>
          </p:cNvSpPr>
          <p:nvPr>
            <p:ph type="subTitle" idx="1"/>
          </p:nvPr>
        </p:nvSpPr>
        <p:spPr>
          <a:xfrm>
            <a:off x="683568" y="2276872"/>
            <a:ext cx="7776864" cy="3361928"/>
          </a:xfrm>
        </p:spPr>
        <p:txBody>
          <a:bodyPr>
            <a:noAutofit/>
          </a:bodyPr>
          <a:lstStyle/>
          <a:p>
            <a:pPr algn="just">
              <a:spcBef>
                <a:spcPts val="0"/>
              </a:spcBef>
              <a:buFont typeface="Wingdings" pitchFamily="2" charset="2"/>
              <a:buChar char="§"/>
              <a:defRPr/>
            </a:pPr>
            <a:r>
              <a:rPr lang="es-MX" sz="1800" b="1" spc="300" dirty="0" smtClean="0">
                <a:solidFill>
                  <a:schemeClr val="tx1"/>
                </a:solidFill>
                <a:latin typeface="Calibri" panose="020F0502020204030204" pitchFamily="34" charset="0"/>
              </a:rPr>
              <a:t>Ley de Archivos del Distrito Federal (08/OCTUBRE/2008, ULTIMA REFORMA 28/NOVIEMBRE/2014).</a:t>
            </a:r>
          </a:p>
          <a:p>
            <a:pPr algn="just">
              <a:spcBef>
                <a:spcPts val="0"/>
              </a:spcBef>
              <a:defRPr/>
            </a:pPr>
            <a:endParaRPr lang="es-MX" sz="1800" b="1" spc="300" dirty="0" smtClean="0">
              <a:solidFill>
                <a:schemeClr val="tx1"/>
              </a:solidFill>
              <a:latin typeface="Calibri" panose="020F0502020204030204" pitchFamily="34" charset="0"/>
            </a:endParaRPr>
          </a:p>
          <a:p>
            <a:pPr algn="just">
              <a:spcBef>
                <a:spcPts val="0"/>
              </a:spcBef>
              <a:buFont typeface="Wingdings" pitchFamily="2" charset="2"/>
              <a:buChar char="§"/>
              <a:defRPr/>
            </a:pPr>
            <a:r>
              <a:rPr lang="es-MX" sz="1800" b="1" spc="300" dirty="0" smtClean="0">
                <a:solidFill>
                  <a:schemeClr val="tx1"/>
                </a:solidFill>
                <a:latin typeface="Calibri" panose="020F0502020204030204" pitchFamily="34" charset="0"/>
              </a:rPr>
              <a:t>Circular Uno,2015(18/09/2015)</a:t>
            </a:r>
          </a:p>
          <a:p>
            <a:pPr algn="just">
              <a:spcBef>
                <a:spcPts val="0"/>
              </a:spcBef>
              <a:defRPr/>
            </a:pPr>
            <a:endParaRPr lang="es-MX" sz="1800" b="1" spc="300" dirty="0" smtClean="0">
              <a:solidFill>
                <a:schemeClr val="tx1"/>
              </a:solidFill>
              <a:latin typeface="Calibri" panose="020F0502020204030204" pitchFamily="34" charset="0"/>
            </a:endParaRPr>
          </a:p>
          <a:p>
            <a:pPr algn="just">
              <a:spcBef>
                <a:spcPts val="0"/>
              </a:spcBef>
              <a:buFont typeface="Wingdings" pitchFamily="2" charset="2"/>
              <a:buChar char="§"/>
              <a:defRPr/>
            </a:pPr>
            <a:r>
              <a:rPr lang="es-MX" sz="1800" b="1" spc="300" dirty="0" smtClean="0">
                <a:solidFill>
                  <a:schemeClr val="tx1"/>
                </a:solidFill>
                <a:latin typeface="Calibri" panose="020F0502020204030204" pitchFamily="34" charset="0"/>
              </a:rPr>
              <a:t>Ley de Protección de Datos Personales para el D.F </a:t>
            </a:r>
          </a:p>
          <a:p>
            <a:pPr algn="just">
              <a:spcBef>
                <a:spcPts val="0"/>
              </a:spcBef>
              <a:defRPr/>
            </a:pPr>
            <a:endParaRPr lang="es-MX" sz="1800" b="1" spc="300" dirty="0" smtClean="0">
              <a:solidFill>
                <a:schemeClr val="tx1"/>
              </a:solidFill>
              <a:latin typeface="Calibri" panose="020F0502020204030204" pitchFamily="34" charset="0"/>
            </a:endParaRPr>
          </a:p>
          <a:p>
            <a:pPr algn="just">
              <a:spcBef>
                <a:spcPts val="0"/>
              </a:spcBef>
              <a:buFont typeface="Wingdings" pitchFamily="2" charset="2"/>
              <a:buChar char="§"/>
              <a:defRPr/>
            </a:pPr>
            <a:r>
              <a:rPr lang="es-MX" sz="1800" b="1" spc="300" dirty="0" smtClean="0">
                <a:solidFill>
                  <a:schemeClr val="tx1"/>
                </a:solidFill>
                <a:latin typeface="Calibri" panose="020F0502020204030204" pitchFamily="34" charset="0"/>
              </a:rPr>
              <a:t>Ley de Transparencia, Acceso a la Información Pública y Rendición de Cuentas de la Ciudad de México</a:t>
            </a:r>
          </a:p>
          <a:p>
            <a:pPr algn="just">
              <a:spcBef>
                <a:spcPts val="0"/>
              </a:spcBef>
              <a:buFont typeface="Wingdings" pitchFamily="2" charset="2"/>
              <a:buChar char="§"/>
              <a:defRPr/>
            </a:pPr>
            <a:endParaRPr lang="es-MX" sz="1800" b="1" spc="300" dirty="0" smtClean="0">
              <a:solidFill>
                <a:schemeClr val="tx1"/>
              </a:solidFill>
              <a:latin typeface="Calibri" panose="020F0502020204030204" pitchFamily="34" charset="0"/>
            </a:endParaRPr>
          </a:p>
          <a:p>
            <a:pPr algn="just">
              <a:spcBef>
                <a:spcPts val="0"/>
              </a:spcBef>
              <a:buFont typeface="Wingdings" pitchFamily="2" charset="2"/>
              <a:buChar char="§"/>
              <a:defRPr/>
            </a:pPr>
            <a:r>
              <a:rPr lang="es-MX" sz="1800" b="1" spc="300" dirty="0" smtClean="0">
                <a:solidFill>
                  <a:schemeClr val="tx1"/>
                </a:solidFill>
                <a:latin typeface="Calibri" panose="020F0502020204030204" pitchFamily="34" charset="0"/>
              </a:rPr>
              <a:t>Ley General de Transparencia y Acceso a la Información Pública (04/05/2015).  </a:t>
            </a:r>
            <a:endParaRPr lang="es-MX" sz="1800" dirty="0">
              <a:solidFill>
                <a:schemeClr val="tx1"/>
              </a:solidFill>
            </a:endParaRPr>
          </a:p>
        </p:txBody>
      </p:sp>
    </p:spTree>
    <p:extLst>
      <p:ext uri="{BB962C8B-B14F-4D97-AF65-F5344CB8AC3E}">
        <p14:creationId xmlns:p14="http://schemas.microsoft.com/office/powerpoint/2010/main" xmlns="" val="2523082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Rectángulo"/>
          <p:cNvSpPr/>
          <p:nvPr/>
        </p:nvSpPr>
        <p:spPr>
          <a:xfrm>
            <a:off x="539552" y="3043412"/>
            <a:ext cx="3240360" cy="1384995"/>
          </a:xfrm>
          <a:prstGeom prst="rect">
            <a:avLst/>
          </a:prstGeom>
        </p:spPr>
        <p:txBody>
          <a:bodyPr wrap="square">
            <a:spAutoFit/>
          </a:bodyPr>
          <a:lstStyle/>
          <a:p>
            <a:pPr>
              <a:defRPr/>
            </a:pPr>
            <a:r>
              <a:rPr lang="es-MX" sz="2800" spc="600" dirty="0" smtClean="0"/>
              <a:t>¿QUÉ ES UN</a:t>
            </a:r>
          </a:p>
          <a:p>
            <a:pPr>
              <a:defRPr/>
            </a:pPr>
            <a:r>
              <a:rPr lang="es-MX" sz="2800" spc="600" dirty="0" smtClean="0"/>
              <a:t>EXPEDIENTE CLÍNICO?</a:t>
            </a:r>
            <a:endParaRPr lang="es-MX" sz="2800" spc="600" dirty="0"/>
          </a:p>
        </p:txBody>
      </p:sp>
      <p:pic>
        <p:nvPicPr>
          <p:cNvPr id="4098" name="Picture 2" descr="C:\Users\usus6543\Downloads\AD12.jpg"/>
          <p:cNvPicPr>
            <a:picLocks noChangeAspect="1" noChangeArrowheads="1"/>
          </p:cNvPicPr>
          <p:nvPr/>
        </p:nvPicPr>
        <p:blipFill>
          <a:blip r:embed="rId5" cstate="print"/>
          <a:srcRect/>
          <a:stretch>
            <a:fillRect/>
          </a:stretch>
        </p:blipFill>
        <p:spPr bwMode="auto">
          <a:xfrm>
            <a:off x="3923928" y="2492896"/>
            <a:ext cx="3816424" cy="2232248"/>
          </a:xfrm>
          <a:prstGeom prst="rect">
            <a:avLst/>
          </a:prstGeom>
          <a:noFill/>
        </p:spPr>
      </p:pic>
    </p:spTree>
    <p:extLst>
      <p:ext uri="{BB962C8B-B14F-4D97-AF65-F5344CB8AC3E}">
        <p14:creationId xmlns:p14="http://schemas.microsoft.com/office/powerpoint/2010/main" xmlns="" val="2912544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ctrTitle"/>
          </p:nvPr>
        </p:nvSpPr>
        <p:spPr>
          <a:xfrm>
            <a:off x="685800" y="980729"/>
            <a:ext cx="7772400" cy="648071"/>
          </a:xfrm>
        </p:spPr>
        <p:txBody>
          <a:bodyPr>
            <a:normAutofit fontScale="90000"/>
          </a:bodyPr>
          <a:lstStyle/>
          <a:p>
            <a:pPr algn="r"/>
            <a:r>
              <a:rPr lang="es-MX" sz="3600" dirty="0" smtClean="0">
                <a:solidFill>
                  <a:srgbClr val="FF0000"/>
                </a:solidFill>
              </a:rPr>
              <a:t>EXPEDIENTE CLÍNICO</a:t>
            </a:r>
            <a:br>
              <a:rPr lang="es-MX" sz="3600" dirty="0" smtClean="0">
                <a:solidFill>
                  <a:srgbClr val="FF0000"/>
                </a:solidFill>
              </a:rPr>
            </a:br>
            <a:r>
              <a:rPr lang="es-MX" sz="3600" dirty="0" smtClean="0">
                <a:solidFill>
                  <a:srgbClr val="FF0000"/>
                </a:solidFill>
              </a:rPr>
              <a:t>De acuerdo a la NOM-004-SSA3-2012</a:t>
            </a:r>
            <a:endParaRPr lang="es-MX" sz="3600" dirty="0">
              <a:solidFill>
                <a:srgbClr val="FF0000"/>
              </a:solidFill>
            </a:endParaRPr>
          </a:p>
        </p:txBody>
      </p:sp>
      <p:sp>
        <p:nvSpPr>
          <p:cNvPr id="9" name="8 Subtítulo"/>
          <p:cNvSpPr>
            <a:spLocks noGrp="1"/>
          </p:cNvSpPr>
          <p:nvPr>
            <p:ph type="subTitle" idx="1"/>
          </p:nvPr>
        </p:nvSpPr>
        <p:spPr>
          <a:xfrm>
            <a:off x="683568" y="1844824"/>
            <a:ext cx="7776864" cy="4320480"/>
          </a:xfrm>
        </p:spPr>
        <p:txBody>
          <a:bodyPr>
            <a:normAutofit fontScale="70000" lnSpcReduction="20000"/>
          </a:bodyPr>
          <a:lstStyle/>
          <a:p>
            <a:pPr algn="l"/>
            <a:r>
              <a:rPr lang="es-MX" spc="300" dirty="0" smtClean="0">
                <a:solidFill>
                  <a:schemeClr val="tx1"/>
                </a:solidFill>
                <a:latin typeface="Calibri" panose="020F0502020204030204" pitchFamily="34" charset="0"/>
              </a:rPr>
              <a:t>Conjunto único de información y datos personales de un paciente, que se integra dentro de todo tipo de establecimiento para la atención médica, ya sea público, social o privado, el cual, consta de documentos escritos, gráficos, </a:t>
            </a:r>
            <a:r>
              <a:rPr lang="es-MX" spc="300" dirty="0" err="1" smtClean="0">
                <a:solidFill>
                  <a:schemeClr val="tx1"/>
                </a:solidFill>
                <a:latin typeface="Calibri" panose="020F0502020204030204" pitchFamily="34" charset="0"/>
              </a:rPr>
              <a:t>imagenológicos</a:t>
            </a:r>
            <a:r>
              <a:rPr lang="es-MX" spc="300" dirty="0" smtClean="0">
                <a:solidFill>
                  <a:schemeClr val="tx1"/>
                </a:solidFill>
                <a:latin typeface="Calibri" panose="020F0502020204030204" pitchFamily="34" charset="0"/>
              </a:rPr>
              <a:t>, electrónicos, magnéticos, electromagnéticos, ópticos, magneto-ópticos y de cualquier otra índole, en los cuales, el personal de salud deberá hacer los registros, anotaciones, en su caso, constancias y certificaciones correspondientes a su intervención en la atención médica del paciente, con apego a las disposiciones jurídicas aplicables</a:t>
            </a:r>
            <a:endParaRPr lang="es-MX" dirty="0">
              <a:solidFill>
                <a:schemeClr val="tx1"/>
              </a:solidFill>
            </a:endParaRPr>
          </a:p>
        </p:txBody>
      </p:sp>
    </p:spTree>
    <p:extLst>
      <p:ext uri="{BB962C8B-B14F-4D97-AF65-F5344CB8AC3E}">
        <p14:creationId xmlns:p14="http://schemas.microsoft.com/office/powerpoint/2010/main" xmlns="" val="42221528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5122" name="Picture 2" descr="C:\Users\usus6543\Downloads\AD9.jpg"/>
          <p:cNvPicPr>
            <a:picLocks noChangeAspect="1" noChangeArrowheads="1"/>
          </p:cNvPicPr>
          <p:nvPr/>
        </p:nvPicPr>
        <p:blipFill>
          <a:blip r:embed="rId5" cstate="print"/>
          <a:srcRect/>
          <a:stretch>
            <a:fillRect/>
          </a:stretch>
        </p:blipFill>
        <p:spPr bwMode="auto">
          <a:xfrm>
            <a:off x="683568" y="1147762"/>
            <a:ext cx="7632848" cy="5017542"/>
          </a:xfrm>
          <a:prstGeom prst="rect">
            <a:avLst/>
          </a:prstGeom>
          <a:noFill/>
        </p:spPr>
      </p:pic>
    </p:spTree>
    <p:extLst>
      <p:ext uri="{BB962C8B-B14F-4D97-AF65-F5344CB8AC3E}">
        <p14:creationId xmlns:p14="http://schemas.microsoft.com/office/powerpoint/2010/main" xmlns="" val="2473876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Elipse 1"/>
          <p:cNvSpPr/>
          <p:nvPr/>
        </p:nvSpPr>
        <p:spPr>
          <a:xfrm>
            <a:off x="2987824" y="1052736"/>
            <a:ext cx="2808311" cy="1605464"/>
          </a:xfrm>
          <a:prstGeom prst="ellipse">
            <a:avLst/>
          </a:prstGeom>
          <a:solidFill>
            <a:schemeClr val="tx2">
              <a:lumMod val="40000"/>
              <a:lumOff val="60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b="1" dirty="0" smtClean="0">
                <a:solidFill>
                  <a:schemeClr val="tx1"/>
                </a:solidFill>
              </a:rPr>
              <a:t>ARCHIVO CLINICO ACTIVO (2 AÑOS)</a:t>
            </a:r>
            <a:endParaRPr lang="es-MX" b="1" dirty="0">
              <a:solidFill>
                <a:schemeClr val="tx1"/>
              </a:solidFill>
            </a:endParaRPr>
          </a:p>
        </p:txBody>
      </p:sp>
      <p:sp>
        <p:nvSpPr>
          <p:cNvPr id="9" name="Elipse 1"/>
          <p:cNvSpPr/>
          <p:nvPr/>
        </p:nvSpPr>
        <p:spPr>
          <a:xfrm>
            <a:off x="179512" y="2924944"/>
            <a:ext cx="2664297" cy="1605464"/>
          </a:xfrm>
          <a:prstGeom prst="ellipse">
            <a:avLst/>
          </a:prstGeom>
          <a:solidFill>
            <a:schemeClr val="tx2">
              <a:lumMod val="40000"/>
              <a:lumOff val="60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b="1" dirty="0" smtClean="0">
                <a:solidFill>
                  <a:schemeClr val="tx1"/>
                </a:solidFill>
              </a:rPr>
              <a:t>ARCHIVO CLÍNICO PASIVO (3 AÑOS)</a:t>
            </a:r>
            <a:endParaRPr lang="es-MX" b="1" dirty="0">
              <a:solidFill>
                <a:schemeClr val="tx1"/>
              </a:solidFill>
            </a:endParaRPr>
          </a:p>
        </p:txBody>
      </p:sp>
      <p:sp>
        <p:nvSpPr>
          <p:cNvPr id="10" name="Elipse 1"/>
          <p:cNvSpPr/>
          <p:nvPr/>
        </p:nvSpPr>
        <p:spPr>
          <a:xfrm>
            <a:off x="6156176" y="2852936"/>
            <a:ext cx="2808311" cy="1605464"/>
          </a:xfrm>
          <a:prstGeom prst="ellipse">
            <a:avLst/>
          </a:prstGeom>
          <a:solidFill>
            <a:schemeClr val="tx2">
              <a:lumMod val="40000"/>
              <a:lumOff val="60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b="1" dirty="0" smtClean="0">
                <a:solidFill>
                  <a:schemeClr val="tx1"/>
                </a:solidFill>
              </a:rPr>
              <a:t>ARCHIVO DE CONCENTRACIÓN (5 AÑOS)</a:t>
            </a:r>
            <a:endParaRPr lang="es-MX" b="1" dirty="0">
              <a:solidFill>
                <a:schemeClr val="tx1"/>
              </a:solidFill>
            </a:endParaRPr>
          </a:p>
        </p:txBody>
      </p:sp>
      <p:sp>
        <p:nvSpPr>
          <p:cNvPr id="14" name="Rectángulo redondeado 2"/>
          <p:cNvSpPr/>
          <p:nvPr/>
        </p:nvSpPr>
        <p:spPr>
          <a:xfrm>
            <a:off x="3347864" y="3284984"/>
            <a:ext cx="2295330" cy="917469"/>
          </a:xfrm>
          <a:prstGeom prst="roundRect">
            <a:avLst/>
          </a:prstGeom>
          <a:solidFill>
            <a:schemeClr val="accent2">
              <a:lumMod val="75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b="1" dirty="0" smtClean="0">
                <a:solidFill>
                  <a:schemeClr val="tx1"/>
                </a:solidFill>
              </a:rPr>
              <a:t>CONTROL DE GESTION</a:t>
            </a:r>
            <a:endParaRPr lang="es-MX" b="1" dirty="0">
              <a:solidFill>
                <a:schemeClr val="tx1"/>
              </a:solidFill>
            </a:endParaRPr>
          </a:p>
        </p:txBody>
      </p:sp>
      <p:sp>
        <p:nvSpPr>
          <p:cNvPr id="15" name="Rectángulo redondeado 2"/>
          <p:cNvSpPr/>
          <p:nvPr/>
        </p:nvSpPr>
        <p:spPr>
          <a:xfrm>
            <a:off x="1763688" y="4941168"/>
            <a:ext cx="2295330" cy="917469"/>
          </a:xfrm>
          <a:prstGeom prst="roundRect">
            <a:avLst/>
          </a:prstGeom>
          <a:solidFill>
            <a:schemeClr val="accent2">
              <a:lumMod val="75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b="1" dirty="0" smtClean="0">
                <a:solidFill>
                  <a:schemeClr val="tx1"/>
                </a:solidFill>
              </a:rPr>
              <a:t>VALORACIÓN PRIMARIA</a:t>
            </a:r>
            <a:endParaRPr lang="es-MX" b="1" dirty="0">
              <a:solidFill>
                <a:schemeClr val="tx1"/>
              </a:solidFill>
            </a:endParaRPr>
          </a:p>
        </p:txBody>
      </p:sp>
      <p:sp>
        <p:nvSpPr>
          <p:cNvPr id="16" name="Rectángulo redondeado 2"/>
          <p:cNvSpPr/>
          <p:nvPr/>
        </p:nvSpPr>
        <p:spPr>
          <a:xfrm>
            <a:off x="4355976" y="4941168"/>
            <a:ext cx="2295330" cy="917469"/>
          </a:xfrm>
          <a:prstGeom prst="roundRect">
            <a:avLst/>
          </a:prstGeom>
          <a:solidFill>
            <a:schemeClr val="accent2">
              <a:lumMod val="75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b="1" dirty="0" smtClean="0">
                <a:solidFill>
                  <a:schemeClr val="tx1"/>
                </a:solidFill>
              </a:rPr>
              <a:t>TRANSFERENCIA PRIMARIA</a:t>
            </a:r>
            <a:endParaRPr lang="es-MX" b="1" dirty="0">
              <a:solidFill>
                <a:schemeClr val="tx1"/>
              </a:solidFill>
            </a:endParaRPr>
          </a:p>
        </p:txBody>
      </p:sp>
      <p:sp>
        <p:nvSpPr>
          <p:cNvPr id="17" name="Rectángulo redondeado 2"/>
          <p:cNvSpPr/>
          <p:nvPr/>
        </p:nvSpPr>
        <p:spPr>
          <a:xfrm>
            <a:off x="6084168" y="1124744"/>
            <a:ext cx="2295330" cy="917469"/>
          </a:xfrm>
          <a:prstGeom prst="roundRect">
            <a:avLst/>
          </a:prstGeom>
          <a:solidFill>
            <a:srgbClr val="FF0000"/>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b="1" dirty="0" smtClean="0">
                <a:solidFill>
                  <a:schemeClr val="tx1"/>
                </a:solidFill>
              </a:rPr>
              <a:t>BAJA</a:t>
            </a:r>
            <a:endParaRPr lang="es-MX" b="1" dirty="0">
              <a:solidFill>
                <a:schemeClr val="tx1"/>
              </a:solidFill>
            </a:endParaRPr>
          </a:p>
        </p:txBody>
      </p:sp>
      <p:sp>
        <p:nvSpPr>
          <p:cNvPr id="18" name="Flecha abajo 5"/>
          <p:cNvSpPr/>
          <p:nvPr/>
        </p:nvSpPr>
        <p:spPr>
          <a:xfrm rot="5400000">
            <a:off x="2918991" y="3497833"/>
            <a:ext cx="419100" cy="4254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p>
        </p:txBody>
      </p:sp>
      <p:sp>
        <p:nvSpPr>
          <p:cNvPr id="19" name="Flecha abajo 44"/>
          <p:cNvSpPr/>
          <p:nvPr/>
        </p:nvSpPr>
        <p:spPr>
          <a:xfrm rot="16200000">
            <a:off x="5656089" y="3497039"/>
            <a:ext cx="417513" cy="4254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p>
        </p:txBody>
      </p:sp>
      <p:sp>
        <p:nvSpPr>
          <p:cNvPr id="20" name="Flecha abajo 45"/>
          <p:cNvSpPr/>
          <p:nvPr/>
        </p:nvSpPr>
        <p:spPr>
          <a:xfrm rot="10800000">
            <a:off x="4211960" y="2852936"/>
            <a:ext cx="419100" cy="37998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p>
        </p:txBody>
      </p:sp>
      <p:sp>
        <p:nvSpPr>
          <p:cNvPr id="21" name="20 Título"/>
          <p:cNvSpPr>
            <a:spLocks noGrp="1"/>
          </p:cNvSpPr>
          <p:nvPr>
            <p:ph type="title"/>
          </p:nvPr>
        </p:nvSpPr>
        <p:spPr>
          <a:xfrm>
            <a:off x="457200" y="1196752"/>
            <a:ext cx="2386608" cy="1152128"/>
          </a:xfrm>
        </p:spPr>
        <p:txBody>
          <a:bodyPr>
            <a:normAutofit fontScale="90000"/>
          </a:bodyPr>
          <a:lstStyle/>
          <a:p>
            <a:r>
              <a:rPr lang="es-MX" sz="2800" dirty="0" smtClean="0">
                <a:solidFill>
                  <a:srgbClr val="FF0000"/>
                </a:solidFill>
              </a:rPr>
              <a:t>CICLO VITAL DEL EXPEDIENTE CLINICO</a:t>
            </a:r>
            <a:endParaRPr lang="es-MX" sz="2800" dirty="0">
              <a:solidFill>
                <a:srgbClr val="FF0000"/>
              </a:solidFill>
            </a:endParaRPr>
          </a:p>
        </p:txBody>
      </p:sp>
    </p:spTree>
    <p:extLst>
      <p:ext uri="{BB962C8B-B14F-4D97-AF65-F5344CB8AC3E}">
        <p14:creationId xmlns:p14="http://schemas.microsoft.com/office/powerpoint/2010/main" xmlns="" val="931413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ctrTitle"/>
          </p:nvPr>
        </p:nvSpPr>
        <p:spPr>
          <a:xfrm>
            <a:off x="685800" y="908721"/>
            <a:ext cx="7772400" cy="432047"/>
          </a:xfrm>
        </p:spPr>
        <p:txBody>
          <a:bodyPr>
            <a:noAutofit/>
          </a:bodyPr>
          <a:lstStyle/>
          <a:p>
            <a:pPr algn="l"/>
            <a:r>
              <a:rPr lang="es-MX" sz="3200" dirty="0" smtClean="0">
                <a:solidFill>
                  <a:srgbClr val="FF0000"/>
                </a:solidFill>
              </a:rPr>
              <a:t>LINEAMIENTOS DE TRANSFERENCIA</a:t>
            </a:r>
            <a:endParaRPr lang="es-MX" sz="3200" dirty="0">
              <a:solidFill>
                <a:srgbClr val="FF0000"/>
              </a:solidFill>
            </a:endParaRPr>
          </a:p>
        </p:txBody>
      </p:sp>
      <p:sp>
        <p:nvSpPr>
          <p:cNvPr id="9" name="8 Subtítulo"/>
          <p:cNvSpPr>
            <a:spLocks noGrp="1"/>
          </p:cNvSpPr>
          <p:nvPr>
            <p:ph type="subTitle" idx="1"/>
          </p:nvPr>
        </p:nvSpPr>
        <p:spPr>
          <a:xfrm>
            <a:off x="683568" y="1484784"/>
            <a:ext cx="7776864" cy="4968552"/>
          </a:xfrm>
        </p:spPr>
        <p:txBody>
          <a:bodyPr>
            <a:normAutofit/>
          </a:bodyPr>
          <a:lstStyle/>
          <a:p>
            <a:pPr algn="l"/>
            <a:r>
              <a:rPr lang="es-MX" sz="2400" spc="300" dirty="0" smtClean="0">
                <a:solidFill>
                  <a:schemeClr val="tx1"/>
                </a:solidFill>
                <a:latin typeface="Calibri" panose="020F0502020204030204" pitchFamily="34" charset="0"/>
              </a:rPr>
              <a:t>Los Expedientes Clínicos que cumplieron con su tiempo de resguardo de acuerdo a la NOM-004-SSA3-2012, que deberán ser transferidos a la Unidad de Archivo de Concentración son:</a:t>
            </a:r>
          </a:p>
          <a:p>
            <a:pPr algn="l"/>
            <a:endParaRPr lang="es-MX" dirty="0" smtClean="0"/>
          </a:p>
          <a:p>
            <a:pPr algn="l"/>
            <a:endParaRPr lang="es-MX" dirty="0"/>
          </a:p>
        </p:txBody>
      </p:sp>
      <p:graphicFrame>
        <p:nvGraphicFramePr>
          <p:cNvPr id="10" name="9 Tabla"/>
          <p:cNvGraphicFramePr>
            <a:graphicFrameLocks noGrp="1"/>
          </p:cNvGraphicFramePr>
          <p:nvPr/>
        </p:nvGraphicFramePr>
        <p:xfrm>
          <a:off x="755577" y="3140970"/>
          <a:ext cx="7560840" cy="2592285"/>
        </p:xfrm>
        <a:graphic>
          <a:graphicData uri="http://schemas.openxmlformats.org/drawingml/2006/table">
            <a:tbl>
              <a:tblPr firstRow="1" bandRow="1">
                <a:tableStyleId>{5C22544A-7EE6-4342-B048-85BDC9FD1C3A}</a:tableStyleId>
              </a:tblPr>
              <a:tblGrid>
                <a:gridCol w="2304255"/>
                <a:gridCol w="2880320"/>
                <a:gridCol w="2376265"/>
              </a:tblGrid>
              <a:tr h="518457">
                <a:tc>
                  <a:txBody>
                    <a:bodyPr/>
                    <a:lstStyle/>
                    <a:p>
                      <a:pPr algn="ctr"/>
                      <a:r>
                        <a:rPr lang="es-MX" sz="1800" dirty="0" smtClean="0">
                          <a:solidFill>
                            <a:schemeClr val="tx1"/>
                          </a:solidFill>
                        </a:rPr>
                        <a:t>ÚLTIMA</a:t>
                      </a:r>
                      <a:r>
                        <a:rPr lang="es-MX" sz="1800" baseline="0" dirty="0" smtClean="0">
                          <a:solidFill>
                            <a:schemeClr val="tx1"/>
                          </a:solidFill>
                        </a:rPr>
                        <a:t> CONSULTA</a:t>
                      </a:r>
                      <a:endParaRPr lang="es-MX" sz="1800" dirty="0">
                        <a:solidFill>
                          <a:schemeClr val="tx1"/>
                        </a:solidFill>
                      </a:endParaRPr>
                    </a:p>
                  </a:txBody>
                  <a:tcPr/>
                </a:tc>
                <a:tc>
                  <a:txBody>
                    <a:bodyPr/>
                    <a:lstStyle/>
                    <a:p>
                      <a:pPr algn="ctr"/>
                      <a:r>
                        <a:rPr lang="es-MX" dirty="0" smtClean="0">
                          <a:solidFill>
                            <a:schemeClr val="tx1"/>
                          </a:solidFill>
                        </a:rPr>
                        <a:t>TÉRMINO DE RESGUARDO</a:t>
                      </a:r>
                      <a:endParaRPr lang="es-MX" dirty="0">
                        <a:solidFill>
                          <a:schemeClr val="tx1"/>
                        </a:solidFill>
                      </a:endParaRPr>
                    </a:p>
                  </a:txBody>
                  <a:tcPr/>
                </a:tc>
                <a:tc>
                  <a:txBody>
                    <a:bodyPr/>
                    <a:lstStyle/>
                    <a:p>
                      <a:pPr algn="ctr"/>
                      <a:r>
                        <a:rPr lang="es-MX" dirty="0" smtClean="0">
                          <a:solidFill>
                            <a:schemeClr val="tx1"/>
                          </a:solidFill>
                        </a:rPr>
                        <a:t>TRANSFERENCIA</a:t>
                      </a:r>
                      <a:endParaRPr lang="es-MX" dirty="0">
                        <a:solidFill>
                          <a:schemeClr val="tx1"/>
                        </a:solidFill>
                      </a:endParaRPr>
                    </a:p>
                  </a:txBody>
                  <a:tcPr/>
                </a:tc>
              </a:tr>
              <a:tr h="518457">
                <a:tc>
                  <a:txBody>
                    <a:bodyPr/>
                    <a:lstStyle/>
                    <a:p>
                      <a:pPr algn="ctr"/>
                      <a:r>
                        <a:rPr lang="es-MX" b="1" dirty="0" smtClean="0">
                          <a:solidFill>
                            <a:schemeClr val="tx1"/>
                          </a:solidFill>
                        </a:rPr>
                        <a:t>2011</a:t>
                      </a:r>
                      <a:endParaRPr lang="es-MX" b="1" dirty="0">
                        <a:solidFill>
                          <a:schemeClr val="tx1"/>
                        </a:solidFill>
                      </a:endParaRPr>
                    </a:p>
                  </a:txBody>
                  <a:tcPr/>
                </a:tc>
                <a:tc>
                  <a:txBody>
                    <a:bodyPr/>
                    <a:lstStyle/>
                    <a:p>
                      <a:pPr algn="ctr"/>
                      <a:r>
                        <a:rPr lang="es-MX" b="1" dirty="0" smtClean="0">
                          <a:solidFill>
                            <a:schemeClr val="tx1"/>
                          </a:solidFill>
                        </a:rPr>
                        <a:t>2016</a:t>
                      </a:r>
                      <a:endParaRPr lang="es-MX" b="1" dirty="0">
                        <a:solidFill>
                          <a:schemeClr val="tx1"/>
                        </a:solidFill>
                      </a:endParaRPr>
                    </a:p>
                  </a:txBody>
                  <a:tcPr/>
                </a:tc>
                <a:tc>
                  <a:txBody>
                    <a:bodyPr/>
                    <a:lstStyle/>
                    <a:p>
                      <a:pPr algn="ctr"/>
                      <a:r>
                        <a:rPr lang="es-MX" b="1" dirty="0" smtClean="0">
                          <a:solidFill>
                            <a:srgbClr val="FF0000"/>
                          </a:solidFill>
                        </a:rPr>
                        <a:t>2017</a:t>
                      </a:r>
                      <a:endParaRPr lang="es-MX" b="1" dirty="0">
                        <a:solidFill>
                          <a:srgbClr val="FF0000"/>
                        </a:solidFill>
                      </a:endParaRPr>
                    </a:p>
                  </a:txBody>
                  <a:tcPr/>
                </a:tc>
              </a:tr>
              <a:tr h="518457">
                <a:tc>
                  <a:txBody>
                    <a:bodyPr/>
                    <a:lstStyle/>
                    <a:p>
                      <a:pPr algn="ctr"/>
                      <a:r>
                        <a:rPr lang="es-MX" b="1" dirty="0" smtClean="0">
                          <a:solidFill>
                            <a:schemeClr val="tx1"/>
                          </a:solidFill>
                        </a:rPr>
                        <a:t>2010</a:t>
                      </a:r>
                      <a:endParaRPr lang="es-MX" b="1" dirty="0">
                        <a:solidFill>
                          <a:schemeClr val="tx1"/>
                        </a:solidFill>
                      </a:endParaRPr>
                    </a:p>
                  </a:txBody>
                  <a:tcPr/>
                </a:tc>
                <a:tc>
                  <a:txBody>
                    <a:bodyPr/>
                    <a:lstStyle/>
                    <a:p>
                      <a:pPr algn="ctr"/>
                      <a:r>
                        <a:rPr lang="es-MX" b="1" dirty="0" smtClean="0">
                          <a:solidFill>
                            <a:schemeClr val="tx1"/>
                          </a:solidFill>
                        </a:rPr>
                        <a:t>2015</a:t>
                      </a:r>
                      <a:endParaRPr lang="es-MX" b="1" dirty="0">
                        <a:solidFill>
                          <a:schemeClr val="tx1"/>
                        </a:solidFill>
                      </a:endParaRPr>
                    </a:p>
                  </a:txBody>
                  <a:tcPr/>
                </a:tc>
                <a:tc>
                  <a:txBody>
                    <a:bodyPr/>
                    <a:lstStyle/>
                    <a:p>
                      <a:pPr algn="ctr"/>
                      <a:r>
                        <a:rPr lang="es-MX" b="1" dirty="0" smtClean="0">
                          <a:solidFill>
                            <a:srgbClr val="FF0000"/>
                          </a:solidFill>
                        </a:rPr>
                        <a:t>2016</a:t>
                      </a:r>
                      <a:endParaRPr lang="es-MX" b="1" dirty="0">
                        <a:solidFill>
                          <a:srgbClr val="FF0000"/>
                        </a:solidFill>
                      </a:endParaRPr>
                    </a:p>
                  </a:txBody>
                  <a:tcPr/>
                </a:tc>
              </a:tr>
              <a:tr h="518457">
                <a:tc>
                  <a:txBody>
                    <a:bodyPr/>
                    <a:lstStyle/>
                    <a:p>
                      <a:pPr algn="ctr"/>
                      <a:r>
                        <a:rPr lang="es-MX" b="1" dirty="0" smtClean="0">
                          <a:solidFill>
                            <a:schemeClr val="tx1"/>
                          </a:solidFill>
                        </a:rPr>
                        <a:t>2009</a:t>
                      </a:r>
                      <a:endParaRPr lang="es-MX" b="1" dirty="0">
                        <a:solidFill>
                          <a:schemeClr val="tx1"/>
                        </a:solidFill>
                      </a:endParaRPr>
                    </a:p>
                  </a:txBody>
                  <a:tcPr/>
                </a:tc>
                <a:tc>
                  <a:txBody>
                    <a:bodyPr/>
                    <a:lstStyle/>
                    <a:p>
                      <a:pPr algn="ctr"/>
                      <a:r>
                        <a:rPr lang="es-MX" b="1" dirty="0" smtClean="0">
                          <a:solidFill>
                            <a:schemeClr val="tx1"/>
                          </a:solidFill>
                        </a:rPr>
                        <a:t>2014</a:t>
                      </a:r>
                      <a:endParaRPr lang="es-MX" b="1" dirty="0">
                        <a:solidFill>
                          <a:schemeClr val="tx1"/>
                        </a:solidFill>
                      </a:endParaRPr>
                    </a:p>
                  </a:txBody>
                  <a:tcPr/>
                </a:tc>
                <a:tc>
                  <a:txBody>
                    <a:bodyPr/>
                    <a:lstStyle/>
                    <a:p>
                      <a:pPr algn="ctr"/>
                      <a:r>
                        <a:rPr lang="es-MX" b="1" dirty="0" smtClean="0">
                          <a:solidFill>
                            <a:srgbClr val="FF0000"/>
                          </a:solidFill>
                        </a:rPr>
                        <a:t>2015</a:t>
                      </a:r>
                      <a:endParaRPr lang="es-MX" b="1" dirty="0">
                        <a:solidFill>
                          <a:srgbClr val="FF0000"/>
                        </a:solidFill>
                      </a:endParaRPr>
                    </a:p>
                  </a:txBody>
                  <a:tcPr/>
                </a:tc>
              </a:tr>
              <a:tr h="518457">
                <a:tc>
                  <a:txBody>
                    <a:bodyPr/>
                    <a:lstStyle/>
                    <a:p>
                      <a:pPr algn="ctr"/>
                      <a:r>
                        <a:rPr lang="es-MX" b="1" dirty="0" smtClean="0">
                          <a:solidFill>
                            <a:schemeClr val="tx1"/>
                          </a:solidFill>
                        </a:rPr>
                        <a:t>2008</a:t>
                      </a:r>
                      <a:endParaRPr lang="es-MX" b="1" dirty="0">
                        <a:solidFill>
                          <a:schemeClr val="tx1"/>
                        </a:solidFill>
                      </a:endParaRPr>
                    </a:p>
                  </a:txBody>
                  <a:tcPr/>
                </a:tc>
                <a:tc>
                  <a:txBody>
                    <a:bodyPr/>
                    <a:lstStyle/>
                    <a:p>
                      <a:pPr algn="ctr"/>
                      <a:r>
                        <a:rPr lang="es-MX" b="1" dirty="0" smtClean="0">
                          <a:solidFill>
                            <a:schemeClr val="tx1"/>
                          </a:solidFill>
                        </a:rPr>
                        <a:t>2013</a:t>
                      </a:r>
                      <a:endParaRPr lang="es-MX" b="1" dirty="0">
                        <a:solidFill>
                          <a:schemeClr val="tx1"/>
                        </a:solidFill>
                      </a:endParaRPr>
                    </a:p>
                  </a:txBody>
                  <a:tcPr/>
                </a:tc>
                <a:tc>
                  <a:txBody>
                    <a:bodyPr/>
                    <a:lstStyle/>
                    <a:p>
                      <a:pPr algn="ctr"/>
                      <a:r>
                        <a:rPr lang="es-MX" b="1" dirty="0" smtClean="0">
                          <a:solidFill>
                            <a:srgbClr val="FF0000"/>
                          </a:solidFill>
                        </a:rPr>
                        <a:t>2014</a:t>
                      </a:r>
                      <a:endParaRPr lang="es-MX" b="1" dirty="0">
                        <a:solidFill>
                          <a:srgbClr val="FF0000"/>
                        </a:solidFill>
                      </a:endParaRPr>
                    </a:p>
                  </a:txBody>
                  <a:tcPr/>
                </a:tc>
              </a:tr>
            </a:tbl>
          </a:graphicData>
        </a:graphic>
      </p:graphicFrame>
    </p:spTree>
    <p:extLst>
      <p:ext uri="{BB962C8B-B14F-4D97-AF65-F5344CB8AC3E}">
        <p14:creationId xmlns:p14="http://schemas.microsoft.com/office/powerpoint/2010/main" xmlns="" val="1816571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ctrTitle"/>
          </p:nvPr>
        </p:nvSpPr>
        <p:spPr>
          <a:xfrm>
            <a:off x="685800" y="908721"/>
            <a:ext cx="7772400" cy="648071"/>
          </a:xfrm>
        </p:spPr>
        <p:txBody>
          <a:bodyPr>
            <a:normAutofit/>
          </a:bodyPr>
          <a:lstStyle/>
          <a:p>
            <a:pPr algn="l"/>
            <a:r>
              <a:rPr lang="es-MX" sz="3200" dirty="0" smtClean="0">
                <a:solidFill>
                  <a:srgbClr val="FF0000"/>
                </a:solidFill>
              </a:rPr>
              <a:t>PROCEDIMIENTO DE TRANSFERENCIA</a:t>
            </a:r>
            <a:endParaRPr lang="es-MX" sz="3200" dirty="0">
              <a:solidFill>
                <a:srgbClr val="FF0000"/>
              </a:solidFill>
            </a:endParaRPr>
          </a:p>
        </p:txBody>
      </p:sp>
      <p:sp>
        <p:nvSpPr>
          <p:cNvPr id="9" name="8 Subtítulo"/>
          <p:cNvSpPr>
            <a:spLocks noGrp="1"/>
          </p:cNvSpPr>
          <p:nvPr>
            <p:ph type="subTitle" idx="1"/>
          </p:nvPr>
        </p:nvSpPr>
        <p:spPr>
          <a:xfrm>
            <a:off x="683568" y="1700808"/>
            <a:ext cx="7776864" cy="4536504"/>
          </a:xfrm>
        </p:spPr>
        <p:txBody>
          <a:bodyPr>
            <a:normAutofit fontScale="70000" lnSpcReduction="20000"/>
          </a:bodyPr>
          <a:lstStyle/>
          <a:p>
            <a:pPr algn="just">
              <a:defRPr/>
            </a:pPr>
            <a:r>
              <a:rPr lang="es-MX" spc="300" dirty="0" smtClean="0">
                <a:solidFill>
                  <a:srgbClr val="FF0000"/>
                </a:solidFill>
                <a:latin typeface="Calibri" panose="020F0502020204030204" pitchFamily="34" charset="0"/>
              </a:rPr>
              <a:t>1. </a:t>
            </a:r>
            <a:r>
              <a:rPr lang="es-MX" spc="300" dirty="0" smtClean="0">
                <a:solidFill>
                  <a:schemeClr val="tx1"/>
                </a:solidFill>
                <a:latin typeface="Calibri" panose="020F0502020204030204" pitchFamily="34" charset="0"/>
              </a:rPr>
              <a:t>SE INGRESA DEL AÑO MÁS RECIENTE AL MÁS ANTIGUO Ó BIEN POR NÚMERO CONSECUTIVO DEL EXPEDIENTE</a:t>
            </a:r>
          </a:p>
          <a:p>
            <a:pPr algn="just">
              <a:defRPr/>
            </a:pPr>
            <a:endParaRPr lang="es-MX" spc="300" dirty="0" smtClean="0">
              <a:solidFill>
                <a:schemeClr val="tx1"/>
              </a:solidFill>
              <a:latin typeface="Calibri" panose="020F0502020204030204" pitchFamily="34" charset="0"/>
            </a:endParaRPr>
          </a:p>
          <a:p>
            <a:pPr algn="just">
              <a:defRPr/>
            </a:pPr>
            <a:r>
              <a:rPr lang="es-MX" spc="300" dirty="0" smtClean="0">
                <a:solidFill>
                  <a:srgbClr val="FF0000"/>
                </a:solidFill>
                <a:latin typeface="Calibri" panose="020F0502020204030204" pitchFamily="34" charset="0"/>
              </a:rPr>
              <a:t>2. </a:t>
            </a:r>
            <a:r>
              <a:rPr lang="es-MX" spc="300" dirty="0" smtClean="0">
                <a:solidFill>
                  <a:schemeClr val="tx1"/>
                </a:solidFill>
                <a:latin typeface="Calibri" panose="020F0502020204030204" pitchFamily="34" charset="0"/>
              </a:rPr>
              <a:t>NO LLEVA CARÁTULA</a:t>
            </a:r>
          </a:p>
          <a:p>
            <a:pPr algn="just">
              <a:defRPr/>
            </a:pPr>
            <a:endParaRPr lang="es-MX" spc="300" dirty="0" smtClean="0">
              <a:solidFill>
                <a:schemeClr val="tx1"/>
              </a:solidFill>
              <a:latin typeface="Calibri" panose="020F0502020204030204" pitchFamily="34" charset="0"/>
            </a:endParaRPr>
          </a:p>
          <a:p>
            <a:pPr algn="just">
              <a:defRPr/>
            </a:pPr>
            <a:r>
              <a:rPr lang="es-MX" spc="300" dirty="0" smtClean="0">
                <a:solidFill>
                  <a:srgbClr val="FF0000"/>
                </a:solidFill>
                <a:latin typeface="Calibri" panose="020F0502020204030204" pitchFamily="34" charset="0"/>
              </a:rPr>
              <a:t>3. </a:t>
            </a:r>
            <a:r>
              <a:rPr lang="es-MX" spc="300" dirty="0" smtClean="0">
                <a:solidFill>
                  <a:schemeClr val="tx1"/>
                </a:solidFill>
                <a:latin typeface="Calibri" panose="020F0502020204030204" pitchFamily="34" charset="0"/>
              </a:rPr>
              <a:t>NO VA FOLIADO</a:t>
            </a:r>
          </a:p>
          <a:p>
            <a:pPr algn="just">
              <a:defRPr/>
            </a:pPr>
            <a:endParaRPr lang="es-MX" spc="300" dirty="0" smtClean="0">
              <a:solidFill>
                <a:schemeClr val="tx1"/>
              </a:solidFill>
              <a:latin typeface="Calibri" panose="020F0502020204030204" pitchFamily="34" charset="0"/>
            </a:endParaRPr>
          </a:p>
          <a:p>
            <a:pPr algn="just">
              <a:defRPr/>
            </a:pPr>
            <a:r>
              <a:rPr lang="es-MX" spc="300" dirty="0" smtClean="0">
                <a:solidFill>
                  <a:srgbClr val="FF0000"/>
                </a:solidFill>
                <a:latin typeface="Calibri" panose="020F0502020204030204" pitchFamily="34" charset="0"/>
              </a:rPr>
              <a:t>4. </a:t>
            </a:r>
            <a:r>
              <a:rPr lang="es-MX" spc="300" dirty="0" smtClean="0">
                <a:solidFill>
                  <a:schemeClr val="tx1"/>
                </a:solidFill>
                <a:latin typeface="Calibri" panose="020F0502020204030204" pitchFamily="34" charset="0"/>
              </a:rPr>
              <a:t>SE CONTABILIZA EL TOTAL DE FOJAS DEL QUE CONSTA EL EXPEDIENTE Y SE ANOTA EN EL FOLDER</a:t>
            </a:r>
          </a:p>
          <a:p>
            <a:pPr algn="just">
              <a:defRPr/>
            </a:pPr>
            <a:endParaRPr lang="es-MX" spc="300" dirty="0" smtClean="0">
              <a:solidFill>
                <a:schemeClr val="tx1"/>
              </a:solidFill>
              <a:latin typeface="Calibri" panose="020F0502020204030204" pitchFamily="34" charset="0"/>
            </a:endParaRPr>
          </a:p>
          <a:p>
            <a:pPr algn="just">
              <a:defRPr/>
            </a:pPr>
            <a:r>
              <a:rPr lang="es-MX" spc="300" dirty="0" smtClean="0">
                <a:solidFill>
                  <a:srgbClr val="FF0000"/>
                </a:solidFill>
                <a:latin typeface="Calibri" panose="020F0502020204030204" pitchFamily="34" charset="0"/>
              </a:rPr>
              <a:t>5. </a:t>
            </a:r>
            <a:r>
              <a:rPr lang="es-MX" spc="300" dirty="0" smtClean="0">
                <a:solidFill>
                  <a:schemeClr val="tx1"/>
                </a:solidFill>
                <a:latin typeface="Calibri" panose="020F0502020204030204" pitchFamily="34" charset="0"/>
              </a:rPr>
              <a:t>SE INVENTARIA UNO A UNO LOS EXPEDIENTES</a:t>
            </a:r>
          </a:p>
          <a:p>
            <a:pPr algn="just">
              <a:defRPr/>
            </a:pPr>
            <a:endParaRPr lang="es-MX" spc="300" dirty="0" smtClean="0">
              <a:solidFill>
                <a:schemeClr val="tx1"/>
              </a:solidFill>
              <a:latin typeface="Calibri" panose="020F0502020204030204" pitchFamily="34" charset="0"/>
            </a:endParaRPr>
          </a:p>
          <a:p>
            <a:pPr algn="just">
              <a:defRPr/>
            </a:pPr>
            <a:r>
              <a:rPr lang="es-MX" spc="300" dirty="0" smtClean="0">
                <a:solidFill>
                  <a:srgbClr val="FF0000"/>
                </a:solidFill>
                <a:latin typeface="Calibri" panose="020F0502020204030204" pitchFamily="34" charset="0"/>
              </a:rPr>
              <a:t>6. </a:t>
            </a:r>
            <a:r>
              <a:rPr lang="es-MX" spc="300" dirty="0" smtClean="0">
                <a:solidFill>
                  <a:schemeClr val="tx1"/>
                </a:solidFill>
                <a:latin typeface="Calibri" panose="020F0502020204030204" pitchFamily="34" charset="0"/>
              </a:rPr>
              <a:t>CONTIENE UNA FICHA CATALOGRÁFICA POR CAJA</a:t>
            </a:r>
          </a:p>
          <a:p>
            <a:endParaRPr lang="es-MX" dirty="0"/>
          </a:p>
        </p:txBody>
      </p:sp>
    </p:spTree>
    <p:extLst>
      <p:ext uri="{BB962C8B-B14F-4D97-AF65-F5344CB8AC3E}">
        <p14:creationId xmlns:p14="http://schemas.microsoft.com/office/powerpoint/2010/main" xmlns="" val="12756018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8" name="Picture 2" descr="C:\Documents and Settings\plaba\Escritorio\Soporte javier\fotos uat y uac\IMG0315A.jpg"/>
          <p:cNvPicPr>
            <a:picLocks noChangeAspect="1" noChangeArrowheads="1"/>
          </p:cNvPicPr>
          <p:nvPr/>
        </p:nvPicPr>
        <p:blipFill>
          <a:blip r:embed="rId5" cstate="print"/>
          <a:srcRect/>
          <a:stretch>
            <a:fillRect/>
          </a:stretch>
        </p:blipFill>
        <p:spPr bwMode="auto">
          <a:xfrm>
            <a:off x="755576" y="1124744"/>
            <a:ext cx="7560840" cy="4896544"/>
          </a:xfrm>
          <a:prstGeom prst="rect">
            <a:avLst/>
          </a:prstGeom>
          <a:noFill/>
          <a:ln w="9525">
            <a:noFill/>
            <a:miter lim="800000"/>
            <a:headEnd/>
            <a:tailEnd/>
          </a:ln>
        </p:spPr>
      </p:pic>
    </p:spTree>
    <p:extLst>
      <p:ext uri="{BB962C8B-B14F-4D97-AF65-F5344CB8AC3E}">
        <p14:creationId xmlns:p14="http://schemas.microsoft.com/office/powerpoint/2010/main" xmlns="" val="36016250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ctrTitle"/>
          </p:nvPr>
        </p:nvSpPr>
        <p:spPr>
          <a:xfrm>
            <a:off x="685800" y="980729"/>
            <a:ext cx="7772400" cy="576063"/>
          </a:xfrm>
        </p:spPr>
        <p:txBody>
          <a:bodyPr>
            <a:normAutofit/>
          </a:bodyPr>
          <a:lstStyle/>
          <a:p>
            <a:pPr algn="l"/>
            <a:r>
              <a:rPr lang="es-MX" sz="2800" dirty="0" smtClean="0">
                <a:solidFill>
                  <a:srgbClr val="FF0000"/>
                </a:solidFill>
              </a:rPr>
              <a:t>RECETAS, HOJAS DE CONSULTA EXTERNA, LESIONES</a:t>
            </a:r>
            <a:endParaRPr lang="es-MX" sz="2800" dirty="0"/>
          </a:p>
        </p:txBody>
      </p:sp>
      <p:sp>
        <p:nvSpPr>
          <p:cNvPr id="9" name="8 Subtítulo"/>
          <p:cNvSpPr>
            <a:spLocks noGrp="1"/>
          </p:cNvSpPr>
          <p:nvPr>
            <p:ph type="subTitle" idx="1"/>
          </p:nvPr>
        </p:nvSpPr>
        <p:spPr>
          <a:xfrm>
            <a:off x="683568" y="1700808"/>
            <a:ext cx="7776864" cy="4824536"/>
          </a:xfrm>
        </p:spPr>
        <p:txBody>
          <a:bodyPr>
            <a:normAutofit fontScale="77500" lnSpcReduction="20000"/>
          </a:bodyPr>
          <a:lstStyle/>
          <a:p>
            <a:pPr algn="l">
              <a:buFont typeface="Wingdings" pitchFamily="2" charset="2"/>
              <a:buChar char="§"/>
              <a:defRPr/>
            </a:pPr>
            <a:r>
              <a:rPr lang="es-MX" spc="300" dirty="0" smtClean="0">
                <a:solidFill>
                  <a:schemeClr val="tx1"/>
                </a:solidFill>
                <a:latin typeface="Calibri" panose="020F0502020204030204" pitchFamily="34" charset="0"/>
              </a:rPr>
              <a:t> Extraer de </a:t>
            </a:r>
            <a:r>
              <a:rPr lang="es-MX" spc="300" dirty="0" err="1" smtClean="0">
                <a:solidFill>
                  <a:schemeClr val="tx1"/>
                </a:solidFill>
                <a:latin typeface="Calibri" panose="020F0502020204030204" pitchFamily="34" charset="0"/>
              </a:rPr>
              <a:t>biblioratos</a:t>
            </a:r>
            <a:endParaRPr lang="es-MX" spc="300" dirty="0" smtClean="0">
              <a:solidFill>
                <a:schemeClr val="tx1"/>
              </a:solidFill>
              <a:latin typeface="Calibri" panose="020F0502020204030204" pitchFamily="34" charset="0"/>
            </a:endParaRPr>
          </a:p>
          <a:p>
            <a:pPr algn="l">
              <a:defRPr/>
            </a:pPr>
            <a:endParaRPr lang="es-MX" spc="300" dirty="0" smtClean="0">
              <a:solidFill>
                <a:schemeClr val="tx1"/>
              </a:solidFill>
              <a:latin typeface="Calibri" panose="020F0502020204030204" pitchFamily="34" charset="0"/>
            </a:endParaRPr>
          </a:p>
          <a:p>
            <a:pPr algn="l">
              <a:buFont typeface="Wingdings" pitchFamily="2" charset="2"/>
              <a:buChar char="§"/>
              <a:defRPr/>
            </a:pPr>
            <a:r>
              <a:rPr lang="es-MX" spc="300" dirty="0" smtClean="0">
                <a:solidFill>
                  <a:schemeClr val="tx1"/>
                </a:solidFill>
                <a:latin typeface="Calibri" panose="020F0502020204030204" pitchFamily="34" charset="0"/>
              </a:rPr>
              <a:t> Separar por  semanas, meses o años</a:t>
            </a:r>
          </a:p>
          <a:p>
            <a:pPr algn="l">
              <a:defRPr/>
            </a:pPr>
            <a:endParaRPr lang="es-MX" spc="300" dirty="0" smtClean="0">
              <a:solidFill>
                <a:schemeClr val="tx1"/>
              </a:solidFill>
              <a:latin typeface="Calibri" panose="020F0502020204030204" pitchFamily="34" charset="0"/>
            </a:endParaRPr>
          </a:p>
          <a:p>
            <a:pPr algn="l">
              <a:buFont typeface="Wingdings" pitchFamily="2" charset="2"/>
              <a:buChar char="§"/>
              <a:defRPr/>
            </a:pPr>
            <a:r>
              <a:rPr lang="es-MX" spc="300" dirty="0" smtClean="0">
                <a:solidFill>
                  <a:schemeClr val="tx1"/>
                </a:solidFill>
                <a:latin typeface="Calibri" panose="020F0502020204030204" pitchFamily="34" charset="0"/>
              </a:rPr>
              <a:t> Se forman paquetes</a:t>
            </a:r>
          </a:p>
          <a:p>
            <a:pPr algn="l">
              <a:defRPr/>
            </a:pPr>
            <a:endParaRPr lang="es-MX" spc="300" dirty="0" smtClean="0">
              <a:solidFill>
                <a:schemeClr val="tx1"/>
              </a:solidFill>
              <a:latin typeface="Calibri" panose="020F0502020204030204" pitchFamily="34" charset="0"/>
            </a:endParaRPr>
          </a:p>
          <a:p>
            <a:pPr algn="l">
              <a:buFont typeface="Wingdings" pitchFamily="2" charset="2"/>
              <a:buChar char="§"/>
              <a:defRPr/>
            </a:pPr>
            <a:r>
              <a:rPr lang="es-MX" spc="300" dirty="0" smtClean="0">
                <a:solidFill>
                  <a:schemeClr val="tx1"/>
                </a:solidFill>
                <a:latin typeface="Calibri" panose="020F0502020204030204" pitchFamily="34" charset="0"/>
              </a:rPr>
              <a:t> Contar el total de fojas del que consta  el  expediente</a:t>
            </a:r>
          </a:p>
          <a:p>
            <a:pPr algn="l">
              <a:defRPr/>
            </a:pPr>
            <a:endParaRPr lang="es-MX" spc="300" dirty="0" smtClean="0">
              <a:solidFill>
                <a:schemeClr val="tx1"/>
              </a:solidFill>
              <a:latin typeface="Calibri" panose="020F0502020204030204" pitchFamily="34" charset="0"/>
            </a:endParaRPr>
          </a:p>
          <a:p>
            <a:pPr algn="l">
              <a:buFont typeface="Wingdings" pitchFamily="2" charset="2"/>
              <a:buChar char="§"/>
              <a:defRPr/>
            </a:pPr>
            <a:r>
              <a:rPr lang="es-MX" spc="300" dirty="0" smtClean="0">
                <a:solidFill>
                  <a:schemeClr val="tx1"/>
                </a:solidFill>
                <a:latin typeface="Calibri" panose="020F0502020204030204" pitchFamily="34" charset="0"/>
              </a:rPr>
              <a:t> Se captura uno a uno los expedientes en inventario</a:t>
            </a:r>
          </a:p>
          <a:p>
            <a:pPr algn="l">
              <a:defRPr/>
            </a:pPr>
            <a:endParaRPr lang="es-MX" spc="300" dirty="0" smtClean="0">
              <a:solidFill>
                <a:schemeClr val="tx1"/>
              </a:solidFill>
              <a:latin typeface="Calibri" panose="020F0502020204030204" pitchFamily="34" charset="0"/>
            </a:endParaRPr>
          </a:p>
          <a:p>
            <a:pPr algn="l">
              <a:buFont typeface="Wingdings" pitchFamily="2" charset="2"/>
              <a:buChar char="§"/>
              <a:defRPr/>
            </a:pPr>
            <a:r>
              <a:rPr lang="es-MX" spc="300" dirty="0" smtClean="0">
                <a:solidFill>
                  <a:schemeClr val="tx1"/>
                </a:solidFill>
                <a:latin typeface="Calibri" panose="020F0502020204030204" pitchFamily="34" charset="0"/>
              </a:rPr>
              <a:t> Realizar ficha </a:t>
            </a:r>
            <a:r>
              <a:rPr lang="es-MX" spc="300" dirty="0" err="1" smtClean="0">
                <a:solidFill>
                  <a:schemeClr val="tx1"/>
                </a:solidFill>
                <a:latin typeface="Calibri" panose="020F0502020204030204" pitchFamily="34" charset="0"/>
              </a:rPr>
              <a:t>catalográfica</a:t>
            </a:r>
            <a:r>
              <a:rPr lang="es-MX" spc="300" dirty="0" smtClean="0">
                <a:solidFill>
                  <a:schemeClr val="tx1"/>
                </a:solidFill>
                <a:latin typeface="Calibri" panose="020F0502020204030204" pitchFamily="34" charset="0"/>
              </a:rPr>
              <a:t> por caja.</a:t>
            </a:r>
          </a:p>
          <a:p>
            <a:pPr algn="l"/>
            <a:endParaRPr lang="es-MX" dirty="0"/>
          </a:p>
        </p:txBody>
      </p:sp>
    </p:spTree>
    <p:extLst>
      <p:ext uri="{BB962C8B-B14F-4D97-AF65-F5344CB8AC3E}">
        <p14:creationId xmlns:p14="http://schemas.microsoft.com/office/powerpoint/2010/main" xmlns="" val="11715796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ctrTitle"/>
          </p:nvPr>
        </p:nvSpPr>
        <p:spPr>
          <a:xfrm>
            <a:off x="685800" y="1052737"/>
            <a:ext cx="7772400" cy="504055"/>
          </a:xfrm>
        </p:spPr>
        <p:txBody>
          <a:bodyPr>
            <a:noAutofit/>
          </a:bodyPr>
          <a:lstStyle/>
          <a:p>
            <a:pPr algn="l"/>
            <a:r>
              <a:rPr lang="es-MX" sz="2800" dirty="0" smtClean="0">
                <a:solidFill>
                  <a:srgbClr val="FF0000"/>
                </a:solidFill>
              </a:rPr>
              <a:t>RECETAS, HOJAS DE CONSULTA EXTERNA, LESIONES</a:t>
            </a:r>
            <a:endParaRPr lang="es-MX" sz="2800" dirty="0">
              <a:solidFill>
                <a:srgbClr val="FF0000"/>
              </a:solidFill>
            </a:endParaRPr>
          </a:p>
        </p:txBody>
      </p:sp>
      <p:sp>
        <p:nvSpPr>
          <p:cNvPr id="9" name="8 Subtítulo"/>
          <p:cNvSpPr>
            <a:spLocks noGrp="1"/>
          </p:cNvSpPr>
          <p:nvPr>
            <p:ph type="subTitle" idx="1"/>
          </p:nvPr>
        </p:nvSpPr>
        <p:spPr>
          <a:xfrm>
            <a:off x="683568" y="1700808"/>
            <a:ext cx="7776864" cy="4824536"/>
          </a:xfrm>
        </p:spPr>
        <p:txBody>
          <a:bodyPr>
            <a:normAutofit/>
          </a:bodyPr>
          <a:lstStyle/>
          <a:p>
            <a:pPr algn="l"/>
            <a:r>
              <a:rPr lang="es-MX" sz="2400" spc="300" dirty="0" smtClean="0">
                <a:solidFill>
                  <a:schemeClr val="tx1"/>
                </a:solidFill>
                <a:latin typeface="Calibri" panose="020F0502020204030204" pitchFamily="34" charset="0"/>
              </a:rPr>
              <a:t>Se relacionan en el Inventario de Transferencia Primaria, por paquete, ya sea por semana, mes o año de acuerdo al volumen que genere cada unidad, deberá relacionarse del primer folio al último folio de cada paquete.</a:t>
            </a:r>
          </a:p>
          <a:p>
            <a:pPr algn="l"/>
            <a:endParaRPr lang="es-MX" sz="2400" spc="300" dirty="0" smtClean="0">
              <a:solidFill>
                <a:schemeClr val="tx1"/>
              </a:solidFill>
              <a:latin typeface="Calibri" panose="020F0502020204030204" pitchFamily="34" charset="0"/>
            </a:endParaRPr>
          </a:p>
          <a:p>
            <a:pPr algn="l"/>
            <a:endParaRPr lang="es-MX" sz="2400" dirty="0">
              <a:solidFill>
                <a:schemeClr val="tx1"/>
              </a:solidFill>
            </a:endParaRPr>
          </a:p>
        </p:txBody>
      </p:sp>
      <p:pic>
        <p:nvPicPr>
          <p:cNvPr id="6146" name="Picture 2" descr="C:\Users\usus6543\Downloads\AD14.jpg"/>
          <p:cNvPicPr>
            <a:picLocks noChangeAspect="1" noChangeArrowheads="1"/>
          </p:cNvPicPr>
          <p:nvPr/>
        </p:nvPicPr>
        <p:blipFill>
          <a:blip r:embed="rId5" cstate="print"/>
          <a:srcRect/>
          <a:stretch>
            <a:fillRect/>
          </a:stretch>
        </p:blipFill>
        <p:spPr bwMode="auto">
          <a:xfrm>
            <a:off x="1143000" y="3573016"/>
            <a:ext cx="2780928" cy="2880320"/>
          </a:xfrm>
          <a:prstGeom prst="rect">
            <a:avLst/>
          </a:prstGeom>
          <a:noFill/>
        </p:spPr>
      </p:pic>
      <p:pic>
        <p:nvPicPr>
          <p:cNvPr id="14" name="Picture 2"/>
          <p:cNvPicPr>
            <a:picLocks noChangeAspect="1" noChangeArrowheads="1"/>
          </p:cNvPicPr>
          <p:nvPr/>
        </p:nvPicPr>
        <p:blipFill>
          <a:blip r:embed="rId6" cstate="print"/>
          <a:srcRect/>
          <a:stretch>
            <a:fillRect/>
          </a:stretch>
        </p:blipFill>
        <p:spPr bwMode="auto">
          <a:xfrm>
            <a:off x="4211960" y="3645024"/>
            <a:ext cx="2181225" cy="1439863"/>
          </a:xfrm>
          <a:prstGeom prst="rect">
            <a:avLst/>
          </a:prstGeom>
          <a:noFill/>
          <a:ln w="9525">
            <a:noFill/>
            <a:miter lim="800000"/>
            <a:headEnd/>
            <a:tailEnd/>
          </a:ln>
        </p:spPr>
      </p:pic>
      <p:pic>
        <p:nvPicPr>
          <p:cNvPr id="15" name="Picture 2"/>
          <p:cNvPicPr>
            <a:picLocks noChangeAspect="1" noChangeArrowheads="1"/>
          </p:cNvPicPr>
          <p:nvPr/>
        </p:nvPicPr>
        <p:blipFill>
          <a:blip r:embed="rId6" cstate="print"/>
          <a:srcRect/>
          <a:stretch>
            <a:fillRect/>
          </a:stretch>
        </p:blipFill>
        <p:spPr bwMode="auto">
          <a:xfrm>
            <a:off x="4499992" y="3861048"/>
            <a:ext cx="2181225" cy="1439863"/>
          </a:xfrm>
          <a:prstGeom prst="rect">
            <a:avLst/>
          </a:prstGeom>
          <a:noFill/>
          <a:ln w="9525">
            <a:noFill/>
            <a:miter lim="800000"/>
            <a:headEnd/>
            <a:tailEnd/>
          </a:ln>
        </p:spPr>
      </p:pic>
      <p:pic>
        <p:nvPicPr>
          <p:cNvPr id="16" name="Picture 2"/>
          <p:cNvPicPr>
            <a:picLocks noChangeAspect="1" noChangeArrowheads="1"/>
          </p:cNvPicPr>
          <p:nvPr/>
        </p:nvPicPr>
        <p:blipFill>
          <a:blip r:embed="rId6" cstate="print"/>
          <a:srcRect/>
          <a:stretch>
            <a:fillRect/>
          </a:stretch>
        </p:blipFill>
        <p:spPr bwMode="auto">
          <a:xfrm>
            <a:off x="4788024" y="4077072"/>
            <a:ext cx="2181225" cy="1439863"/>
          </a:xfrm>
          <a:prstGeom prst="rect">
            <a:avLst/>
          </a:prstGeom>
          <a:noFill/>
          <a:ln w="9525">
            <a:noFill/>
            <a:miter lim="800000"/>
            <a:headEnd/>
            <a:tailEnd/>
          </a:ln>
        </p:spPr>
      </p:pic>
      <p:pic>
        <p:nvPicPr>
          <p:cNvPr id="17" name="Picture 2"/>
          <p:cNvPicPr>
            <a:picLocks noChangeAspect="1" noChangeArrowheads="1"/>
          </p:cNvPicPr>
          <p:nvPr/>
        </p:nvPicPr>
        <p:blipFill>
          <a:blip r:embed="rId6" cstate="print"/>
          <a:srcRect/>
          <a:stretch>
            <a:fillRect/>
          </a:stretch>
        </p:blipFill>
        <p:spPr bwMode="auto">
          <a:xfrm>
            <a:off x="5148064" y="4293096"/>
            <a:ext cx="2181225" cy="1439863"/>
          </a:xfrm>
          <a:prstGeom prst="rect">
            <a:avLst/>
          </a:prstGeom>
          <a:noFill/>
          <a:ln w="9525">
            <a:noFill/>
            <a:miter lim="800000"/>
            <a:headEnd/>
            <a:tailEnd/>
          </a:ln>
        </p:spPr>
      </p:pic>
      <p:pic>
        <p:nvPicPr>
          <p:cNvPr id="18" name="Picture 2"/>
          <p:cNvPicPr>
            <a:picLocks noChangeAspect="1" noChangeArrowheads="1"/>
          </p:cNvPicPr>
          <p:nvPr/>
        </p:nvPicPr>
        <p:blipFill>
          <a:blip r:embed="rId6" cstate="print"/>
          <a:srcRect/>
          <a:stretch>
            <a:fillRect/>
          </a:stretch>
        </p:blipFill>
        <p:spPr bwMode="auto">
          <a:xfrm>
            <a:off x="5436096" y="4509120"/>
            <a:ext cx="2181225" cy="1439863"/>
          </a:xfrm>
          <a:prstGeom prst="rect">
            <a:avLst/>
          </a:prstGeom>
          <a:noFill/>
          <a:ln w="9525">
            <a:noFill/>
            <a:miter lim="800000"/>
            <a:headEnd/>
            <a:tailEnd/>
          </a:ln>
        </p:spPr>
      </p:pic>
    </p:spTree>
    <p:extLst>
      <p:ext uri="{BB962C8B-B14F-4D97-AF65-F5344CB8AC3E}">
        <p14:creationId xmlns:p14="http://schemas.microsoft.com/office/powerpoint/2010/main" xmlns="" val="10953329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gen 4"/>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9157" name="Imagen 6"/>
          <p:cNvPicPr>
            <a:picLocks noChangeAspect="1"/>
          </p:cNvPicPr>
          <p:nvPr/>
        </p:nvPicPr>
        <p:blipFill>
          <a:blip r:embed="rId3" cstate="print"/>
          <a:srcRect/>
          <a:stretch>
            <a:fillRect/>
          </a:stretch>
        </p:blipFill>
        <p:spPr bwMode="auto">
          <a:xfrm>
            <a:off x="0" y="6419850"/>
            <a:ext cx="9144000" cy="438150"/>
          </a:xfrm>
          <a:prstGeom prst="rect">
            <a:avLst/>
          </a:prstGeom>
          <a:noFill/>
          <a:ln w="9525">
            <a:noFill/>
            <a:miter lim="800000"/>
            <a:headEnd/>
            <a:tailEnd/>
          </a:ln>
        </p:spPr>
      </p:pic>
      <p:sp>
        <p:nvSpPr>
          <p:cNvPr id="13" name="CuadroTexto 12"/>
          <p:cNvSpPr txBox="1"/>
          <p:nvPr/>
        </p:nvSpPr>
        <p:spPr>
          <a:xfrm>
            <a:off x="971601" y="908720"/>
            <a:ext cx="3240359" cy="461665"/>
          </a:xfrm>
          <a:prstGeom prst="rect">
            <a:avLst/>
          </a:prstGeom>
          <a:noFill/>
        </p:spPr>
        <p:txBody>
          <a:bodyPr wrap="square">
            <a:spAutoFit/>
          </a:bodyPr>
          <a:lstStyle/>
          <a:p>
            <a:pPr eaLnBrk="1" hangingPunct="1">
              <a:defRPr/>
            </a:pPr>
            <a:r>
              <a:rPr lang="es-MX" sz="2400" spc="300" dirty="0" smtClean="0">
                <a:solidFill>
                  <a:srgbClr val="8A4090"/>
                </a:solidFill>
                <a:latin typeface="+mj-lt"/>
              </a:rPr>
              <a:t>Ficha </a:t>
            </a:r>
            <a:r>
              <a:rPr lang="es-MX" sz="2400" spc="300" dirty="0" err="1">
                <a:solidFill>
                  <a:srgbClr val="8A4090"/>
                </a:solidFill>
                <a:latin typeface="+mj-lt"/>
              </a:rPr>
              <a:t>Catalográfica</a:t>
            </a:r>
            <a:endParaRPr lang="es-MX" sz="2400" spc="300" dirty="0">
              <a:solidFill>
                <a:srgbClr val="8A4090"/>
              </a:solidFill>
              <a:latin typeface="+mj-lt"/>
            </a:endParaRPr>
          </a:p>
        </p:txBody>
      </p:sp>
      <p:grpSp>
        <p:nvGrpSpPr>
          <p:cNvPr id="3" name="Grupo 7"/>
          <p:cNvGrpSpPr>
            <a:grpSpLocks/>
          </p:cNvGrpSpPr>
          <p:nvPr/>
        </p:nvGrpSpPr>
        <p:grpSpPr bwMode="auto">
          <a:xfrm>
            <a:off x="1259633" y="1124744"/>
            <a:ext cx="6372274" cy="5256584"/>
            <a:chOff x="2663660" y="1436015"/>
            <a:chExt cx="6933716" cy="4096566"/>
          </a:xfrm>
        </p:grpSpPr>
        <p:sp>
          <p:nvSpPr>
            <p:cNvPr id="49164" name="4 Marcador de contenido"/>
            <p:cNvSpPr txBox="1">
              <a:spLocks/>
            </p:cNvSpPr>
            <p:nvPr/>
          </p:nvSpPr>
          <p:spPr bwMode="auto">
            <a:xfrm>
              <a:off x="2663660" y="2194638"/>
              <a:ext cx="6933716" cy="3203076"/>
            </a:xfrm>
            <a:prstGeom prst="rect">
              <a:avLst/>
            </a:prstGeom>
            <a:noFill/>
            <a:ln w="9525">
              <a:noFill/>
              <a:miter lim="800000"/>
              <a:headEnd/>
              <a:tailEnd/>
            </a:ln>
          </p:spPr>
          <p:txBody>
            <a:bodyPr/>
            <a:lstStyle/>
            <a:p>
              <a:pPr algn="ctr" eaLnBrk="1" hangingPunct="1">
                <a:lnSpc>
                  <a:spcPct val="90000"/>
                </a:lnSpc>
                <a:spcBef>
                  <a:spcPts val="1000"/>
                </a:spcBef>
                <a:buFont typeface="Arial" pitchFamily="34" charset="0"/>
                <a:buNone/>
              </a:pPr>
              <a:endParaRPr lang="es-MX" altLang="es-MX" sz="1000">
                <a:latin typeface="Calibri" pitchFamily="34" charset="0"/>
              </a:endParaRPr>
            </a:p>
            <a:p>
              <a:pPr algn="ctr" eaLnBrk="1" hangingPunct="1">
                <a:lnSpc>
                  <a:spcPct val="90000"/>
                </a:lnSpc>
                <a:spcBef>
                  <a:spcPts val="1000"/>
                </a:spcBef>
                <a:buFont typeface="Arial" pitchFamily="34" charset="0"/>
                <a:buNone/>
              </a:pPr>
              <a:endParaRPr lang="es-MX" altLang="es-MX" sz="1000">
                <a:latin typeface="Calibri" pitchFamily="34" charset="0"/>
              </a:endParaRPr>
            </a:p>
          </p:txBody>
        </p:sp>
        <p:sp>
          <p:nvSpPr>
            <p:cNvPr id="49165" name="6 Rectángulo"/>
            <p:cNvSpPr>
              <a:spLocks noChangeArrowheads="1"/>
            </p:cNvSpPr>
            <p:nvPr/>
          </p:nvSpPr>
          <p:spPr bwMode="auto">
            <a:xfrm>
              <a:off x="5733866" y="1436015"/>
              <a:ext cx="3852808" cy="252875"/>
            </a:xfrm>
            <a:prstGeom prst="rect">
              <a:avLst/>
            </a:prstGeom>
            <a:noFill/>
            <a:ln w="9525" algn="ctr">
              <a:solidFill>
                <a:schemeClr val="tx1"/>
              </a:solidFill>
              <a:round/>
              <a:headEnd/>
              <a:tailEnd/>
            </a:ln>
          </p:spPr>
          <p:txBody>
            <a:bodyPr/>
            <a:lstStyle/>
            <a:p>
              <a:pPr eaLnBrk="1" hangingPunct="1">
                <a:lnSpc>
                  <a:spcPct val="93000"/>
                </a:lnSpc>
                <a:buClr>
                  <a:srgbClr val="000000"/>
                </a:buClr>
              </a:pPr>
              <a:r>
                <a:rPr lang="es-MX" altLang="es-MX" sz="1100">
                  <a:cs typeface="Lucida Sans Unicode" pitchFamily="34" charset="0"/>
                </a:rPr>
                <a:t>1.- Número de caja: </a:t>
              </a:r>
              <a:r>
                <a:rPr lang="es-MX" altLang="es-MX" sz="1100">
                  <a:solidFill>
                    <a:srgbClr val="C00000"/>
                  </a:solidFill>
                  <a:cs typeface="Lucida Sans Unicode" pitchFamily="34" charset="0"/>
                </a:rPr>
                <a:t>1 </a:t>
              </a:r>
              <a:r>
                <a:rPr lang="es-MX" altLang="es-MX" sz="1100">
                  <a:cs typeface="Lucida Sans Unicode" pitchFamily="34" charset="0"/>
                </a:rPr>
                <a:t>de  </a:t>
              </a:r>
              <a:r>
                <a:rPr lang="es-MX" altLang="es-MX" sz="1100">
                  <a:solidFill>
                    <a:srgbClr val="C00000"/>
                  </a:solidFill>
                  <a:cs typeface="Lucida Sans Unicode" pitchFamily="34" charset="0"/>
                </a:rPr>
                <a:t>2</a:t>
              </a:r>
            </a:p>
            <a:p>
              <a:pPr eaLnBrk="1" hangingPunct="1">
                <a:lnSpc>
                  <a:spcPct val="93000"/>
                </a:lnSpc>
                <a:buClr>
                  <a:srgbClr val="000000"/>
                </a:buClr>
                <a:buFont typeface="Arial" pitchFamily="34" charset="0"/>
                <a:buNone/>
              </a:pPr>
              <a:r>
                <a:rPr lang="es-MX" altLang="es-MX" sz="1000">
                  <a:cs typeface="Lucida Sans Unicode" pitchFamily="34" charset="0"/>
                </a:rPr>
                <a:t> </a:t>
              </a:r>
              <a:endParaRPr lang="es-MX" altLang="es-MX" sz="1000">
                <a:solidFill>
                  <a:srgbClr val="C00000"/>
                </a:solidFill>
                <a:cs typeface="Lucida Sans Unicode" pitchFamily="34" charset="0"/>
              </a:endParaRPr>
            </a:p>
          </p:txBody>
        </p:sp>
        <p:sp>
          <p:nvSpPr>
            <p:cNvPr id="49166" name="8 Rectángulo"/>
            <p:cNvSpPr>
              <a:spLocks noChangeArrowheads="1"/>
            </p:cNvSpPr>
            <p:nvPr/>
          </p:nvSpPr>
          <p:spPr bwMode="auto">
            <a:xfrm>
              <a:off x="5733866" y="1688890"/>
              <a:ext cx="3852808" cy="252875"/>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2.- Número Total de Expedientes: 155 </a:t>
              </a:r>
              <a:endParaRPr lang="es-MX" altLang="es-MX" sz="1100">
                <a:solidFill>
                  <a:srgbClr val="C00000"/>
                </a:solidFill>
                <a:cs typeface="Lucida Sans Unicode" pitchFamily="34" charset="0"/>
              </a:endParaRPr>
            </a:p>
          </p:txBody>
        </p:sp>
        <p:sp>
          <p:nvSpPr>
            <p:cNvPr id="49167" name="9 Rectángulo"/>
            <p:cNvSpPr>
              <a:spLocks noChangeArrowheads="1"/>
            </p:cNvSpPr>
            <p:nvPr/>
          </p:nvSpPr>
          <p:spPr bwMode="auto">
            <a:xfrm>
              <a:off x="2723859" y="2554089"/>
              <a:ext cx="6862815" cy="186346"/>
            </a:xfrm>
            <a:prstGeom prst="rect">
              <a:avLst/>
            </a:prstGeom>
            <a:noFill/>
            <a:ln w="9525" algn="ctr">
              <a:solidFill>
                <a:schemeClr val="tx1"/>
              </a:solidFill>
              <a:round/>
              <a:headEnd/>
              <a:tailEnd/>
            </a:ln>
          </p:spPr>
          <p:txBody>
            <a:bodyPr/>
            <a:lstStyle/>
            <a:p>
              <a:pPr eaLnBrk="1" hangingPunct="1">
                <a:lnSpc>
                  <a:spcPct val="93000"/>
                </a:lnSpc>
                <a:buClr>
                  <a:srgbClr val="000000"/>
                </a:buClr>
              </a:pPr>
              <a:r>
                <a:rPr lang="es-MX" altLang="es-MX" sz="1100" dirty="0">
                  <a:cs typeface="Lucida Sans Unicode" pitchFamily="34" charset="0"/>
                </a:rPr>
                <a:t>5.- Fondo: </a:t>
              </a:r>
              <a:r>
                <a:rPr lang="es-MX" altLang="es-MX" sz="1100" b="1" dirty="0">
                  <a:solidFill>
                    <a:srgbClr val="C00000"/>
                  </a:solidFill>
                  <a:cs typeface="Lucida Sans Unicode" pitchFamily="34" charset="0"/>
                </a:rPr>
                <a:t>SECRETARIA DE SALUD </a:t>
              </a:r>
              <a:r>
                <a:rPr lang="es-MX" altLang="es-MX" sz="1100" b="1" dirty="0" smtClean="0">
                  <a:solidFill>
                    <a:srgbClr val="C00000"/>
                  </a:solidFill>
                  <a:cs typeface="Lucida Sans Unicode" pitchFamily="34" charset="0"/>
                </a:rPr>
                <a:t>DE LA CIUDAD DE MÉXICO:</a:t>
              </a:r>
              <a:endParaRPr lang="es-MX" altLang="es-MX" sz="1100" b="1" dirty="0">
                <a:solidFill>
                  <a:srgbClr val="FF0000"/>
                </a:solidFill>
                <a:cs typeface="Lucida Sans Unicode" pitchFamily="34" charset="0"/>
              </a:endParaRPr>
            </a:p>
            <a:p>
              <a:pPr eaLnBrk="1" hangingPunct="1">
                <a:buClr>
                  <a:srgbClr val="000000"/>
                </a:buClr>
                <a:buFont typeface="Arial" pitchFamily="34" charset="0"/>
                <a:buNone/>
              </a:pPr>
              <a:endParaRPr lang="es-MX" altLang="es-MX" sz="1000" b="1" dirty="0" smtClean="0">
                <a:cs typeface="Lucida Sans Unicode" pitchFamily="34" charset="0"/>
              </a:endParaRPr>
            </a:p>
            <a:p>
              <a:pPr eaLnBrk="1" hangingPunct="1">
                <a:buClr>
                  <a:srgbClr val="000000"/>
                </a:buClr>
                <a:buFont typeface="Arial" pitchFamily="34" charset="0"/>
                <a:buNone/>
              </a:pPr>
              <a:r>
                <a:rPr lang="en-GB" altLang="es-MX" sz="1100" dirty="0" smtClean="0">
                  <a:solidFill>
                    <a:srgbClr val="000000"/>
                  </a:solidFill>
                  <a:cs typeface="Lucida Sans Unicode" pitchFamily="34" charset="0"/>
                </a:rPr>
                <a:t>6</a:t>
              </a:r>
              <a:r>
                <a:rPr lang="en-GB" altLang="es-MX" sz="1100" dirty="0">
                  <a:solidFill>
                    <a:srgbClr val="000000"/>
                  </a:solidFill>
                  <a:cs typeface="Lucida Sans Unicode" pitchFamily="34" charset="0"/>
                </a:rPr>
                <a:t>.- </a:t>
              </a:r>
              <a:r>
                <a:rPr lang="es-ES_tradnl" altLang="es-MX" sz="1100" dirty="0">
                  <a:solidFill>
                    <a:srgbClr val="000000"/>
                  </a:solidFill>
                  <a:cs typeface="Lucida Sans Unicode" pitchFamily="34" charset="0"/>
                </a:rPr>
                <a:t>Sección o Área Generadora: </a:t>
              </a:r>
              <a:r>
                <a:rPr lang="es-ES_tradnl" altLang="es-MX" sz="1100" dirty="0">
                  <a:solidFill>
                    <a:srgbClr val="C00000"/>
                  </a:solidFill>
                  <a:cs typeface="Lucida Sans Unicode" pitchFamily="34" charset="0"/>
                </a:rPr>
                <a:t> </a:t>
              </a:r>
              <a:r>
                <a:rPr lang="es-ES_tradnl" altLang="es-MX" sz="1100" u="sng" dirty="0">
                  <a:solidFill>
                    <a:srgbClr val="C00000"/>
                  </a:solidFill>
                  <a:cs typeface="Lucida Sans Unicode" pitchFamily="34" charset="0"/>
                </a:rPr>
                <a:t>Archivo Clínico del Hospital</a:t>
              </a:r>
              <a:endParaRPr lang="es-MX" altLang="es-MX" sz="1100" u="sng" dirty="0">
                <a:solidFill>
                  <a:srgbClr val="C00000"/>
                </a:solidFill>
                <a:cs typeface="Lucida Sans Unicode" pitchFamily="34" charset="0"/>
              </a:endParaRPr>
            </a:p>
            <a:p>
              <a:pPr eaLnBrk="1" hangingPunct="1">
                <a:buClr>
                  <a:srgbClr val="000000"/>
                </a:buClr>
                <a:buFont typeface="Arial" pitchFamily="34" charset="0"/>
                <a:buNone/>
              </a:pPr>
              <a:r>
                <a:rPr lang="es-MX" altLang="es-MX" sz="1100" dirty="0">
                  <a:solidFill>
                    <a:srgbClr val="000000"/>
                  </a:solidFill>
                  <a:cs typeface="Lucida Sans Unicode" pitchFamily="34" charset="0"/>
                </a:rPr>
                <a:t>7.-Serie documental</a:t>
              </a:r>
              <a:r>
                <a:rPr lang="es-MX" altLang="es-MX" sz="1100" u="sng" dirty="0">
                  <a:solidFill>
                    <a:srgbClr val="000000"/>
                  </a:solidFill>
                  <a:cs typeface="Lucida Sans Unicode" pitchFamily="34" charset="0"/>
                </a:rPr>
                <a:t>: </a:t>
              </a:r>
              <a:r>
                <a:rPr lang="es-MX" altLang="es-MX" sz="1100" u="sng" dirty="0">
                  <a:solidFill>
                    <a:srgbClr val="C00000"/>
                  </a:solidFill>
                  <a:cs typeface="Lucida Sans Unicode" pitchFamily="34" charset="0"/>
                </a:rPr>
                <a:t>Expediente Clínico.                        </a:t>
              </a:r>
            </a:p>
            <a:p>
              <a:pPr eaLnBrk="1" hangingPunct="1">
                <a:buClr>
                  <a:srgbClr val="000000"/>
                </a:buClr>
              </a:pPr>
              <a:r>
                <a:rPr lang="es-MX" altLang="es-MX" sz="1100" dirty="0">
                  <a:cs typeface="Lucida Sans Unicode" pitchFamily="34" charset="0"/>
                </a:rPr>
                <a:t>8</a:t>
              </a:r>
              <a:r>
                <a:rPr lang="es-MX" altLang="es-MX" sz="1100" dirty="0">
                  <a:solidFill>
                    <a:srgbClr val="000000"/>
                  </a:solidFill>
                  <a:cs typeface="Lucida Sans Unicode" pitchFamily="34" charset="0"/>
                </a:rPr>
                <a:t>.-</a:t>
              </a:r>
              <a:r>
                <a:rPr lang="es-MX" altLang="es-MX" sz="1100" dirty="0">
                  <a:cs typeface="Lucida Sans Unicode" pitchFamily="34" charset="0"/>
                </a:rPr>
                <a:t> Colocar el No del primer Expediente dentro de la Caja y el último Expediente dentro de la Caja:  </a:t>
              </a:r>
              <a:r>
                <a:rPr lang="es-MX" altLang="es-MX" sz="1100" u="sng" dirty="0">
                  <a:solidFill>
                    <a:srgbClr val="C00000"/>
                  </a:solidFill>
                  <a:cs typeface="Lucida Sans Unicode" pitchFamily="34" charset="0"/>
                </a:rPr>
                <a:t>224516 -254616</a:t>
              </a:r>
              <a:endParaRPr lang="es-MX" altLang="es-MX" sz="1100" u="sng" dirty="0">
                <a:solidFill>
                  <a:srgbClr val="000000"/>
                </a:solidFill>
                <a:cs typeface="Lucida Sans Unicode" pitchFamily="34" charset="0"/>
              </a:endParaRPr>
            </a:p>
            <a:p>
              <a:pPr eaLnBrk="1" hangingPunct="1">
                <a:buClr>
                  <a:srgbClr val="000000"/>
                </a:buClr>
                <a:buFont typeface="Arial" pitchFamily="34" charset="0"/>
                <a:buNone/>
              </a:pPr>
              <a:endParaRPr lang="es-MX" altLang="es-MX" sz="1100" u="sng" dirty="0">
                <a:solidFill>
                  <a:srgbClr val="C00000"/>
                </a:solidFill>
                <a:cs typeface="Lucida Sans Unicode" pitchFamily="34" charset="0"/>
              </a:endParaRPr>
            </a:p>
          </p:txBody>
        </p:sp>
        <p:sp>
          <p:nvSpPr>
            <p:cNvPr id="49168" name="11 Rectángulo"/>
            <p:cNvSpPr>
              <a:spLocks noChangeArrowheads="1"/>
            </p:cNvSpPr>
            <p:nvPr/>
          </p:nvSpPr>
          <p:spPr bwMode="auto">
            <a:xfrm>
              <a:off x="5733866" y="1941764"/>
              <a:ext cx="3852808" cy="252875"/>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3.- Número de fojas: 3750</a:t>
              </a:r>
            </a:p>
          </p:txBody>
        </p:sp>
        <p:sp>
          <p:nvSpPr>
            <p:cNvPr id="49169" name="15 Rectángulo"/>
            <p:cNvSpPr>
              <a:spLocks noChangeArrowheads="1"/>
            </p:cNvSpPr>
            <p:nvPr/>
          </p:nvSpPr>
          <p:spPr bwMode="auto">
            <a:xfrm>
              <a:off x="2723859" y="3459010"/>
              <a:ext cx="3311008" cy="354024"/>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dirty="0">
                  <a:cs typeface="Lucida Sans Unicode" pitchFamily="34" charset="0"/>
                </a:rPr>
                <a:t>9.- Fecha de </a:t>
              </a:r>
              <a:r>
                <a:rPr lang="es-MX" altLang="es-MX" sz="1100" dirty="0" smtClean="0">
                  <a:cs typeface="Lucida Sans Unicode" pitchFamily="34" charset="0"/>
                </a:rPr>
                <a:t>apertura:</a:t>
              </a:r>
              <a:r>
                <a:rPr lang="es-MX" altLang="es-MX" sz="1100" b="1" dirty="0" smtClean="0">
                  <a:solidFill>
                    <a:srgbClr val="FF0000"/>
                  </a:solidFill>
                  <a:cs typeface="Lucida Sans Unicode" pitchFamily="34" charset="0"/>
                </a:rPr>
                <a:t>2011 </a:t>
              </a:r>
              <a:r>
                <a:rPr lang="es-MX" altLang="es-MX" sz="1100" b="1" dirty="0">
                  <a:solidFill>
                    <a:srgbClr val="FF0000"/>
                  </a:solidFill>
                  <a:cs typeface="Lucida Sans Unicode" pitchFamily="34" charset="0"/>
                </a:rPr>
                <a:t>(Ultima Consulta)</a:t>
              </a:r>
            </a:p>
            <a:p>
              <a:pPr eaLnBrk="1" hangingPunct="1">
                <a:lnSpc>
                  <a:spcPct val="93000"/>
                </a:lnSpc>
                <a:buClr>
                  <a:srgbClr val="000000"/>
                </a:buClr>
                <a:buFont typeface="Arial" pitchFamily="34" charset="0"/>
                <a:buNone/>
              </a:pPr>
              <a:r>
                <a:rPr lang="es-MX" altLang="es-MX" sz="1100" dirty="0">
                  <a:cs typeface="Lucida Sans Unicode" pitchFamily="34" charset="0"/>
                </a:rPr>
                <a:t>                                        Día/Mes/Año</a:t>
              </a:r>
              <a:endParaRPr lang="es-MX" altLang="es-MX" sz="1100" dirty="0">
                <a:solidFill>
                  <a:srgbClr val="C00000"/>
                </a:solidFill>
                <a:cs typeface="Lucida Sans Unicode" pitchFamily="34" charset="0"/>
              </a:endParaRPr>
            </a:p>
          </p:txBody>
        </p:sp>
        <p:sp>
          <p:nvSpPr>
            <p:cNvPr id="49170" name="16 Rectángulo"/>
            <p:cNvSpPr>
              <a:spLocks noChangeArrowheads="1"/>
            </p:cNvSpPr>
            <p:nvPr/>
          </p:nvSpPr>
          <p:spPr bwMode="auto">
            <a:xfrm>
              <a:off x="2723859" y="3914185"/>
              <a:ext cx="3311008" cy="910348"/>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10.- Valor Documental:</a:t>
              </a:r>
            </a:p>
            <a:p>
              <a:pPr eaLnBrk="1" hangingPunct="1">
                <a:lnSpc>
                  <a:spcPct val="93000"/>
                </a:lnSpc>
                <a:buClr>
                  <a:srgbClr val="000000"/>
                </a:buClr>
                <a:buFont typeface="Arial" pitchFamily="34" charset="0"/>
                <a:buNone/>
              </a:pPr>
              <a:endParaRPr lang="es-MX" altLang="es-MX" sz="1100">
                <a:cs typeface="Lucida Sans Unicode" pitchFamily="34" charset="0"/>
              </a:endParaRPr>
            </a:p>
            <a:p>
              <a:pPr eaLnBrk="1" hangingPunct="1">
                <a:lnSpc>
                  <a:spcPct val="93000"/>
                </a:lnSpc>
                <a:buClr>
                  <a:srgbClr val="000000"/>
                </a:buClr>
                <a:buFont typeface="Arial" pitchFamily="34" charset="0"/>
                <a:buNone/>
              </a:pPr>
              <a:r>
                <a:rPr lang="es-MX" altLang="es-MX" sz="1100">
                  <a:cs typeface="Lucida Sans Unicode" pitchFamily="34" charset="0"/>
                </a:rPr>
                <a:t>Administrativo</a:t>
              </a:r>
            </a:p>
            <a:p>
              <a:pPr eaLnBrk="1" hangingPunct="1">
                <a:lnSpc>
                  <a:spcPct val="93000"/>
                </a:lnSpc>
                <a:buClr>
                  <a:srgbClr val="000000"/>
                </a:buClr>
                <a:buFont typeface="Arial" pitchFamily="34" charset="0"/>
                <a:buNone/>
              </a:pPr>
              <a:r>
                <a:rPr lang="es-MX" altLang="es-MX" sz="1100">
                  <a:cs typeface="Lucida Sans Unicode" pitchFamily="34" charset="0"/>
                </a:rPr>
                <a:t>Legal</a:t>
              </a:r>
            </a:p>
            <a:p>
              <a:pPr eaLnBrk="1" hangingPunct="1">
                <a:lnSpc>
                  <a:spcPct val="93000"/>
                </a:lnSpc>
                <a:buClr>
                  <a:srgbClr val="000000"/>
                </a:buClr>
                <a:buFont typeface="Arial" pitchFamily="34" charset="0"/>
                <a:buNone/>
              </a:pPr>
              <a:r>
                <a:rPr lang="es-MX" altLang="es-MX" sz="1100">
                  <a:cs typeface="Lucida Sans Unicode" pitchFamily="34" charset="0"/>
                </a:rPr>
                <a:t>Contable</a:t>
              </a:r>
            </a:p>
          </p:txBody>
        </p:sp>
        <p:sp>
          <p:nvSpPr>
            <p:cNvPr id="49171" name="17 Rectángulo"/>
            <p:cNvSpPr>
              <a:spLocks noChangeArrowheads="1"/>
            </p:cNvSpPr>
            <p:nvPr/>
          </p:nvSpPr>
          <p:spPr bwMode="auto">
            <a:xfrm>
              <a:off x="6215467" y="3459010"/>
              <a:ext cx="3371207" cy="354024"/>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000" dirty="0">
                  <a:cs typeface="Lucida Sans Unicode" pitchFamily="34" charset="0"/>
                </a:rPr>
                <a:t>       </a:t>
              </a:r>
              <a:r>
                <a:rPr lang="es-MX" altLang="es-MX" sz="1100" dirty="0">
                  <a:cs typeface="Lucida Sans Unicode" pitchFamily="34" charset="0"/>
                </a:rPr>
                <a:t>Fecha de cierre:    </a:t>
              </a:r>
              <a:r>
                <a:rPr lang="es-MX" altLang="es-MX" sz="1100" b="1" dirty="0" smtClean="0">
                  <a:solidFill>
                    <a:srgbClr val="FF0000"/>
                  </a:solidFill>
                  <a:cs typeface="Lucida Sans Unicode" pitchFamily="34" charset="0"/>
                </a:rPr>
                <a:t>2011</a:t>
              </a:r>
              <a:endParaRPr lang="es-MX" altLang="es-MX" sz="1100" b="1" dirty="0">
                <a:solidFill>
                  <a:srgbClr val="FF0000"/>
                </a:solidFill>
                <a:cs typeface="Lucida Sans Unicode" pitchFamily="34" charset="0"/>
              </a:endParaRPr>
            </a:p>
            <a:p>
              <a:pPr eaLnBrk="1" hangingPunct="1">
                <a:lnSpc>
                  <a:spcPct val="93000"/>
                </a:lnSpc>
                <a:buClr>
                  <a:srgbClr val="000000"/>
                </a:buClr>
                <a:buFont typeface="Arial" pitchFamily="34" charset="0"/>
                <a:buNone/>
              </a:pPr>
              <a:r>
                <a:rPr lang="es-MX" altLang="es-MX" sz="1100" dirty="0">
                  <a:cs typeface="Lucida Sans Unicode" pitchFamily="34" charset="0"/>
                </a:rPr>
                <a:t>                                        Día/Mes/Año</a:t>
              </a:r>
              <a:endParaRPr lang="es-MX" altLang="es-MX" sz="1100" dirty="0">
                <a:solidFill>
                  <a:srgbClr val="C00000"/>
                </a:solidFill>
                <a:cs typeface="Lucida Sans Unicode" pitchFamily="34" charset="0"/>
              </a:endParaRPr>
            </a:p>
          </p:txBody>
        </p:sp>
        <p:sp>
          <p:nvSpPr>
            <p:cNvPr id="49172" name="18 Rectángulo"/>
            <p:cNvSpPr>
              <a:spLocks noChangeArrowheads="1"/>
            </p:cNvSpPr>
            <p:nvPr/>
          </p:nvSpPr>
          <p:spPr bwMode="auto">
            <a:xfrm>
              <a:off x="6215467" y="3914185"/>
              <a:ext cx="3371207" cy="910348"/>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11.-Vigencia Documental:</a:t>
              </a:r>
            </a:p>
            <a:p>
              <a:pPr eaLnBrk="1" hangingPunct="1">
                <a:lnSpc>
                  <a:spcPct val="93000"/>
                </a:lnSpc>
                <a:buClr>
                  <a:srgbClr val="000000"/>
                </a:buClr>
                <a:buFont typeface="Arial" pitchFamily="34" charset="0"/>
                <a:buNone/>
              </a:pPr>
              <a:endParaRPr lang="es-MX" altLang="es-MX" sz="1100">
                <a:cs typeface="Lucida Sans Unicode" pitchFamily="34" charset="0"/>
              </a:endParaRPr>
            </a:p>
            <a:p>
              <a:pPr eaLnBrk="1" hangingPunct="1">
                <a:lnSpc>
                  <a:spcPct val="93000"/>
                </a:lnSpc>
                <a:buClr>
                  <a:srgbClr val="000000"/>
                </a:buClr>
                <a:buFont typeface="Arial" pitchFamily="34" charset="0"/>
                <a:buNone/>
              </a:pPr>
              <a:endParaRPr lang="es-MX" altLang="es-MX" sz="1100">
                <a:cs typeface="Lucida Sans Unicode" pitchFamily="34" charset="0"/>
              </a:endParaRPr>
            </a:p>
            <a:p>
              <a:pPr eaLnBrk="1" hangingPunct="1">
                <a:lnSpc>
                  <a:spcPct val="93000"/>
                </a:lnSpc>
                <a:buClr>
                  <a:srgbClr val="000000"/>
                </a:buClr>
                <a:buFont typeface="Arial" pitchFamily="34" charset="0"/>
                <a:buNone/>
              </a:pPr>
              <a:r>
                <a:rPr lang="es-MX" altLang="es-MX" sz="1100">
                  <a:cs typeface="Lucida Sans Unicode" pitchFamily="34" charset="0"/>
                </a:rPr>
                <a:t>Archivo de Concentración      </a:t>
              </a:r>
              <a:r>
                <a:rPr lang="es-MX" altLang="es-MX" sz="1100" u="sng">
                  <a:solidFill>
                    <a:srgbClr val="C00000"/>
                  </a:solidFill>
                  <a:cs typeface="Lucida Sans Unicode" pitchFamily="34" charset="0"/>
                </a:rPr>
                <a:t>5  </a:t>
              </a:r>
              <a:r>
                <a:rPr lang="es-MX" altLang="es-MX" sz="1100">
                  <a:cs typeface="Lucida Sans Unicode" pitchFamily="34" charset="0"/>
                </a:rPr>
                <a:t> años</a:t>
              </a:r>
              <a:endParaRPr lang="es-MX" altLang="es-MX" sz="1100">
                <a:solidFill>
                  <a:srgbClr val="C00000"/>
                </a:solidFill>
                <a:cs typeface="Lucida Sans Unicode" pitchFamily="34" charset="0"/>
              </a:endParaRPr>
            </a:p>
          </p:txBody>
        </p:sp>
        <p:sp>
          <p:nvSpPr>
            <p:cNvPr id="49173" name="19 Rectángulo"/>
            <p:cNvSpPr>
              <a:spLocks noChangeArrowheads="1"/>
            </p:cNvSpPr>
            <p:nvPr/>
          </p:nvSpPr>
          <p:spPr bwMode="auto">
            <a:xfrm>
              <a:off x="4168663" y="4268209"/>
              <a:ext cx="303677" cy="15284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49174" name="20 Rectángulo"/>
            <p:cNvSpPr>
              <a:spLocks noChangeArrowheads="1"/>
            </p:cNvSpPr>
            <p:nvPr/>
          </p:nvSpPr>
          <p:spPr bwMode="auto">
            <a:xfrm>
              <a:off x="4168663" y="4419934"/>
              <a:ext cx="303677" cy="15284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49175" name="21 Rectángulo"/>
            <p:cNvSpPr>
              <a:spLocks noChangeArrowheads="1"/>
            </p:cNvSpPr>
            <p:nvPr/>
          </p:nvSpPr>
          <p:spPr bwMode="auto">
            <a:xfrm>
              <a:off x="4168663" y="4570534"/>
              <a:ext cx="303677" cy="15284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42" name="22 Multiplicar"/>
            <p:cNvSpPr/>
            <p:nvPr/>
          </p:nvSpPr>
          <p:spPr bwMode="auto">
            <a:xfrm>
              <a:off x="4108638" y="4268646"/>
              <a:ext cx="421792" cy="151019"/>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hangingPunct="1">
                <a:lnSpc>
                  <a:spcPct val="93000"/>
                </a:lnSpc>
                <a:buClr>
                  <a:srgbClr val="000000"/>
                </a:buClr>
                <a:buSzPct val="100000"/>
                <a:buFont typeface="Arial" charset="0"/>
                <a:buNone/>
                <a:defRPr/>
              </a:pPr>
              <a:endParaRPr lang="es-MX" sz="1000">
                <a:latin typeface="Arial" charset="0"/>
                <a:cs typeface="+mn-cs"/>
              </a:endParaRPr>
            </a:p>
          </p:txBody>
        </p:sp>
        <p:sp>
          <p:nvSpPr>
            <p:cNvPr id="49177" name="24 Rectángulo"/>
            <p:cNvSpPr>
              <a:spLocks noChangeArrowheads="1"/>
            </p:cNvSpPr>
            <p:nvPr/>
          </p:nvSpPr>
          <p:spPr bwMode="auto">
            <a:xfrm>
              <a:off x="6215467" y="4875107"/>
              <a:ext cx="3381909" cy="657474"/>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000">
                  <a:cs typeface="Lucida Sans Unicode" pitchFamily="34" charset="0"/>
                </a:rPr>
                <a:t>12- Pertenece a un Sistema de Datos Personales:                                  </a:t>
              </a:r>
            </a:p>
            <a:p>
              <a:pPr eaLnBrk="1" hangingPunct="1">
                <a:lnSpc>
                  <a:spcPct val="93000"/>
                </a:lnSpc>
                <a:buClr>
                  <a:srgbClr val="000000"/>
                </a:buClr>
                <a:buFont typeface="Arial" pitchFamily="34" charset="0"/>
                <a:buNone/>
              </a:pPr>
              <a:r>
                <a:rPr lang="es-MX" altLang="es-MX" sz="1000">
                  <a:cs typeface="Lucida Sans Unicode" pitchFamily="34" charset="0"/>
                </a:rPr>
                <a:t>               </a:t>
              </a:r>
            </a:p>
            <a:p>
              <a:pPr eaLnBrk="1" hangingPunct="1">
                <a:lnSpc>
                  <a:spcPct val="93000"/>
                </a:lnSpc>
                <a:buClr>
                  <a:srgbClr val="000000"/>
                </a:buClr>
                <a:buFont typeface="Arial" pitchFamily="34" charset="0"/>
                <a:buNone/>
              </a:pPr>
              <a:r>
                <a:rPr lang="es-MX" altLang="es-MX" sz="1000">
                  <a:cs typeface="Lucida Sans Unicode" pitchFamily="34" charset="0"/>
                </a:rPr>
                <a:t>                 </a:t>
              </a:r>
            </a:p>
            <a:p>
              <a:pPr eaLnBrk="1" hangingPunct="1">
                <a:lnSpc>
                  <a:spcPct val="93000"/>
                </a:lnSpc>
                <a:buClr>
                  <a:srgbClr val="000000"/>
                </a:buClr>
                <a:buFont typeface="Arial" pitchFamily="34" charset="0"/>
                <a:buNone/>
              </a:pPr>
              <a:r>
                <a:rPr lang="es-MX" altLang="es-MX" sz="1000">
                  <a:cs typeface="Lucida Sans Unicode" pitchFamily="34" charset="0"/>
                </a:rPr>
                <a:t>                    SI                            NO</a:t>
              </a:r>
              <a:endParaRPr lang="es-MX" altLang="es-MX" sz="1000">
                <a:solidFill>
                  <a:srgbClr val="C00000"/>
                </a:solidFill>
                <a:cs typeface="Lucida Sans Unicode" pitchFamily="34" charset="0"/>
              </a:endParaRPr>
            </a:p>
          </p:txBody>
        </p:sp>
        <p:sp>
          <p:nvSpPr>
            <p:cNvPr id="49178" name="25 Rectángulo"/>
            <p:cNvSpPr>
              <a:spLocks noChangeArrowheads="1"/>
            </p:cNvSpPr>
            <p:nvPr/>
          </p:nvSpPr>
          <p:spPr bwMode="auto">
            <a:xfrm>
              <a:off x="3506461" y="5279706"/>
              <a:ext cx="421401" cy="20229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49179" name="26 Rectángulo"/>
            <p:cNvSpPr>
              <a:spLocks noChangeArrowheads="1"/>
            </p:cNvSpPr>
            <p:nvPr/>
          </p:nvSpPr>
          <p:spPr bwMode="auto">
            <a:xfrm>
              <a:off x="4951265" y="5279706"/>
              <a:ext cx="421401" cy="20229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46" name="20 Multiplicar"/>
            <p:cNvSpPr/>
            <p:nvPr/>
          </p:nvSpPr>
          <p:spPr bwMode="auto">
            <a:xfrm>
              <a:off x="3505884" y="5279522"/>
              <a:ext cx="421792" cy="152380"/>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hangingPunct="1">
                <a:lnSpc>
                  <a:spcPct val="93000"/>
                </a:lnSpc>
                <a:buClr>
                  <a:srgbClr val="000000"/>
                </a:buClr>
                <a:buSzPct val="100000"/>
                <a:buFont typeface="Arial" charset="0"/>
                <a:buNone/>
                <a:defRPr/>
              </a:pPr>
              <a:endParaRPr lang="es-MX" sz="1000">
                <a:latin typeface="Arial" charset="0"/>
                <a:cs typeface="+mn-cs"/>
              </a:endParaRPr>
            </a:p>
          </p:txBody>
        </p:sp>
        <p:sp>
          <p:nvSpPr>
            <p:cNvPr id="47" name="21 Multiplicar"/>
            <p:cNvSpPr/>
            <p:nvPr/>
          </p:nvSpPr>
          <p:spPr bwMode="auto">
            <a:xfrm>
              <a:off x="4108638" y="4419665"/>
              <a:ext cx="421792" cy="152380"/>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hangingPunct="1">
                <a:lnSpc>
                  <a:spcPct val="93000"/>
                </a:lnSpc>
                <a:buClr>
                  <a:srgbClr val="000000"/>
                </a:buClr>
                <a:buSzPct val="100000"/>
                <a:buFont typeface="Arial" charset="0"/>
                <a:buNone/>
                <a:defRPr/>
              </a:pPr>
              <a:endParaRPr lang="es-MX" sz="1000">
                <a:latin typeface="Arial" charset="0"/>
                <a:cs typeface="+mn-cs"/>
              </a:endParaRPr>
            </a:p>
          </p:txBody>
        </p:sp>
        <p:sp>
          <p:nvSpPr>
            <p:cNvPr id="49182" name="24 Rectángulo"/>
            <p:cNvSpPr>
              <a:spLocks noChangeArrowheads="1"/>
            </p:cNvSpPr>
            <p:nvPr/>
          </p:nvSpPr>
          <p:spPr bwMode="auto">
            <a:xfrm>
              <a:off x="2723859" y="4875107"/>
              <a:ext cx="3311008" cy="657474"/>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12- Contiene Datos Personales:</a:t>
              </a:r>
            </a:p>
            <a:p>
              <a:pPr eaLnBrk="1" hangingPunct="1">
                <a:lnSpc>
                  <a:spcPct val="93000"/>
                </a:lnSpc>
                <a:buClr>
                  <a:srgbClr val="000000"/>
                </a:buClr>
                <a:buFont typeface="Arial" pitchFamily="34" charset="0"/>
                <a:buNone/>
              </a:pPr>
              <a:r>
                <a:rPr lang="es-MX" altLang="es-MX" sz="1100">
                  <a:cs typeface="Lucida Sans Unicode" pitchFamily="34" charset="0"/>
                </a:rPr>
                <a:t>           		</a:t>
              </a:r>
              <a:r>
                <a:rPr lang="es-MX" altLang="es-MX" sz="1000">
                  <a:cs typeface="Lucida Sans Unicode" pitchFamily="34" charset="0"/>
                </a:rPr>
                <a:t>		</a:t>
              </a:r>
            </a:p>
            <a:p>
              <a:pPr eaLnBrk="1" hangingPunct="1">
                <a:lnSpc>
                  <a:spcPct val="93000"/>
                </a:lnSpc>
                <a:buClr>
                  <a:srgbClr val="000000"/>
                </a:buClr>
                <a:buFont typeface="Arial" pitchFamily="34" charset="0"/>
                <a:buNone/>
              </a:pPr>
              <a:r>
                <a:rPr lang="es-MX" altLang="es-MX" sz="1000">
                  <a:cs typeface="Lucida Sans Unicode" pitchFamily="34" charset="0"/>
                </a:rPr>
                <a:t>      </a:t>
              </a:r>
            </a:p>
            <a:p>
              <a:pPr eaLnBrk="1" hangingPunct="1">
                <a:lnSpc>
                  <a:spcPct val="93000"/>
                </a:lnSpc>
                <a:buClr>
                  <a:srgbClr val="000000"/>
                </a:buClr>
                <a:buFont typeface="Arial" pitchFamily="34" charset="0"/>
                <a:buNone/>
              </a:pPr>
              <a:r>
                <a:rPr lang="es-MX" altLang="es-MX" sz="1000">
                  <a:cs typeface="Lucida Sans Unicode" pitchFamily="34" charset="0"/>
                </a:rPr>
                <a:t>             SI		       NO</a:t>
              </a:r>
              <a:endParaRPr lang="es-MX" altLang="es-MX" sz="1000">
                <a:solidFill>
                  <a:srgbClr val="C00000"/>
                </a:solidFill>
                <a:cs typeface="Lucida Sans Unicode" pitchFamily="34" charset="0"/>
              </a:endParaRPr>
            </a:p>
          </p:txBody>
        </p:sp>
        <p:sp>
          <p:nvSpPr>
            <p:cNvPr id="49183" name="26 Rectángulo"/>
            <p:cNvSpPr>
              <a:spLocks noChangeArrowheads="1"/>
            </p:cNvSpPr>
            <p:nvPr/>
          </p:nvSpPr>
          <p:spPr bwMode="auto">
            <a:xfrm>
              <a:off x="7176173" y="5267166"/>
              <a:ext cx="421401" cy="20229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49184" name="26 Rectángulo"/>
            <p:cNvSpPr>
              <a:spLocks noChangeArrowheads="1"/>
            </p:cNvSpPr>
            <p:nvPr/>
          </p:nvSpPr>
          <p:spPr bwMode="auto">
            <a:xfrm>
              <a:off x="8202072" y="5279706"/>
              <a:ext cx="421401" cy="20229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51" name="23 Multiplicar"/>
            <p:cNvSpPr/>
            <p:nvPr/>
          </p:nvSpPr>
          <p:spPr bwMode="auto">
            <a:xfrm>
              <a:off x="7208128" y="5274080"/>
              <a:ext cx="420432" cy="151020"/>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hangingPunct="1">
                <a:lnSpc>
                  <a:spcPct val="93000"/>
                </a:lnSpc>
                <a:buClr>
                  <a:srgbClr val="000000"/>
                </a:buClr>
                <a:buSzPct val="100000"/>
                <a:buFont typeface="Arial" charset="0"/>
                <a:buNone/>
                <a:defRPr/>
              </a:pPr>
              <a:endParaRPr lang="es-MX" sz="1000">
                <a:latin typeface="Arial" charset="0"/>
                <a:cs typeface="+mn-cs"/>
              </a:endParaRPr>
            </a:p>
          </p:txBody>
        </p:sp>
        <p:sp>
          <p:nvSpPr>
            <p:cNvPr id="49186" name="11 Rectángulo"/>
            <p:cNvSpPr>
              <a:spLocks noChangeArrowheads="1"/>
            </p:cNvSpPr>
            <p:nvPr/>
          </p:nvSpPr>
          <p:spPr bwMode="auto">
            <a:xfrm>
              <a:off x="5733866" y="2194638"/>
              <a:ext cx="3852808" cy="297336"/>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dirty="0">
                  <a:cs typeface="Lucida Sans Unicode" pitchFamily="34" charset="0"/>
                </a:rPr>
                <a:t>4.- Clave de Clasificación: JSMHSAM-SESP-08/300/01.4.16/25 </a:t>
              </a:r>
            </a:p>
          </p:txBody>
        </p:sp>
      </p:grpSp>
      <p:grpSp>
        <p:nvGrpSpPr>
          <p:cNvPr id="38" name="37 Grupo"/>
          <p:cNvGrpSpPr/>
          <p:nvPr/>
        </p:nvGrpSpPr>
        <p:grpSpPr>
          <a:xfrm>
            <a:off x="107503" y="44624"/>
            <a:ext cx="8972347" cy="1045270"/>
            <a:chOff x="107503" y="44624"/>
            <a:chExt cx="8972347" cy="1045270"/>
          </a:xfrm>
        </p:grpSpPr>
        <p:pic>
          <p:nvPicPr>
            <p:cNvPr id="41" name="4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43" name="42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44" name="43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5" name="44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ctrTitle"/>
          </p:nvPr>
        </p:nvSpPr>
        <p:spPr>
          <a:xfrm>
            <a:off x="685800" y="1268761"/>
            <a:ext cx="7772400" cy="792087"/>
          </a:xfrm>
        </p:spPr>
        <p:txBody>
          <a:bodyPr>
            <a:normAutofit/>
          </a:bodyPr>
          <a:lstStyle/>
          <a:p>
            <a:pPr algn="l"/>
            <a:r>
              <a:rPr lang="es-MX" sz="4000" dirty="0" smtClean="0">
                <a:solidFill>
                  <a:srgbClr val="FF0000"/>
                </a:solidFill>
              </a:rPr>
              <a:t>CICLO VITAL DEL DOCUMENTO</a:t>
            </a:r>
            <a:endParaRPr lang="es-MX" sz="4000" dirty="0">
              <a:solidFill>
                <a:srgbClr val="FF0000"/>
              </a:solidFill>
            </a:endParaRPr>
          </a:p>
        </p:txBody>
      </p:sp>
      <p:sp>
        <p:nvSpPr>
          <p:cNvPr id="9" name="8 Subtítulo"/>
          <p:cNvSpPr>
            <a:spLocks noGrp="1"/>
          </p:cNvSpPr>
          <p:nvPr>
            <p:ph type="subTitle" idx="1"/>
          </p:nvPr>
        </p:nvSpPr>
        <p:spPr>
          <a:xfrm>
            <a:off x="827584" y="2420888"/>
            <a:ext cx="7632848" cy="3217912"/>
          </a:xfrm>
        </p:spPr>
        <p:txBody>
          <a:bodyPr>
            <a:normAutofit fontScale="77500" lnSpcReduction="20000"/>
          </a:bodyPr>
          <a:lstStyle/>
          <a:p>
            <a:pPr algn="just">
              <a:spcBef>
                <a:spcPts val="0"/>
              </a:spcBef>
              <a:defRPr/>
            </a:pPr>
            <a:r>
              <a:rPr lang="es-MX" spc="300" dirty="0" smtClean="0">
                <a:solidFill>
                  <a:schemeClr val="tx1"/>
                </a:solidFill>
              </a:rPr>
              <a:t>Se constituye por las fases o etapas de los archivos, a partir de los diversos usos de la información resguardada y conservada, los cuales se denominan:</a:t>
            </a:r>
          </a:p>
          <a:p>
            <a:pPr algn="just">
              <a:spcBef>
                <a:spcPts val="0"/>
              </a:spcBef>
              <a:defRPr/>
            </a:pPr>
            <a:endParaRPr lang="es-MX" spc="300" dirty="0" smtClean="0">
              <a:solidFill>
                <a:schemeClr val="tx1"/>
              </a:solidFill>
            </a:endParaRPr>
          </a:p>
          <a:p>
            <a:pPr marL="571500" indent="-571500" algn="just">
              <a:spcBef>
                <a:spcPts val="0"/>
              </a:spcBef>
              <a:buFont typeface="+mj-lt"/>
              <a:buAutoNum type="romanUcPeriod"/>
              <a:defRPr/>
            </a:pPr>
            <a:r>
              <a:rPr lang="es-MX" spc="300" dirty="0" smtClean="0">
                <a:solidFill>
                  <a:schemeClr val="tx1"/>
                </a:solidFill>
              </a:rPr>
              <a:t>Unidad de Archivo de Trámite;</a:t>
            </a:r>
          </a:p>
          <a:p>
            <a:pPr marL="571500" indent="-571500" algn="just">
              <a:spcBef>
                <a:spcPts val="0"/>
              </a:spcBef>
              <a:buFont typeface="+mj-lt"/>
              <a:buAutoNum type="romanUcPeriod"/>
              <a:defRPr/>
            </a:pPr>
            <a:endParaRPr lang="es-MX" spc="300" dirty="0" smtClean="0">
              <a:solidFill>
                <a:schemeClr val="tx1"/>
              </a:solidFill>
            </a:endParaRPr>
          </a:p>
          <a:p>
            <a:pPr algn="just">
              <a:spcBef>
                <a:spcPts val="0"/>
              </a:spcBef>
              <a:defRPr/>
            </a:pPr>
            <a:r>
              <a:rPr lang="es-MX" spc="300" dirty="0" smtClean="0">
                <a:solidFill>
                  <a:schemeClr val="tx1"/>
                </a:solidFill>
              </a:rPr>
              <a:t>II.  Unidad de Archivo de Concentración y</a:t>
            </a:r>
          </a:p>
          <a:p>
            <a:pPr algn="just">
              <a:spcBef>
                <a:spcPts val="0"/>
              </a:spcBef>
              <a:defRPr/>
            </a:pPr>
            <a:endParaRPr lang="es-MX" spc="300" dirty="0" smtClean="0">
              <a:solidFill>
                <a:schemeClr val="tx1"/>
              </a:solidFill>
            </a:endParaRPr>
          </a:p>
          <a:p>
            <a:pPr algn="just">
              <a:spcBef>
                <a:spcPts val="0"/>
              </a:spcBef>
              <a:defRPr/>
            </a:pPr>
            <a:r>
              <a:rPr lang="es-MX" spc="300" dirty="0" smtClean="0">
                <a:solidFill>
                  <a:schemeClr val="tx1"/>
                </a:solidFill>
              </a:rPr>
              <a:t>III. Unidad de Archivo Histórico.</a:t>
            </a:r>
            <a:endParaRPr lang="es-MX" sz="2400" spc="300" dirty="0" smtClean="0">
              <a:solidFill>
                <a:schemeClr val="tx1"/>
              </a:solidFill>
            </a:endParaRPr>
          </a:p>
          <a:p>
            <a:pPr algn="just"/>
            <a:endParaRPr lang="es-MX" dirty="0"/>
          </a:p>
        </p:txBody>
      </p:sp>
    </p:spTree>
    <p:extLst>
      <p:ext uri="{BB962C8B-B14F-4D97-AF65-F5344CB8AC3E}">
        <p14:creationId xmlns:p14="http://schemas.microsoft.com/office/powerpoint/2010/main" xmlns="" val="1141660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n 4"/>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0181" name="Imagen 6"/>
          <p:cNvPicPr>
            <a:picLocks noChangeAspect="1"/>
          </p:cNvPicPr>
          <p:nvPr/>
        </p:nvPicPr>
        <p:blipFill>
          <a:blip r:embed="rId3" cstate="print"/>
          <a:srcRect/>
          <a:stretch>
            <a:fillRect/>
          </a:stretch>
        </p:blipFill>
        <p:spPr bwMode="auto">
          <a:xfrm>
            <a:off x="0" y="6419850"/>
            <a:ext cx="9144000" cy="438150"/>
          </a:xfrm>
          <a:prstGeom prst="rect">
            <a:avLst/>
          </a:prstGeom>
          <a:noFill/>
          <a:ln w="9525">
            <a:noFill/>
            <a:miter lim="800000"/>
            <a:headEnd/>
            <a:tailEnd/>
          </a:ln>
        </p:spPr>
      </p:pic>
      <p:sp>
        <p:nvSpPr>
          <p:cNvPr id="13" name="CuadroTexto 12"/>
          <p:cNvSpPr txBox="1"/>
          <p:nvPr/>
        </p:nvSpPr>
        <p:spPr>
          <a:xfrm>
            <a:off x="971601" y="980729"/>
            <a:ext cx="3312367" cy="461665"/>
          </a:xfrm>
          <a:prstGeom prst="rect">
            <a:avLst/>
          </a:prstGeom>
          <a:noFill/>
        </p:spPr>
        <p:txBody>
          <a:bodyPr wrap="square">
            <a:spAutoFit/>
          </a:bodyPr>
          <a:lstStyle/>
          <a:p>
            <a:pPr eaLnBrk="1" hangingPunct="1">
              <a:defRPr/>
            </a:pPr>
            <a:r>
              <a:rPr lang="es-MX" sz="2400" spc="300" dirty="0">
                <a:solidFill>
                  <a:srgbClr val="8A4090"/>
                </a:solidFill>
                <a:latin typeface="+mj-lt"/>
              </a:rPr>
              <a:t>Ficha </a:t>
            </a:r>
            <a:r>
              <a:rPr lang="es-MX" sz="2400" spc="300" dirty="0" err="1">
                <a:solidFill>
                  <a:srgbClr val="8A4090"/>
                </a:solidFill>
                <a:latin typeface="+mj-lt"/>
              </a:rPr>
              <a:t>Catalográfica</a:t>
            </a:r>
            <a:endParaRPr lang="es-MX" sz="2400" spc="300" dirty="0">
              <a:solidFill>
                <a:srgbClr val="8A4090"/>
              </a:solidFill>
              <a:latin typeface="+mj-lt"/>
            </a:endParaRPr>
          </a:p>
        </p:txBody>
      </p:sp>
      <p:grpSp>
        <p:nvGrpSpPr>
          <p:cNvPr id="3" name="Grupo 7"/>
          <p:cNvGrpSpPr>
            <a:grpSpLocks/>
          </p:cNvGrpSpPr>
          <p:nvPr/>
        </p:nvGrpSpPr>
        <p:grpSpPr bwMode="auto">
          <a:xfrm>
            <a:off x="1564481" y="1093788"/>
            <a:ext cx="6067425" cy="4779962"/>
            <a:chOff x="2663660" y="1436015"/>
            <a:chExt cx="6933716" cy="4096566"/>
          </a:xfrm>
        </p:grpSpPr>
        <p:sp>
          <p:nvSpPr>
            <p:cNvPr id="50188" name="4 Marcador de contenido"/>
            <p:cNvSpPr txBox="1">
              <a:spLocks/>
            </p:cNvSpPr>
            <p:nvPr/>
          </p:nvSpPr>
          <p:spPr bwMode="auto">
            <a:xfrm>
              <a:off x="2663660" y="2194638"/>
              <a:ext cx="6933716" cy="3203076"/>
            </a:xfrm>
            <a:prstGeom prst="rect">
              <a:avLst/>
            </a:prstGeom>
            <a:noFill/>
            <a:ln w="9525">
              <a:noFill/>
              <a:miter lim="800000"/>
              <a:headEnd/>
              <a:tailEnd/>
            </a:ln>
          </p:spPr>
          <p:txBody>
            <a:bodyPr/>
            <a:lstStyle/>
            <a:p>
              <a:pPr algn="ctr" eaLnBrk="1" hangingPunct="1">
                <a:lnSpc>
                  <a:spcPct val="90000"/>
                </a:lnSpc>
                <a:spcBef>
                  <a:spcPts val="1000"/>
                </a:spcBef>
                <a:buFont typeface="Arial" pitchFamily="34" charset="0"/>
                <a:buNone/>
              </a:pPr>
              <a:endParaRPr lang="es-MX" altLang="es-MX" sz="1000">
                <a:latin typeface="Calibri" pitchFamily="34" charset="0"/>
              </a:endParaRPr>
            </a:p>
            <a:p>
              <a:pPr algn="ctr" eaLnBrk="1" hangingPunct="1">
                <a:lnSpc>
                  <a:spcPct val="90000"/>
                </a:lnSpc>
                <a:spcBef>
                  <a:spcPts val="1000"/>
                </a:spcBef>
                <a:buFont typeface="Arial" pitchFamily="34" charset="0"/>
                <a:buNone/>
              </a:pPr>
              <a:endParaRPr lang="es-MX" altLang="es-MX" sz="1000">
                <a:latin typeface="Calibri" pitchFamily="34" charset="0"/>
              </a:endParaRPr>
            </a:p>
          </p:txBody>
        </p:sp>
        <p:sp>
          <p:nvSpPr>
            <p:cNvPr id="50189" name="6 Rectángulo"/>
            <p:cNvSpPr>
              <a:spLocks noChangeArrowheads="1"/>
            </p:cNvSpPr>
            <p:nvPr/>
          </p:nvSpPr>
          <p:spPr bwMode="auto">
            <a:xfrm>
              <a:off x="5733866" y="1436015"/>
              <a:ext cx="3852808" cy="252875"/>
            </a:xfrm>
            <a:prstGeom prst="rect">
              <a:avLst/>
            </a:prstGeom>
            <a:noFill/>
            <a:ln w="9525" algn="ctr">
              <a:solidFill>
                <a:schemeClr val="tx1"/>
              </a:solidFill>
              <a:round/>
              <a:headEnd/>
              <a:tailEnd/>
            </a:ln>
          </p:spPr>
          <p:txBody>
            <a:bodyPr/>
            <a:lstStyle/>
            <a:p>
              <a:pPr eaLnBrk="1" hangingPunct="1">
                <a:lnSpc>
                  <a:spcPct val="93000"/>
                </a:lnSpc>
                <a:buClr>
                  <a:srgbClr val="000000"/>
                </a:buClr>
              </a:pPr>
              <a:r>
                <a:rPr lang="es-MX" altLang="es-MX" sz="1100">
                  <a:cs typeface="Lucida Sans Unicode" pitchFamily="34" charset="0"/>
                </a:rPr>
                <a:t>1.- Número de caja: </a:t>
              </a:r>
              <a:r>
                <a:rPr lang="es-MX" altLang="es-MX" sz="1100">
                  <a:solidFill>
                    <a:srgbClr val="C00000"/>
                  </a:solidFill>
                  <a:cs typeface="Lucida Sans Unicode" pitchFamily="34" charset="0"/>
                </a:rPr>
                <a:t>1 </a:t>
              </a:r>
              <a:r>
                <a:rPr lang="es-MX" altLang="es-MX" sz="1100">
                  <a:cs typeface="Lucida Sans Unicode" pitchFamily="34" charset="0"/>
                </a:rPr>
                <a:t>de  </a:t>
              </a:r>
              <a:r>
                <a:rPr lang="es-MX" altLang="es-MX" sz="1100">
                  <a:solidFill>
                    <a:srgbClr val="C00000"/>
                  </a:solidFill>
                  <a:cs typeface="Lucida Sans Unicode" pitchFamily="34" charset="0"/>
                </a:rPr>
                <a:t>2</a:t>
              </a:r>
            </a:p>
            <a:p>
              <a:pPr eaLnBrk="1" hangingPunct="1">
                <a:lnSpc>
                  <a:spcPct val="93000"/>
                </a:lnSpc>
                <a:buClr>
                  <a:srgbClr val="000000"/>
                </a:buClr>
                <a:buFont typeface="Arial" pitchFamily="34" charset="0"/>
                <a:buNone/>
              </a:pPr>
              <a:r>
                <a:rPr lang="es-MX" altLang="es-MX" sz="1000">
                  <a:cs typeface="Lucida Sans Unicode" pitchFamily="34" charset="0"/>
                </a:rPr>
                <a:t> </a:t>
              </a:r>
              <a:endParaRPr lang="es-MX" altLang="es-MX" sz="1000">
                <a:solidFill>
                  <a:srgbClr val="C00000"/>
                </a:solidFill>
                <a:cs typeface="Lucida Sans Unicode" pitchFamily="34" charset="0"/>
              </a:endParaRPr>
            </a:p>
          </p:txBody>
        </p:sp>
        <p:sp>
          <p:nvSpPr>
            <p:cNvPr id="50190" name="8 Rectángulo"/>
            <p:cNvSpPr>
              <a:spLocks noChangeArrowheads="1"/>
            </p:cNvSpPr>
            <p:nvPr/>
          </p:nvSpPr>
          <p:spPr bwMode="auto">
            <a:xfrm>
              <a:off x="5733866" y="1688890"/>
              <a:ext cx="3852808" cy="252875"/>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2.- Número Total de Expedientes: 155 </a:t>
              </a:r>
              <a:endParaRPr lang="es-MX" altLang="es-MX" sz="1100">
                <a:solidFill>
                  <a:srgbClr val="C00000"/>
                </a:solidFill>
                <a:cs typeface="Lucida Sans Unicode" pitchFamily="34" charset="0"/>
              </a:endParaRPr>
            </a:p>
          </p:txBody>
        </p:sp>
        <p:sp>
          <p:nvSpPr>
            <p:cNvPr id="50191" name="9 Rectángulo"/>
            <p:cNvSpPr>
              <a:spLocks noChangeArrowheads="1"/>
            </p:cNvSpPr>
            <p:nvPr/>
          </p:nvSpPr>
          <p:spPr bwMode="auto">
            <a:xfrm>
              <a:off x="2723859" y="2573377"/>
              <a:ext cx="6862815" cy="228159"/>
            </a:xfrm>
            <a:prstGeom prst="rect">
              <a:avLst/>
            </a:prstGeom>
            <a:noFill/>
            <a:ln w="9525" algn="ctr">
              <a:solidFill>
                <a:schemeClr val="tx1"/>
              </a:solidFill>
              <a:round/>
              <a:headEnd/>
              <a:tailEnd/>
            </a:ln>
          </p:spPr>
          <p:txBody>
            <a:bodyPr/>
            <a:lstStyle/>
            <a:p>
              <a:pPr eaLnBrk="1" hangingPunct="1">
                <a:lnSpc>
                  <a:spcPct val="93000"/>
                </a:lnSpc>
                <a:buClr>
                  <a:srgbClr val="000000"/>
                </a:buClr>
              </a:pPr>
              <a:r>
                <a:rPr lang="es-MX" altLang="es-MX" sz="1100" dirty="0">
                  <a:cs typeface="Lucida Sans Unicode" pitchFamily="34" charset="0"/>
                </a:rPr>
                <a:t>5.- Fondo: </a:t>
              </a:r>
              <a:r>
                <a:rPr lang="es-MX" altLang="es-MX" sz="1100" b="1" dirty="0">
                  <a:solidFill>
                    <a:srgbClr val="C00000"/>
                  </a:solidFill>
                  <a:cs typeface="Lucida Sans Unicode" pitchFamily="34" charset="0"/>
                </a:rPr>
                <a:t>SERVICIOS DE SALUD PÚBLICA DE SALUD DEL D.F:</a:t>
              </a:r>
              <a:endParaRPr lang="es-MX" altLang="es-MX" sz="1100" b="1" dirty="0">
                <a:solidFill>
                  <a:srgbClr val="FF0000"/>
                </a:solidFill>
                <a:cs typeface="Lucida Sans Unicode" pitchFamily="34" charset="0"/>
              </a:endParaRPr>
            </a:p>
            <a:p>
              <a:pPr eaLnBrk="1" hangingPunct="1">
                <a:lnSpc>
                  <a:spcPct val="93000"/>
                </a:lnSpc>
                <a:buClr>
                  <a:srgbClr val="000000"/>
                </a:buClr>
              </a:pPr>
              <a:endParaRPr lang="es-MX" altLang="es-MX" sz="1000" b="1" dirty="0">
                <a:cs typeface="Lucida Sans Unicode" pitchFamily="34" charset="0"/>
              </a:endParaRPr>
            </a:p>
            <a:p>
              <a:pPr eaLnBrk="1" hangingPunct="1">
                <a:buClr>
                  <a:srgbClr val="000000"/>
                </a:buClr>
                <a:buFont typeface="Arial" pitchFamily="34" charset="0"/>
                <a:buNone/>
              </a:pPr>
              <a:r>
                <a:rPr lang="en-GB" altLang="es-MX" sz="1100" dirty="0">
                  <a:solidFill>
                    <a:srgbClr val="000000"/>
                  </a:solidFill>
                  <a:cs typeface="Lucida Sans Unicode" pitchFamily="34" charset="0"/>
                </a:rPr>
                <a:t>6.- </a:t>
              </a:r>
              <a:r>
                <a:rPr lang="es-ES_tradnl" altLang="es-MX" sz="1100" dirty="0">
                  <a:solidFill>
                    <a:srgbClr val="000000"/>
                  </a:solidFill>
                  <a:cs typeface="Lucida Sans Unicode" pitchFamily="34" charset="0"/>
                </a:rPr>
                <a:t>Sección o Área Generadora: </a:t>
              </a:r>
              <a:r>
                <a:rPr lang="es-ES_tradnl" altLang="es-MX" sz="1100" dirty="0">
                  <a:solidFill>
                    <a:srgbClr val="C00000"/>
                  </a:solidFill>
                  <a:cs typeface="Lucida Sans Unicode" pitchFamily="34" charset="0"/>
                </a:rPr>
                <a:t> </a:t>
              </a:r>
              <a:r>
                <a:rPr lang="es-ES_tradnl" altLang="es-MX" sz="1100" u="sng" dirty="0">
                  <a:solidFill>
                    <a:srgbClr val="C00000"/>
                  </a:solidFill>
                  <a:cs typeface="Lucida Sans Unicode" pitchFamily="34" charset="0"/>
                </a:rPr>
                <a:t>Archivo Clínico del C.S.</a:t>
              </a:r>
              <a:endParaRPr lang="es-MX" altLang="es-MX" sz="1100" u="sng" dirty="0">
                <a:solidFill>
                  <a:srgbClr val="C00000"/>
                </a:solidFill>
                <a:cs typeface="Lucida Sans Unicode" pitchFamily="34" charset="0"/>
              </a:endParaRPr>
            </a:p>
            <a:p>
              <a:pPr eaLnBrk="1" hangingPunct="1">
                <a:buClr>
                  <a:srgbClr val="000000"/>
                </a:buClr>
                <a:buFont typeface="Arial" pitchFamily="34" charset="0"/>
                <a:buNone/>
              </a:pPr>
              <a:r>
                <a:rPr lang="es-MX" altLang="es-MX" sz="1100" dirty="0">
                  <a:solidFill>
                    <a:srgbClr val="000000"/>
                  </a:solidFill>
                  <a:cs typeface="Lucida Sans Unicode" pitchFamily="34" charset="0"/>
                </a:rPr>
                <a:t>7.-Serie documental</a:t>
              </a:r>
              <a:r>
                <a:rPr lang="es-MX" altLang="es-MX" sz="1100" u="sng" dirty="0">
                  <a:solidFill>
                    <a:srgbClr val="000000"/>
                  </a:solidFill>
                  <a:cs typeface="Lucida Sans Unicode" pitchFamily="34" charset="0"/>
                </a:rPr>
                <a:t>: </a:t>
              </a:r>
              <a:r>
                <a:rPr lang="es-MX" altLang="es-MX" sz="1100" u="sng" dirty="0">
                  <a:solidFill>
                    <a:srgbClr val="C00000"/>
                  </a:solidFill>
                  <a:cs typeface="Lucida Sans Unicode" pitchFamily="34" charset="0"/>
                </a:rPr>
                <a:t>Expediente Clínico.                        </a:t>
              </a:r>
            </a:p>
            <a:p>
              <a:pPr eaLnBrk="1" hangingPunct="1">
                <a:buClr>
                  <a:srgbClr val="000000"/>
                </a:buClr>
              </a:pPr>
              <a:r>
                <a:rPr lang="es-MX" altLang="es-MX" sz="1100" dirty="0">
                  <a:cs typeface="Lucida Sans Unicode" pitchFamily="34" charset="0"/>
                </a:rPr>
                <a:t>8</a:t>
              </a:r>
              <a:r>
                <a:rPr lang="es-MX" altLang="es-MX" sz="1100" dirty="0">
                  <a:solidFill>
                    <a:srgbClr val="000000"/>
                  </a:solidFill>
                  <a:cs typeface="Lucida Sans Unicode" pitchFamily="34" charset="0"/>
                </a:rPr>
                <a:t>.-</a:t>
              </a:r>
              <a:r>
                <a:rPr lang="es-MX" altLang="es-MX" sz="1100" dirty="0">
                  <a:cs typeface="Lucida Sans Unicode" pitchFamily="34" charset="0"/>
                </a:rPr>
                <a:t> Colocar el No del primer Expediente dentro de la Caja y el último Expediente dentro de la Caja:  </a:t>
              </a:r>
              <a:r>
                <a:rPr lang="es-MX" altLang="es-MX" sz="1100" u="sng" dirty="0">
                  <a:solidFill>
                    <a:srgbClr val="C00000"/>
                  </a:solidFill>
                  <a:cs typeface="Lucida Sans Unicode" pitchFamily="34" charset="0"/>
                </a:rPr>
                <a:t>224516 -254616</a:t>
              </a:r>
              <a:endParaRPr lang="es-MX" altLang="es-MX" sz="1100" u="sng" dirty="0">
                <a:solidFill>
                  <a:srgbClr val="000000"/>
                </a:solidFill>
                <a:cs typeface="Lucida Sans Unicode" pitchFamily="34" charset="0"/>
              </a:endParaRPr>
            </a:p>
            <a:p>
              <a:pPr eaLnBrk="1" hangingPunct="1">
                <a:buClr>
                  <a:srgbClr val="000000"/>
                </a:buClr>
                <a:buFont typeface="Arial" pitchFamily="34" charset="0"/>
                <a:buNone/>
              </a:pPr>
              <a:endParaRPr lang="es-MX" altLang="es-MX" sz="1100" u="sng" dirty="0">
                <a:solidFill>
                  <a:srgbClr val="C00000"/>
                </a:solidFill>
                <a:cs typeface="Lucida Sans Unicode" pitchFamily="34" charset="0"/>
              </a:endParaRPr>
            </a:p>
          </p:txBody>
        </p:sp>
        <p:sp>
          <p:nvSpPr>
            <p:cNvPr id="50192" name="11 Rectángulo"/>
            <p:cNvSpPr>
              <a:spLocks noChangeArrowheads="1"/>
            </p:cNvSpPr>
            <p:nvPr/>
          </p:nvSpPr>
          <p:spPr bwMode="auto">
            <a:xfrm>
              <a:off x="5733866" y="1941764"/>
              <a:ext cx="3852808" cy="252875"/>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3.- Número de fojas: 3750</a:t>
              </a:r>
            </a:p>
          </p:txBody>
        </p:sp>
        <p:sp>
          <p:nvSpPr>
            <p:cNvPr id="50193" name="15 Rectángulo"/>
            <p:cNvSpPr>
              <a:spLocks noChangeArrowheads="1"/>
            </p:cNvSpPr>
            <p:nvPr/>
          </p:nvSpPr>
          <p:spPr bwMode="auto">
            <a:xfrm>
              <a:off x="2723859" y="3459010"/>
              <a:ext cx="3311008" cy="354024"/>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dirty="0">
                  <a:cs typeface="Lucida Sans Unicode" pitchFamily="34" charset="0"/>
                </a:rPr>
                <a:t>9.- Fecha de </a:t>
              </a:r>
              <a:r>
                <a:rPr lang="es-MX" altLang="es-MX" sz="1100" dirty="0" smtClean="0">
                  <a:cs typeface="Lucida Sans Unicode" pitchFamily="34" charset="0"/>
                </a:rPr>
                <a:t>apertura:</a:t>
              </a:r>
              <a:r>
                <a:rPr lang="es-MX" altLang="es-MX" sz="1100" b="1" dirty="0" smtClean="0">
                  <a:solidFill>
                    <a:srgbClr val="FF0000"/>
                  </a:solidFill>
                  <a:cs typeface="Lucida Sans Unicode" pitchFamily="34" charset="0"/>
                </a:rPr>
                <a:t>2011(Ultima </a:t>
              </a:r>
              <a:r>
                <a:rPr lang="es-MX" altLang="es-MX" sz="1100" b="1" dirty="0">
                  <a:solidFill>
                    <a:srgbClr val="FF0000"/>
                  </a:solidFill>
                  <a:cs typeface="Lucida Sans Unicode" pitchFamily="34" charset="0"/>
                </a:rPr>
                <a:t>Consulta)</a:t>
              </a:r>
            </a:p>
            <a:p>
              <a:pPr eaLnBrk="1" hangingPunct="1">
                <a:lnSpc>
                  <a:spcPct val="93000"/>
                </a:lnSpc>
                <a:buClr>
                  <a:srgbClr val="000000"/>
                </a:buClr>
                <a:buFont typeface="Arial" pitchFamily="34" charset="0"/>
                <a:buNone/>
              </a:pPr>
              <a:r>
                <a:rPr lang="es-MX" altLang="es-MX" sz="1100" dirty="0">
                  <a:cs typeface="Lucida Sans Unicode" pitchFamily="34" charset="0"/>
                </a:rPr>
                <a:t>                                        Día/Mes/Año</a:t>
              </a:r>
              <a:endParaRPr lang="es-MX" altLang="es-MX" sz="1100" dirty="0">
                <a:solidFill>
                  <a:srgbClr val="C00000"/>
                </a:solidFill>
                <a:cs typeface="Lucida Sans Unicode" pitchFamily="34" charset="0"/>
              </a:endParaRPr>
            </a:p>
          </p:txBody>
        </p:sp>
        <p:sp>
          <p:nvSpPr>
            <p:cNvPr id="50194" name="16 Rectángulo"/>
            <p:cNvSpPr>
              <a:spLocks noChangeArrowheads="1"/>
            </p:cNvSpPr>
            <p:nvPr/>
          </p:nvSpPr>
          <p:spPr bwMode="auto">
            <a:xfrm>
              <a:off x="2723859" y="3914185"/>
              <a:ext cx="3311008" cy="910348"/>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10.- Valor Documental:</a:t>
              </a:r>
            </a:p>
            <a:p>
              <a:pPr eaLnBrk="1" hangingPunct="1">
                <a:lnSpc>
                  <a:spcPct val="93000"/>
                </a:lnSpc>
                <a:buClr>
                  <a:srgbClr val="000000"/>
                </a:buClr>
                <a:buFont typeface="Arial" pitchFamily="34" charset="0"/>
                <a:buNone/>
              </a:pPr>
              <a:endParaRPr lang="es-MX" altLang="es-MX" sz="1100">
                <a:cs typeface="Lucida Sans Unicode" pitchFamily="34" charset="0"/>
              </a:endParaRPr>
            </a:p>
            <a:p>
              <a:pPr eaLnBrk="1" hangingPunct="1">
                <a:lnSpc>
                  <a:spcPct val="93000"/>
                </a:lnSpc>
                <a:buClr>
                  <a:srgbClr val="000000"/>
                </a:buClr>
                <a:buFont typeface="Arial" pitchFamily="34" charset="0"/>
                <a:buNone/>
              </a:pPr>
              <a:r>
                <a:rPr lang="es-MX" altLang="es-MX" sz="1100">
                  <a:cs typeface="Lucida Sans Unicode" pitchFamily="34" charset="0"/>
                </a:rPr>
                <a:t>Administrativo</a:t>
              </a:r>
            </a:p>
            <a:p>
              <a:pPr eaLnBrk="1" hangingPunct="1">
                <a:lnSpc>
                  <a:spcPct val="93000"/>
                </a:lnSpc>
                <a:buClr>
                  <a:srgbClr val="000000"/>
                </a:buClr>
                <a:buFont typeface="Arial" pitchFamily="34" charset="0"/>
                <a:buNone/>
              </a:pPr>
              <a:r>
                <a:rPr lang="es-MX" altLang="es-MX" sz="1100">
                  <a:cs typeface="Lucida Sans Unicode" pitchFamily="34" charset="0"/>
                </a:rPr>
                <a:t>Legal</a:t>
              </a:r>
            </a:p>
            <a:p>
              <a:pPr eaLnBrk="1" hangingPunct="1">
                <a:lnSpc>
                  <a:spcPct val="93000"/>
                </a:lnSpc>
                <a:buClr>
                  <a:srgbClr val="000000"/>
                </a:buClr>
                <a:buFont typeface="Arial" pitchFamily="34" charset="0"/>
                <a:buNone/>
              </a:pPr>
              <a:r>
                <a:rPr lang="es-MX" altLang="es-MX" sz="1100">
                  <a:cs typeface="Lucida Sans Unicode" pitchFamily="34" charset="0"/>
                </a:rPr>
                <a:t>Contable</a:t>
              </a:r>
            </a:p>
          </p:txBody>
        </p:sp>
        <p:sp>
          <p:nvSpPr>
            <p:cNvPr id="50195" name="17 Rectángulo"/>
            <p:cNvSpPr>
              <a:spLocks noChangeArrowheads="1"/>
            </p:cNvSpPr>
            <p:nvPr/>
          </p:nvSpPr>
          <p:spPr bwMode="auto">
            <a:xfrm>
              <a:off x="6215467" y="3459010"/>
              <a:ext cx="3371207" cy="354024"/>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000" dirty="0">
                  <a:cs typeface="Lucida Sans Unicode" pitchFamily="34" charset="0"/>
                </a:rPr>
                <a:t>       </a:t>
              </a:r>
              <a:r>
                <a:rPr lang="es-MX" altLang="es-MX" sz="1100" dirty="0">
                  <a:cs typeface="Lucida Sans Unicode" pitchFamily="34" charset="0"/>
                </a:rPr>
                <a:t>Fecha de cierre:    </a:t>
              </a:r>
              <a:r>
                <a:rPr lang="es-MX" altLang="es-MX" sz="1100" b="1" dirty="0" smtClean="0">
                  <a:solidFill>
                    <a:srgbClr val="FF0000"/>
                  </a:solidFill>
                  <a:cs typeface="Lucida Sans Unicode" pitchFamily="34" charset="0"/>
                </a:rPr>
                <a:t>2011</a:t>
              </a:r>
              <a:endParaRPr lang="es-MX" altLang="es-MX" sz="1100" b="1" dirty="0">
                <a:solidFill>
                  <a:srgbClr val="FF0000"/>
                </a:solidFill>
                <a:cs typeface="Lucida Sans Unicode" pitchFamily="34" charset="0"/>
              </a:endParaRPr>
            </a:p>
            <a:p>
              <a:pPr eaLnBrk="1" hangingPunct="1">
                <a:lnSpc>
                  <a:spcPct val="93000"/>
                </a:lnSpc>
                <a:buClr>
                  <a:srgbClr val="000000"/>
                </a:buClr>
                <a:buFont typeface="Arial" pitchFamily="34" charset="0"/>
                <a:buNone/>
              </a:pPr>
              <a:r>
                <a:rPr lang="es-MX" altLang="es-MX" sz="1100" dirty="0">
                  <a:cs typeface="Lucida Sans Unicode" pitchFamily="34" charset="0"/>
                </a:rPr>
                <a:t>                                        Día/Mes/Año</a:t>
              </a:r>
              <a:endParaRPr lang="es-MX" altLang="es-MX" sz="1100" dirty="0">
                <a:solidFill>
                  <a:srgbClr val="C00000"/>
                </a:solidFill>
                <a:cs typeface="Lucida Sans Unicode" pitchFamily="34" charset="0"/>
              </a:endParaRPr>
            </a:p>
          </p:txBody>
        </p:sp>
        <p:sp>
          <p:nvSpPr>
            <p:cNvPr id="50196" name="18 Rectángulo"/>
            <p:cNvSpPr>
              <a:spLocks noChangeArrowheads="1"/>
            </p:cNvSpPr>
            <p:nvPr/>
          </p:nvSpPr>
          <p:spPr bwMode="auto">
            <a:xfrm>
              <a:off x="6215467" y="3914185"/>
              <a:ext cx="3371207" cy="910348"/>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11.-Vigencia Documental:</a:t>
              </a:r>
            </a:p>
            <a:p>
              <a:pPr eaLnBrk="1" hangingPunct="1">
                <a:lnSpc>
                  <a:spcPct val="93000"/>
                </a:lnSpc>
                <a:buClr>
                  <a:srgbClr val="000000"/>
                </a:buClr>
                <a:buFont typeface="Arial" pitchFamily="34" charset="0"/>
                <a:buNone/>
              </a:pPr>
              <a:endParaRPr lang="es-MX" altLang="es-MX" sz="1100">
                <a:cs typeface="Lucida Sans Unicode" pitchFamily="34" charset="0"/>
              </a:endParaRPr>
            </a:p>
            <a:p>
              <a:pPr eaLnBrk="1" hangingPunct="1">
                <a:lnSpc>
                  <a:spcPct val="93000"/>
                </a:lnSpc>
                <a:buClr>
                  <a:srgbClr val="000000"/>
                </a:buClr>
                <a:buFont typeface="Arial" pitchFamily="34" charset="0"/>
                <a:buNone/>
              </a:pPr>
              <a:endParaRPr lang="es-MX" altLang="es-MX" sz="1100">
                <a:cs typeface="Lucida Sans Unicode" pitchFamily="34" charset="0"/>
              </a:endParaRPr>
            </a:p>
            <a:p>
              <a:pPr eaLnBrk="1" hangingPunct="1">
                <a:lnSpc>
                  <a:spcPct val="93000"/>
                </a:lnSpc>
                <a:buClr>
                  <a:srgbClr val="000000"/>
                </a:buClr>
                <a:buFont typeface="Arial" pitchFamily="34" charset="0"/>
                <a:buNone/>
              </a:pPr>
              <a:r>
                <a:rPr lang="es-MX" altLang="es-MX" sz="1100">
                  <a:cs typeface="Lucida Sans Unicode" pitchFamily="34" charset="0"/>
                </a:rPr>
                <a:t>Archivo de Concentración      </a:t>
              </a:r>
              <a:r>
                <a:rPr lang="es-MX" altLang="es-MX" sz="1100" u="sng">
                  <a:solidFill>
                    <a:srgbClr val="C00000"/>
                  </a:solidFill>
                  <a:cs typeface="Lucida Sans Unicode" pitchFamily="34" charset="0"/>
                </a:rPr>
                <a:t>5  </a:t>
              </a:r>
              <a:r>
                <a:rPr lang="es-MX" altLang="es-MX" sz="1100">
                  <a:cs typeface="Lucida Sans Unicode" pitchFamily="34" charset="0"/>
                </a:rPr>
                <a:t> años</a:t>
              </a:r>
              <a:endParaRPr lang="es-MX" altLang="es-MX" sz="1100">
                <a:solidFill>
                  <a:srgbClr val="C00000"/>
                </a:solidFill>
                <a:cs typeface="Lucida Sans Unicode" pitchFamily="34" charset="0"/>
              </a:endParaRPr>
            </a:p>
          </p:txBody>
        </p:sp>
        <p:sp>
          <p:nvSpPr>
            <p:cNvPr id="50197" name="19 Rectángulo"/>
            <p:cNvSpPr>
              <a:spLocks noChangeArrowheads="1"/>
            </p:cNvSpPr>
            <p:nvPr/>
          </p:nvSpPr>
          <p:spPr bwMode="auto">
            <a:xfrm>
              <a:off x="4168663" y="4268209"/>
              <a:ext cx="303677" cy="15284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50198" name="20 Rectángulo"/>
            <p:cNvSpPr>
              <a:spLocks noChangeArrowheads="1"/>
            </p:cNvSpPr>
            <p:nvPr/>
          </p:nvSpPr>
          <p:spPr bwMode="auto">
            <a:xfrm>
              <a:off x="4168663" y="4419934"/>
              <a:ext cx="303677" cy="15284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50199" name="21 Rectángulo"/>
            <p:cNvSpPr>
              <a:spLocks noChangeArrowheads="1"/>
            </p:cNvSpPr>
            <p:nvPr/>
          </p:nvSpPr>
          <p:spPr bwMode="auto">
            <a:xfrm>
              <a:off x="4168663" y="4570534"/>
              <a:ext cx="303677" cy="15284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42" name="22 Multiplicar"/>
            <p:cNvSpPr/>
            <p:nvPr/>
          </p:nvSpPr>
          <p:spPr bwMode="auto">
            <a:xfrm>
              <a:off x="4108638" y="4268646"/>
              <a:ext cx="421792" cy="151019"/>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hangingPunct="1">
                <a:lnSpc>
                  <a:spcPct val="93000"/>
                </a:lnSpc>
                <a:buClr>
                  <a:srgbClr val="000000"/>
                </a:buClr>
                <a:buSzPct val="100000"/>
                <a:buFont typeface="Arial" charset="0"/>
                <a:buNone/>
                <a:defRPr/>
              </a:pPr>
              <a:endParaRPr lang="es-MX" sz="1000">
                <a:latin typeface="Arial" charset="0"/>
                <a:cs typeface="+mn-cs"/>
              </a:endParaRPr>
            </a:p>
          </p:txBody>
        </p:sp>
        <p:sp>
          <p:nvSpPr>
            <p:cNvPr id="50201" name="24 Rectángulo"/>
            <p:cNvSpPr>
              <a:spLocks noChangeArrowheads="1"/>
            </p:cNvSpPr>
            <p:nvPr/>
          </p:nvSpPr>
          <p:spPr bwMode="auto">
            <a:xfrm>
              <a:off x="6215467" y="4875107"/>
              <a:ext cx="3381909" cy="657474"/>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000">
                  <a:cs typeface="Lucida Sans Unicode" pitchFamily="34" charset="0"/>
                </a:rPr>
                <a:t>12- Pertenece a un Sistema de Datos Personales:                                  </a:t>
              </a:r>
            </a:p>
            <a:p>
              <a:pPr eaLnBrk="1" hangingPunct="1">
                <a:lnSpc>
                  <a:spcPct val="93000"/>
                </a:lnSpc>
                <a:buClr>
                  <a:srgbClr val="000000"/>
                </a:buClr>
                <a:buFont typeface="Arial" pitchFamily="34" charset="0"/>
                <a:buNone/>
              </a:pPr>
              <a:r>
                <a:rPr lang="es-MX" altLang="es-MX" sz="1000">
                  <a:cs typeface="Lucida Sans Unicode" pitchFamily="34" charset="0"/>
                </a:rPr>
                <a:t>               </a:t>
              </a:r>
            </a:p>
            <a:p>
              <a:pPr eaLnBrk="1" hangingPunct="1">
                <a:lnSpc>
                  <a:spcPct val="93000"/>
                </a:lnSpc>
                <a:buClr>
                  <a:srgbClr val="000000"/>
                </a:buClr>
                <a:buFont typeface="Arial" pitchFamily="34" charset="0"/>
                <a:buNone/>
              </a:pPr>
              <a:r>
                <a:rPr lang="es-MX" altLang="es-MX" sz="1000">
                  <a:cs typeface="Lucida Sans Unicode" pitchFamily="34" charset="0"/>
                </a:rPr>
                <a:t>                 </a:t>
              </a:r>
            </a:p>
            <a:p>
              <a:pPr eaLnBrk="1" hangingPunct="1">
                <a:lnSpc>
                  <a:spcPct val="93000"/>
                </a:lnSpc>
                <a:buClr>
                  <a:srgbClr val="000000"/>
                </a:buClr>
                <a:buFont typeface="Arial" pitchFamily="34" charset="0"/>
                <a:buNone/>
              </a:pPr>
              <a:r>
                <a:rPr lang="es-MX" altLang="es-MX" sz="1000">
                  <a:cs typeface="Lucida Sans Unicode" pitchFamily="34" charset="0"/>
                </a:rPr>
                <a:t>                    SI                            NO</a:t>
              </a:r>
              <a:endParaRPr lang="es-MX" altLang="es-MX" sz="1000">
                <a:solidFill>
                  <a:srgbClr val="C00000"/>
                </a:solidFill>
                <a:cs typeface="Lucida Sans Unicode" pitchFamily="34" charset="0"/>
              </a:endParaRPr>
            </a:p>
          </p:txBody>
        </p:sp>
        <p:sp>
          <p:nvSpPr>
            <p:cNvPr id="50202" name="25 Rectángulo"/>
            <p:cNvSpPr>
              <a:spLocks noChangeArrowheads="1"/>
            </p:cNvSpPr>
            <p:nvPr/>
          </p:nvSpPr>
          <p:spPr bwMode="auto">
            <a:xfrm>
              <a:off x="3506461" y="5279706"/>
              <a:ext cx="421401" cy="20229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50203" name="26 Rectángulo"/>
            <p:cNvSpPr>
              <a:spLocks noChangeArrowheads="1"/>
            </p:cNvSpPr>
            <p:nvPr/>
          </p:nvSpPr>
          <p:spPr bwMode="auto">
            <a:xfrm>
              <a:off x="4951265" y="5279706"/>
              <a:ext cx="421401" cy="20229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46" name="20 Multiplicar"/>
            <p:cNvSpPr/>
            <p:nvPr/>
          </p:nvSpPr>
          <p:spPr bwMode="auto">
            <a:xfrm>
              <a:off x="3505884" y="5279522"/>
              <a:ext cx="421792" cy="152380"/>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hangingPunct="1">
                <a:lnSpc>
                  <a:spcPct val="93000"/>
                </a:lnSpc>
                <a:buClr>
                  <a:srgbClr val="000000"/>
                </a:buClr>
                <a:buSzPct val="100000"/>
                <a:buFont typeface="Arial" charset="0"/>
                <a:buNone/>
                <a:defRPr/>
              </a:pPr>
              <a:endParaRPr lang="es-MX" sz="1000">
                <a:latin typeface="Arial" charset="0"/>
                <a:cs typeface="+mn-cs"/>
              </a:endParaRPr>
            </a:p>
          </p:txBody>
        </p:sp>
        <p:sp>
          <p:nvSpPr>
            <p:cNvPr id="47" name="21 Multiplicar"/>
            <p:cNvSpPr/>
            <p:nvPr/>
          </p:nvSpPr>
          <p:spPr bwMode="auto">
            <a:xfrm>
              <a:off x="4108638" y="4419665"/>
              <a:ext cx="421792" cy="152380"/>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hangingPunct="1">
                <a:lnSpc>
                  <a:spcPct val="93000"/>
                </a:lnSpc>
                <a:buClr>
                  <a:srgbClr val="000000"/>
                </a:buClr>
                <a:buSzPct val="100000"/>
                <a:buFont typeface="Arial" charset="0"/>
                <a:buNone/>
                <a:defRPr/>
              </a:pPr>
              <a:endParaRPr lang="es-MX" sz="1000">
                <a:latin typeface="Arial" charset="0"/>
                <a:cs typeface="+mn-cs"/>
              </a:endParaRPr>
            </a:p>
          </p:txBody>
        </p:sp>
        <p:sp>
          <p:nvSpPr>
            <p:cNvPr id="50206" name="24 Rectángulo"/>
            <p:cNvSpPr>
              <a:spLocks noChangeArrowheads="1"/>
            </p:cNvSpPr>
            <p:nvPr/>
          </p:nvSpPr>
          <p:spPr bwMode="auto">
            <a:xfrm>
              <a:off x="2723859" y="4875107"/>
              <a:ext cx="3311008" cy="657474"/>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a:cs typeface="Lucida Sans Unicode" pitchFamily="34" charset="0"/>
                </a:rPr>
                <a:t>12- Contiene Datos Personales:</a:t>
              </a:r>
            </a:p>
            <a:p>
              <a:pPr eaLnBrk="1" hangingPunct="1">
                <a:lnSpc>
                  <a:spcPct val="93000"/>
                </a:lnSpc>
                <a:buClr>
                  <a:srgbClr val="000000"/>
                </a:buClr>
                <a:buFont typeface="Arial" pitchFamily="34" charset="0"/>
                <a:buNone/>
              </a:pPr>
              <a:r>
                <a:rPr lang="es-MX" altLang="es-MX" sz="1100">
                  <a:cs typeface="Lucida Sans Unicode" pitchFamily="34" charset="0"/>
                </a:rPr>
                <a:t>           		</a:t>
              </a:r>
              <a:r>
                <a:rPr lang="es-MX" altLang="es-MX" sz="1000">
                  <a:cs typeface="Lucida Sans Unicode" pitchFamily="34" charset="0"/>
                </a:rPr>
                <a:t>		</a:t>
              </a:r>
            </a:p>
            <a:p>
              <a:pPr eaLnBrk="1" hangingPunct="1">
                <a:lnSpc>
                  <a:spcPct val="93000"/>
                </a:lnSpc>
                <a:buClr>
                  <a:srgbClr val="000000"/>
                </a:buClr>
                <a:buFont typeface="Arial" pitchFamily="34" charset="0"/>
                <a:buNone/>
              </a:pPr>
              <a:r>
                <a:rPr lang="es-MX" altLang="es-MX" sz="1000">
                  <a:cs typeface="Lucida Sans Unicode" pitchFamily="34" charset="0"/>
                </a:rPr>
                <a:t>      </a:t>
              </a:r>
            </a:p>
            <a:p>
              <a:pPr eaLnBrk="1" hangingPunct="1">
                <a:lnSpc>
                  <a:spcPct val="93000"/>
                </a:lnSpc>
                <a:buClr>
                  <a:srgbClr val="000000"/>
                </a:buClr>
                <a:buFont typeface="Arial" pitchFamily="34" charset="0"/>
                <a:buNone/>
              </a:pPr>
              <a:r>
                <a:rPr lang="es-MX" altLang="es-MX" sz="1000">
                  <a:cs typeface="Lucida Sans Unicode" pitchFamily="34" charset="0"/>
                </a:rPr>
                <a:t>             SI		       NO</a:t>
              </a:r>
              <a:endParaRPr lang="es-MX" altLang="es-MX" sz="1000">
                <a:solidFill>
                  <a:srgbClr val="C00000"/>
                </a:solidFill>
                <a:cs typeface="Lucida Sans Unicode" pitchFamily="34" charset="0"/>
              </a:endParaRPr>
            </a:p>
          </p:txBody>
        </p:sp>
        <p:sp>
          <p:nvSpPr>
            <p:cNvPr id="50207" name="26 Rectángulo"/>
            <p:cNvSpPr>
              <a:spLocks noChangeArrowheads="1"/>
            </p:cNvSpPr>
            <p:nvPr/>
          </p:nvSpPr>
          <p:spPr bwMode="auto">
            <a:xfrm>
              <a:off x="7176173" y="5267166"/>
              <a:ext cx="421401" cy="20229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50208" name="26 Rectángulo"/>
            <p:cNvSpPr>
              <a:spLocks noChangeArrowheads="1"/>
            </p:cNvSpPr>
            <p:nvPr/>
          </p:nvSpPr>
          <p:spPr bwMode="auto">
            <a:xfrm>
              <a:off x="8202072" y="5279706"/>
              <a:ext cx="421401" cy="202299"/>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endParaRPr lang="es-MX" altLang="es-MX" sz="1000">
                <a:solidFill>
                  <a:schemeClr val="bg1"/>
                </a:solidFill>
                <a:cs typeface="Lucida Sans Unicode" pitchFamily="34" charset="0"/>
              </a:endParaRPr>
            </a:p>
          </p:txBody>
        </p:sp>
        <p:sp>
          <p:nvSpPr>
            <p:cNvPr id="51" name="23 Multiplicar"/>
            <p:cNvSpPr/>
            <p:nvPr/>
          </p:nvSpPr>
          <p:spPr bwMode="auto">
            <a:xfrm>
              <a:off x="7208128" y="5274080"/>
              <a:ext cx="420432" cy="151020"/>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a:lstStyle/>
            <a:p>
              <a:pPr eaLnBrk="1" hangingPunct="1">
                <a:lnSpc>
                  <a:spcPct val="93000"/>
                </a:lnSpc>
                <a:buClr>
                  <a:srgbClr val="000000"/>
                </a:buClr>
                <a:buSzPct val="100000"/>
                <a:buFont typeface="Arial" charset="0"/>
                <a:buNone/>
                <a:defRPr/>
              </a:pPr>
              <a:endParaRPr lang="es-MX" sz="1000">
                <a:latin typeface="Arial" charset="0"/>
                <a:cs typeface="+mn-cs"/>
              </a:endParaRPr>
            </a:p>
          </p:txBody>
        </p:sp>
        <p:sp>
          <p:nvSpPr>
            <p:cNvPr id="50210" name="11 Rectángulo"/>
            <p:cNvSpPr>
              <a:spLocks noChangeArrowheads="1"/>
            </p:cNvSpPr>
            <p:nvPr/>
          </p:nvSpPr>
          <p:spPr bwMode="auto">
            <a:xfrm>
              <a:off x="5733866" y="2194638"/>
              <a:ext cx="3852808" cy="378740"/>
            </a:xfrm>
            <a:prstGeom prst="rect">
              <a:avLst/>
            </a:prstGeom>
            <a:noFill/>
            <a:ln w="9525" algn="ctr">
              <a:solidFill>
                <a:schemeClr val="tx1"/>
              </a:solidFill>
              <a:round/>
              <a:headEnd/>
              <a:tailEnd/>
            </a:ln>
          </p:spPr>
          <p:txBody>
            <a:bodyPr/>
            <a:lstStyle/>
            <a:p>
              <a:pPr eaLnBrk="1" hangingPunct="1">
                <a:lnSpc>
                  <a:spcPct val="93000"/>
                </a:lnSpc>
                <a:buClr>
                  <a:srgbClr val="000000"/>
                </a:buClr>
                <a:buFont typeface="Arial" pitchFamily="34" charset="0"/>
                <a:buNone/>
              </a:pPr>
              <a:r>
                <a:rPr lang="es-MX" altLang="es-MX" sz="1100" dirty="0">
                  <a:cs typeface="Lucida Sans Unicode" pitchFamily="34" charset="0"/>
                </a:rPr>
                <a:t>4.- Clave de Clasificación: JSMHSAM-SESP-08/300/01.4.16/25 </a:t>
              </a:r>
            </a:p>
          </p:txBody>
        </p:sp>
      </p:grpSp>
      <p:grpSp>
        <p:nvGrpSpPr>
          <p:cNvPr id="37" name="36 Grupo"/>
          <p:cNvGrpSpPr/>
          <p:nvPr/>
        </p:nvGrpSpPr>
        <p:grpSpPr>
          <a:xfrm>
            <a:off x="107503" y="44624"/>
            <a:ext cx="8972347" cy="1045270"/>
            <a:chOff x="107503" y="44624"/>
            <a:chExt cx="8972347" cy="1045270"/>
          </a:xfrm>
        </p:grpSpPr>
        <p:pic>
          <p:nvPicPr>
            <p:cNvPr id="38" name="3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41" name="40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43" name="42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4" name="4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aphicFrame>
        <p:nvGraphicFramePr>
          <p:cNvPr id="9" name="8 Tabla"/>
          <p:cNvGraphicFramePr>
            <a:graphicFrameLocks noGrp="1"/>
          </p:cNvGraphicFramePr>
          <p:nvPr/>
        </p:nvGraphicFramePr>
        <p:xfrm>
          <a:off x="323529" y="1052743"/>
          <a:ext cx="8640960" cy="5769306"/>
        </p:xfrm>
        <a:graphic>
          <a:graphicData uri="http://schemas.openxmlformats.org/drawingml/2006/table">
            <a:tbl>
              <a:tblPr/>
              <a:tblGrid>
                <a:gridCol w="1025770"/>
                <a:gridCol w="573457"/>
                <a:gridCol w="865246"/>
                <a:gridCol w="2707061"/>
                <a:gridCol w="357569"/>
                <a:gridCol w="357569"/>
                <a:gridCol w="472258"/>
                <a:gridCol w="310342"/>
                <a:gridCol w="310342"/>
                <a:gridCol w="330583"/>
                <a:gridCol w="359256"/>
                <a:gridCol w="971507"/>
              </a:tblGrid>
              <a:tr h="110362">
                <a:tc gridSpan="3">
                  <a:txBody>
                    <a:bodyPr/>
                    <a:lstStyle/>
                    <a:p>
                      <a:pPr algn="l" fontAlgn="b"/>
                      <a:r>
                        <a:rPr lang="es-MX" sz="400" b="0" i="0" u="none" strike="noStrike">
                          <a:latin typeface="Times New Roman"/>
                        </a:rPr>
                        <a:t>   </a:t>
                      </a:r>
                    </a:p>
                  </a:txBody>
                  <a:tcPr marL="53725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rtl="0" fontAlgn="b"/>
                      <a:r>
                        <a:rPr lang="es-MX" sz="300" b="0" i="0" u="none" strike="noStrike">
                          <a:solidFill>
                            <a:srgbClr val="808080"/>
                          </a:solidFill>
                          <a:latin typeface="Gotham"/>
                        </a:rPr>
                        <a:t>SECRETARÍA DE </a:t>
                      </a:r>
                      <a:r>
                        <a:rPr lang="es-MX" sz="300" b="1" i="0" u="none" strike="noStrike">
                          <a:solidFill>
                            <a:srgbClr val="808080"/>
                          </a:solidFill>
                          <a:latin typeface="Gotham"/>
                        </a:rPr>
                        <a:t>SALUD</a:t>
                      </a:r>
                      <a:r>
                        <a:rPr lang="es-MX" sz="400" b="0" i="0" u="none" strike="noStrike">
                          <a:solidFill>
                            <a:srgbClr val="000000"/>
                          </a:solidFill>
                          <a:latin typeface="Times New Roman"/>
                        </a:rPr>
                        <a:t> </a:t>
                      </a:r>
                      <a:endParaRPr lang="es-MX" sz="300" b="0" i="0" u="none" strike="noStrike">
                        <a:solidFill>
                          <a:srgbClr val="808080"/>
                        </a:solidFill>
                        <a:latin typeface="Gotham"/>
                      </a:endParaRPr>
                    </a:p>
                  </a:txBody>
                  <a:tcPr marL="0" marR="0" marT="0" marB="0" anchor="b">
                    <a:lnL>
                      <a:noFill/>
                    </a:lnL>
                    <a:lnR>
                      <a:noFill/>
                    </a:lnR>
                    <a:lnT>
                      <a:noFill/>
                    </a:lnT>
                    <a:lnB>
                      <a:noFill/>
                    </a:lnB>
                  </a:tcPr>
                </a:tc>
                <a:tc>
                  <a:txBody>
                    <a:bodyPr/>
                    <a:lstStyle/>
                    <a:p>
                      <a:pPr algn="l" fontAlgn="b"/>
                      <a:endParaRPr lang="es-MX" sz="300" b="1" i="0" u="none" strike="noStrike">
                        <a:latin typeface="Arial Black"/>
                      </a:endParaRPr>
                    </a:p>
                  </a:txBody>
                  <a:tcPr marL="0" marR="0" marT="0" marB="0" anchor="b">
                    <a:lnL>
                      <a:noFill/>
                    </a:lnL>
                    <a:lnR>
                      <a:noFill/>
                    </a:lnR>
                    <a:lnT>
                      <a:noFill/>
                    </a:lnT>
                    <a:lnB>
                      <a:noFill/>
                    </a:lnB>
                  </a:tcPr>
                </a:tc>
                <a:tc>
                  <a:txBody>
                    <a:bodyPr/>
                    <a:lstStyle/>
                    <a:p>
                      <a:pPr algn="l" fontAlgn="b"/>
                      <a:endParaRPr lang="es-MX" sz="300" b="1" i="0" u="none" strike="noStrike">
                        <a:latin typeface="Arial Black"/>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110362">
                <a:tc>
                  <a:txBody>
                    <a:bodyPr/>
                    <a:lstStyle/>
                    <a:p>
                      <a:pPr algn="l" fontAlgn="b"/>
                      <a:endParaRPr lang="es-MX" sz="300" b="0" i="0" u="none" strike="noStrike">
                        <a:latin typeface="Arial Black"/>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rtl="0" fontAlgn="b"/>
                      <a:r>
                        <a:rPr lang="es-MX" sz="300" b="0" i="0" u="none" strike="noStrike">
                          <a:solidFill>
                            <a:srgbClr val="808080"/>
                          </a:solidFill>
                          <a:latin typeface="Gotham"/>
                        </a:rPr>
                        <a:t>SERVICIOS DE SALUD PÚBLICA DEL D.F.</a:t>
                      </a:r>
                      <a:r>
                        <a:rPr lang="es-MX" sz="400" b="0" i="0" u="none" strike="noStrike">
                          <a:solidFill>
                            <a:srgbClr val="000000"/>
                          </a:solidFill>
                          <a:latin typeface="Times New Roman"/>
                        </a:rPr>
                        <a:t> </a:t>
                      </a:r>
                      <a:endParaRPr lang="es-MX" sz="300" b="0" i="0" u="none" strike="noStrike">
                        <a:solidFill>
                          <a:srgbClr val="808080"/>
                        </a:solidFill>
                        <a:latin typeface="Gotham"/>
                      </a:endParaRPr>
                    </a:p>
                  </a:txBody>
                  <a:tcPr marL="0" marR="0" marT="0" marB="0" anchor="b">
                    <a:lnL>
                      <a:noFill/>
                    </a:lnL>
                    <a:lnR>
                      <a:noFill/>
                    </a:lnR>
                    <a:lnT>
                      <a:noFill/>
                    </a:lnT>
                    <a:lnB>
                      <a:noFill/>
                    </a:lnB>
                  </a:tcPr>
                </a:tc>
                <a:tc>
                  <a:txBody>
                    <a:bodyPr/>
                    <a:lstStyle/>
                    <a:p>
                      <a:pPr algn="l" fontAlgn="b"/>
                      <a:endParaRPr lang="es-MX" sz="400" b="1" i="0" u="none" strike="noStrike">
                        <a:latin typeface="Palatino Linotype"/>
                      </a:endParaRPr>
                    </a:p>
                  </a:txBody>
                  <a:tcPr marL="0" marR="0" marT="0" marB="0" anchor="b">
                    <a:lnL>
                      <a:noFill/>
                    </a:lnL>
                    <a:lnR>
                      <a:noFill/>
                    </a:lnR>
                    <a:lnT>
                      <a:noFill/>
                    </a:lnT>
                    <a:lnB>
                      <a:noFill/>
                    </a:lnB>
                  </a:tcPr>
                </a:tc>
                <a:tc>
                  <a:txBody>
                    <a:bodyPr/>
                    <a:lstStyle/>
                    <a:p>
                      <a:pPr algn="l" fontAlgn="b"/>
                      <a:endParaRPr lang="es-MX" sz="400" b="1" i="0" u="none" strike="noStrike">
                        <a:latin typeface="Palatino Linotype"/>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r" fontAlgn="b"/>
                      <a:endParaRPr lang="es-MX" sz="400" b="1"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110362">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rtl="0" fontAlgn="b"/>
                      <a:r>
                        <a:rPr lang="es-MX" sz="300" b="0" i="0" u="none" strike="noStrike">
                          <a:solidFill>
                            <a:srgbClr val="808080"/>
                          </a:solidFill>
                          <a:latin typeface="Gotham"/>
                        </a:rPr>
                        <a:t>OFICINA DE INFORMACIÓN PÚBLICA</a:t>
                      </a:r>
                      <a:r>
                        <a:rPr lang="es-MX" sz="400" b="0" i="0" u="none" strike="noStrike">
                          <a:solidFill>
                            <a:srgbClr val="000000"/>
                          </a:solidFill>
                          <a:latin typeface="Times New Roman"/>
                        </a:rPr>
                        <a:t> </a:t>
                      </a:r>
                      <a:endParaRPr lang="es-MX" sz="300" b="0" i="0" u="none" strike="noStrike">
                        <a:solidFill>
                          <a:srgbClr val="808080"/>
                        </a:solidFill>
                        <a:latin typeface="Gotham"/>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100903">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400" b="1" i="0" u="none" strike="noStrike">
                        <a:latin typeface="Palatino Linotype"/>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gridSpan="2">
                  <a:txBody>
                    <a:bodyPr/>
                    <a:lstStyle/>
                    <a:p>
                      <a:pPr algn="l" fontAlgn="b"/>
                      <a:r>
                        <a:rPr lang="es-MX" sz="600" b="1" i="0" u="none" strike="noStrike" dirty="0">
                          <a:latin typeface="Arial"/>
                        </a:rPr>
                        <a:t>Transferencia No:</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0362">
                <a:tc gridSpan="10">
                  <a:txBody>
                    <a:bodyPr/>
                    <a:lstStyle/>
                    <a:p>
                      <a:pPr algn="ctr" fontAlgn="b"/>
                      <a:r>
                        <a:rPr lang="es-MX" sz="600" b="1" i="0" u="none" strike="noStrike" dirty="0">
                          <a:latin typeface="Arial"/>
                        </a:rPr>
                        <a:t>INVENTARIO DE TRANSFERENCIA PRIMARIA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00903">
                <a:tc gridSpan="10">
                  <a:txBody>
                    <a:bodyPr/>
                    <a:lstStyle/>
                    <a:p>
                      <a:pPr algn="ctr" fontAlgn="b"/>
                      <a:r>
                        <a:rPr lang="es-MX" sz="600" b="1" i="0" u="none" strike="noStrike" dirty="0">
                          <a:latin typeface="Arial"/>
                        </a:rPr>
                        <a:t>EXPEDIENTE CLÍNICO</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00903">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ctr" fontAlgn="b"/>
                      <a:endParaRPr lang="es-MX" sz="400" b="1" i="0" u="none" strike="noStrike" dirty="0">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ctr" fontAlgn="b"/>
                      <a:endParaRPr lang="es-MX" sz="400" b="1" i="0" u="none" strike="noStrike" dirty="0">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a:txBody>
                    <a:bodyPr/>
                    <a:lstStyle/>
                    <a:p>
                      <a:pPr algn="l" fontAlgn="b"/>
                      <a:r>
                        <a:rPr lang="es-MX" sz="800" b="1" i="0" u="none" strike="noStrike" dirty="0">
                          <a:latin typeface="Arial"/>
                        </a:rPr>
                        <a:t>Fondo:</a:t>
                      </a:r>
                    </a:p>
                  </a:txBody>
                  <a:tcPr marL="0" marR="0" marT="0" marB="0" anchor="b">
                    <a:lnL>
                      <a:noFill/>
                    </a:lnL>
                    <a:lnR>
                      <a:noFill/>
                    </a:lnR>
                    <a:lnT>
                      <a:noFill/>
                    </a:lnT>
                    <a:lnB>
                      <a:noFill/>
                    </a:lnB>
                  </a:tcPr>
                </a:tc>
                <a:tc>
                  <a:txBody>
                    <a:bodyPr/>
                    <a:lstStyle/>
                    <a:p>
                      <a:pPr algn="l" fontAlgn="b"/>
                      <a:endParaRPr lang="es-MX" sz="700" b="1" i="0" u="none" strike="noStrike">
                        <a:latin typeface="Arial"/>
                      </a:endParaRPr>
                    </a:p>
                  </a:txBody>
                  <a:tcPr marL="0" marR="0" marT="0" marB="0" anchor="b">
                    <a:lnL>
                      <a:noFill/>
                    </a:lnL>
                    <a:lnR>
                      <a:noFill/>
                    </a:lnR>
                    <a:lnT>
                      <a:noFill/>
                    </a:lnT>
                    <a:lnB>
                      <a:noFill/>
                    </a:lnB>
                  </a:tcPr>
                </a:tc>
                <a:tc gridSpan="2">
                  <a:txBody>
                    <a:bodyPr/>
                    <a:lstStyle/>
                    <a:p>
                      <a:pPr algn="l" fontAlgn="b"/>
                      <a:r>
                        <a:rPr lang="es-MX" sz="800" b="0" i="0" u="none" strike="noStrike" dirty="0">
                          <a:latin typeface="Arial"/>
                        </a:rPr>
                        <a:t>Servicios de Salud Pública  del Distrito Federal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r" fontAlgn="b"/>
                      <a:endParaRPr lang="es-MX" sz="300" b="1" i="0" u="none" strike="noStrike" dirty="0">
                        <a:latin typeface="Arial"/>
                      </a:endParaRPr>
                    </a:p>
                  </a:txBody>
                  <a:tcPr marL="0" marR="0" marT="0" marB="0" anchor="b">
                    <a:lnL>
                      <a:noFill/>
                    </a:lnL>
                    <a:lnR>
                      <a:noFill/>
                    </a:lnR>
                    <a:lnT>
                      <a:noFill/>
                    </a:lnT>
                    <a:lnB>
                      <a:noFill/>
                    </a:lnB>
                  </a:tcPr>
                </a:tc>
                <a:tc>
                  <a:txBody>
                    <a:bodyPr/>
                    <a:lstStyle/>
                    <a:p>
                      <a:pPr algn="l" fontAlgn="b"/>
                      <a:endParaRPr lang="es-MX" sz="300" b="1" i="0" u="none" strike="noStrike" dirty="0">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gridSpan="2">
                  <a:txBody>
                    <a:bodyPr/>
                    <a:lstStyle/>
                    <a:p>
                      <a:pPr algn="l" fontAlgn="b"/>
                      <a:r>
                        <a:rPr lang="es-MX" sz="800" b="1" i="0" u="none" strike="noStrike" dirty="0">
                          <a:latin typeface="Arial"/>
                        </a:rPr>
                        <a:t>Dirección de Área:</a:t>
                      </a:r>
                    </a:p>
                  </a:txBody>
                  <a:tcPr marL="0" marR="0" marT="0" marB="0" anchor="b">
                    <a:lnL>
                      <a:noFill/>
                    </a:lnL>
                    <a:lnR>
                      <a:noFill/>
                    </a:lnR>
                    <a:lnT>
                      <a:noFill/>
                    </a:lnT>
                    <a:lnB>
                      <a:noFill/>
                    </a:lnB>
                  </a:tcPr>
                </a:tc>
                <a:tc hMerge="1">
                  <a:txBody>
                    <a:bodyPr/>
                    <a:lstStyle/>
                    <a:p>
                      <a:endParaRPr lang="es-MX"/>
                    </a:p>
                  </a:txBody>
                  <a:tcPr/>
                </a:tc>
                <a:tc gridSpan="2">
                  <a:txBody>
                    <a:bodyPr/>
                    <a:lstStyle/>
                    <a:p>
                      <a:pPr algn="ctr" fontAlgn="b"/>
                      <a:r>
                        <a:rPr lang="es-MX" sz="600" b="1"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r" fontAlgn="b"/>
                      <a:endParaRPr lang="es-MX" sz="400" b="1" i="0" u="none" strike="noStrike">
                        <a:latin typeface="Arial"/>
                      </a:endParaRPr>
                    </a:p>
                  </a:txBody>
                  <a:tcPr marL="0" marR="0" marT="0" marB="0" anchor="b">
                    <a:lnL>
                      <a:noFill/>
                    </a:lnL>
                    <a:lnR>
                      <a:noFill/>
                    </a:lnR>
                    <a:lnT>
                      <a:noFill/>
                    </a:lnT>
                    <a:lnB>
                      <a:noFill/>
                    </a:lnB>
                  </a:tcPr>
                </a:tc>
                <a:tc>
                  <a:txBody>
                    <a:bodyPr/>
                    <a:lstStyle/>
                    <a:p>
                      <a:pPr algn="r" fontAlgn="b"/>
                      <a:r>
                        <a:rPr lang="es-MX" sz="600" b="1" i="0" u="none" strike="noStrike" dirty="0">
                          <a:latin typeface="Arial"/>
                        </a:rPr>
                        <a:t>Valor: </a:t>
                      </a:r>
                    </a:p>
                  </a:txBody>
                  <a:tcPr marL="0" marR="0" marT="0" marB="0" anchor="b">
                    <a:lnL>
                      <a:noFill/>
                    </a:lnL>
                    <a:lnR>
                      <a:noFill/>
                    </a:lnR>
                    <a:lnT>
                      <a:noFill/>
                    </a:lnT>
                    <a:lnB>
                      <a:noFill/>
                    </a:lnB>
                  </a:tcPr>
                </a:tc>
                <a:tc gridSpan="2">
                  <a:txBody>
                    <a:bodyPr/>
                    <a:lstStyle/>
                    <a:p>
                      <a:pPr algn="l" fontAlgn="b"/>
                      <a:r>
                        <a:rPr lang="es-MX" sz="600" b="1" i="0" u="none" strike="noStrike" dirty="0">
                          <a:latin typeface="Arial"/>
                        </a:rPr>
                        <a:t>Administrativo  (X)</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gridSpan="2">
                  <a:txBody>
                    <a:bodyPr/>
                    <a:lstStyle/>
                    <a:p>
                      <a:pPr algn="l" fontAlgn="b"/>
                      <a:r>
                        <a:rPr lang="es-MX" sz="800" b="1" i="0" u="none" strike="noStrike" dirty="0">
                          <a:latin typeface="Arial"/>
                        </a:rPr>
                        <a:t>Sección o Área Generadora:</a:t>
                      </a:r>
                    </a:p>
                  </a:txBody>
                  <a:tcPr marL="0" marR="0" marT="0" marB="0" anchor="b">
                    <a:lnL>
                      <a:noFill/>
                    </a:lnL>
                    <a:lnR>
                      <a:noFill/>
                    </a:lnR>
                    <a:lnT>
                      <a:noFill/>
                    </a:lnT>
                    <a:lnB>
                      <a:noFill/>
                    </a:lnB>
                  </a:tcPr>
                </a:tc>
                <a:tc hMerge="1">
                  <a:txBody>
                    <a:bodyPr/>
                    <a:lstStyle/>
                    <a:p>
                      <a:endParaRPr lang="es-MX"/>
                    </a:p>
                  </a:txBody>
                  <a:tcPr/>
                </a:tc>
                <a:tc>
                  <a:txBody>
                    <a:bodyPr/>
                    <a:lstStyle/>
                    <a:p>
                      <a:pPr algn="l" fontAlgn="b"/>
                      <a:r>
                        <a:rPr lang="es-MX" sz="700" b="1"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1" i="0" u="none" strike="noStrike" dirty="0">
                          <a:latin typeface="Arial Narrow"/>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600" b="1" i="0" u="none" strike="noStrike" dirty="0">
                        <a:latin typeface="Arial"/>
                      </a:endParaRPr>
                    </a:p>
                  </a:txBody>
                  <a:tcPr marL="0" marR="0" marT="0" marB="0" anchor="b">
                    <a:lnL>
                      <a:noFill/>
                    </a:lnL>
                    <a:lnR>
                      <a:noFill/>
                    </a:lnR>
                    <a:lnT>
                      <a:noFill/>
                    </a:lnT>
                    <a:lnB>
                      <a:noFill/>
                    </a:lnB>
                  </a:tcPr>
                </a:tc>
                <a:tc gridSpan="2">
                  <a:txBody>
                    <a:bodyPr/>
                    <a:lstStyle/>
                    <a:p>
                      <a:pPr algn="l" fontAlgn="b"/>
                      <a:r>
                        <a:rPr lang="es-MX" sz="600" b="1" i="0" u="none" strike="noStrike" dirty="0">
                          <a:latin typeface="Arial"/>
                        </a:rPr>
                        <a:t>Legal                  (   )</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gridSpan="2">
                  <a:txBody>
                    <a:bodyPr/>
                    <a:lstStyle/>
                    <a:p>
                      <a:pPr algn="l" fontAlgn="b"/>
                      <a:r>
                        <a:rPr lang="es-MX" sz="800" b="1" i="0" u="none" strike="noStrike" dirty="0">
                          <a:latin typeface="Arial"/>
                        </a:rPr>
                        <a:t>Serie Documental:</a:t>
                      </a:r>
                    </a:p>
                  </a:txBody>
                  <a:tcPr marL="0" marR="0" marT="0" marB="0" anchor="b">
                    <a:lnL>
                      <a:noFill/>
                    </a:lnL>
                    <a:lnR>
                      <a:noFill/>
                    </a:lnR>
                    <a:lnT>
                      <a:noFill/>
                    </a:lnT>
                    <a:lnB>
                      <a:noFill/>
                    </a:lnB>
                  </a:tcPr>
                </a:tc>
                <a:tc hMerge="1">
                  <a:txBody>
                    <a:bodyPr/>
                    <a:lstStyle/>
                    <a:p>
                      <a:endParaRPr lang="es-MX"/>
                    </a:p>
                  </a:txBody>
                  <a:tcPr/>
                </a:tc>
                <a:tc>
                  <a:txBody>
                    <a:bodyPr/>
                    <a:lstStyle/>
                    <a:p>
                      <a:pPr algn="l" fontAlgn="b"/>
                      <a:r>
                        <a:rPr lang="es-MX" sz="600" b="1" i="0" u="none" strike="noStrike" dirty="0">
                          <a:latin typeface="Arial Narrow"/>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1" i="0" u="none" strike="noStrike" dirty="0">
                          <a:latin typeface="Arial Narrow"/>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600" b="0" i="0" u="none" strike="noStrike" dirty="0">
                        <a:latin typeface="Arial"/>
                      </a:endParaRPr>
                    </a:p>
                  </a:txBody>
                  <a:tcPr marL="0" marR="0" marT="0" marB="0" anchor="b">
                    <a:lnL>
                      <a:noFill/>
                    </a:lnL>
                    <a:lnR>
                      <a:noFill/>
                    </a:lnR>
                    <a:lnT>
                      <a:noFill/>
                    </a:lnT>
                    <a:lnB>
                      <a:noFill/>
                    </a:lnB>
                  </a:tcPr>
                </a:tc>
                <a:tc gridSpan="2">
                  <a:txBody>
                    <a:bodyPr/>
                    <a:lstStyle/>
                    <a:p>
                      <a:pPr algn="l" fontAlgn="b"/>
                      <a:r>
                        <a:rPr lang="es-MX" sz="600" b="1" i="0" u="none" strike="noStrike" dirty="0">
                          <a:latin typeface="Arial"/>
                        </a:rPr>
                        <a:t>Contable            (   )</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gridSpan="2">
                  <a:txBody>
                    <a:bodyPr/>
                    <a:lstStyle/>
                    <a:p>
                      <a:pPr algn="l" fontAlgn="b"/>
                      <a:r>
                        <a:rPr lang="es-MX" sz="800" b="1" i="0" u="none" strike="noStrike" dirty="0">
                          <a:latin typeface="Arial"/>
                        </a:rPr>
                        <a:t>Clave de Clasificación:</a:t>
                      </a:r>
                    </a:p>
                  </a:txBody>
                  <a:tcPr marL="0" marR="0" marT="0" marB="0" anchor="b">
                    <a:lnL>
                      <a:noFill/>
                    </a:lnL>
                    <a:lnR>
                      <a:noFill/>
                    </a:lnR>
                    <a:lnT>
                      <a:noFill/>
                    </a:lnT>
                    <a:lnB>
                      <a:noFill/>
                    </a:lnB>
                  </a:tcPr>
                </a:tc>
                <a:tc hMerge="1">
                  <a:txBody>
                    <a:bodyPr/>
                    <a:lstStyle/>
                    <a:p>
                      <a:endParaRPr lang="es-MX"/>
                    </a:p>
                  </a:txBody>
                  <a:tcPr/>
                </a:tc>
                <a:tc gridSpan="2">
                  <a:txBody>
                    <a:bodyPr/>
                    <a:lstStyle/>
                    <a:p>
                      <a:pPr algn="ctr" fontAlgn="b"/>
                      <a:r>
                        <a:rPr lang="es-MX" sz="500" b="1" i="0" u="none" strike="noStrike" dirty="0">
                          <a:latin typeface="Verdana"/>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600" b="0" i="0" u="none" strike="noStrike">
                        <a:latin typeface="Arial"/>
                      </a:endParaRPr>
                    </a:p>
                  </a:txBody>
                  <a:tcPr marL="0" marR="0" marT="0" marB="0" anchor="b">
                    <a:lnL>
                      <a:noFill/>
                    </a:lnL>
                    <a:lnR>
                      <a:noFill/>
                    </a:lnR>
                    <a:lnT>
                      <a:noFill/>
                    </a:lnT>
                    <a:lnB>
                      <a:noFill/>
                    </a:lnB>
                  </a:tcPr>
                </a:tc>
                <a:tc>
                  <a:txBody>
                    <a:bodyPr/>
                    <a:lstStyle/>
                    <a:p>
                      <a:pPr algn="ctr" fontAlgn="b"/>
                      <a:endParaRPr lang="es-MX" sz="600" b="0" i="0" u="none" strike="noStrike" dirty="0">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r>
              <a:tr h="119564">
                <a:tc gridSpan="3">
                  <a:txBody>
                    <a:bodyPr/>
                    <a:lstStyle/>
                    <a:p>
                      <a:pPr algn="l" fontAlgn="b"/>
                      <a:r>
                        <a:rPr lang="es-MX" sz="800" b="1" i="0" u="none" strike="noStrike" dirty="0">
                          <a:latin typeface="Arial"/>
                        </a:rPr>
                        <a:t>Responsable del </a:t>
                      </a:r>
                      <a:r>
                        <a:rPr lang="es-MX" sz="800" b="1" i="0" u="none" strike="noStrike" dirty="0" smtClean="0">
                          <a:latin typeface="Arial"/>
                        </a:rPr>
                        <a:t>Archivo:</a:t>
                      </a:r>
                      <a:endParaRPr lang="es-MX" sz="800" b="1" i="0" u="none" strike="noStrike" dirty="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algn="l" fontAlgn="b"/>
                      <a:endParaRPr lang="es-MX" sz="600" b="1" i="0" u="none" strike="noStrike" dirty="0">
                        <a:latin typeface="Arial Narrow"/>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MX" sz="400" b="1" i="0" u="none" strike="noStrike">
                        <a:latin typeface="Arial Narrow"/>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400" b="1" i="0" u="none" strike="noStrike">
                        <a:latin typeface="Arial Narrow"/>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300" b="1"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418473">
                <a:tc rowSpan="2">
                  <a:txBody>
                    <a:bodyPr/>
                    <a:lstStyle/>
                    <a:p>
                      <a:pPr algn="ctr" fontAlgn="ctr"/>
                      <a:r>
                        <a:rPr lang="es-MX" sz="700" b="1" i="0" u="none" strike="noStrike" dirty="0">
                          <a:latin typeface="Arial"/>
                        </a:rPr>
                        <a:t>No.      Consecutivo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dirty="0">
                          <a:latin typeface="Arial"/>
                        </a:rPr>
                        <a:t>No. de Caja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dirty="0">
                          <a:latin typeface="Arial"/>
                        </a:rPr>
                        <a:t>No. de Expediente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dirty="0">
                          <a:latin typeface="Arial"/>
                        </a:rPr>
                        <a:t>Nombre del Expediente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a:latin typeface="Arial"/>
                        </a:rPr>
                        <a:t>No de Fojas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a:latin typeface="Arial"/>
                        </a:rPr>
                        <a:t>Año o Período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a:latin typeface="Arial"/>
                        </a:rPr>
                        <a:t>Original (O)        Copia (X)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b"/>
                      <a:r>
                        <a:rPr lang="es-MX" sz="700" b="1" i="0" u="none" strike="noStrike">
                          <a:latin typeface="Arial"/>
                        </a:rPr>
                        <a:t>Contiene Datos Personales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fontAlgn="b"/>
                      <a:r>
                        <a:rPr lang="es-MX" sz="700" b="1" i="0" u="none" strike="noStrike" dirty="0">
                          <a:latin typeface="Arial"/>
                        </a:rPr>
                        <a:t>Forma Parte de Un Sistema de Datos Personales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rowSpan="2">
                  <a:txBody>
                    <a:bodyPr/>
                    <a:lstStyle/>
                    <a:p>
                      <a:pPr algn="ctr" fontAlgn="ctr"/>
                      <a:r>
                        <a:rPr lang="es-MX" sz="700" b="1" i="0" u="none" strike="noStrike" dirty="0">
                          <a:latin typeface="Arial"/>
                        </a:rPr>
                        <a:t>Observaciones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372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b"/>
                      <a:r>
                        <a:rPr lang="es-MX" sz="700" b="1" i="0" u="none" strike="noStrike">
                          <a:latin typeface="Arial"/>
                        </a:rPr>
                        <a:t>Si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s-MX" sz="700" b="1" i="0" u="none" strike="noStrike">
                          <a:latin typeface="Arial"/>
                        </a:rPr>
                        <a:t>No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s-MX" sz="700" b="1" i="0" u="none" strike="noStrike" dirty="0">
                          <a:latin typeface="Arial"/>
                        </a:rPr>
                        <a:t>Si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s-MX" sz="700" b="1" i="0" u="none" strike="noStrike" dirty="0">
                          <a:latin typeface="Arial"/>
                        </a:rPr>
                        <a:t>No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es-MX"/>
                    </a:p>
                  </a:txBody>
                  <a:tcPr/>
                </a:tc>
              </a:tr>
              <a:tr h="209954">
                <a:tc>
                  <a:txBody>
                    <a:bodyPr/>
                    <a:lstStyle/>
                    <a:p>
                      <a:pPr algn="ctr" fontAlgn="b"/>
                      <a:r>
                        <a:rPr lang="es-MX"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b"/>
                      <a:r>
                        <a:rPr lang="es-MX"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118">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MX"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74890">
                <a:tc gridSpan="12">
                  <a:txBody>
                    <a:bodyPr/>
                    <a:lstStyle/>
                    <a:p>
                      <a:pPr algn="l" fontAlgn="b"/>
                      <a:r>
                        <a:rPr lang="es-MX" sz="600" b="0" i="0" u="none" strike="noStrike" dirty="0">
                          <a:latin typeface="Arial"/>
                        </a:rPr>
                        <a:t>El presente inventario consta de  ___________    fojas y ampara la cantidad de  ______   expedientes en _______    cajas, con un peso aproximado de _________kilogramos</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7006">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74890">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r" fontAlgn="b"/>
                      <a:r>
                        <a:rPr lang="es-MX" sz="600" b="1" i="0" u="none" strike="noStrike">
                          <a:latin typeface="Arial"/>
                        </a:rPr>
                        <a:t>Fecha: </a:t>
                      </a:r>
                    </a:p>
                  </a:txBody>
                  <a:tcPr marL="0" marR="0" marT="0" marB="0" anchor="b">
                    <a:lnL>
                      <a:noFill/>
                    </a:lnL>
                    <a:lnR>
                      <a:noFill/>
                    </a:lnR>
                    <a:lnT>
                      <a:noFill/>
                    </a:lnT>
                    <a:lnB>
                      <a:noFill/>
                    </a:lnB>
                  </a:tcPr>
                </a:tc>
                <a:tc gridSpan="4">
                  <a:txBody>
                    <a:bodyPr/>
                    <a:lstStyle/>
                    <a:p>
                      <a:pPr algn="ctr" fontAlgn="b"/>
                      <a:r>
                        <a:rPr lang="es-MX" sz="600" b="1"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82773">
                <a:tc>
                  <a:txBody>
                    <a:bodyPr/>
                    <a:lstStyle/>
                    <a:p>
                      <a:pPr algn="l" fontAlgn="b"/>
                      <a:endParaRPr lang="es-MX" sz="700" b="1" i="0" u="none" strike="noStrike" dirty="0">
                        <a:latin typeface="Arial"/>
                      </a:endParaRPr>
                    </a:p>
                  </a:txBody>
                  <a:tcPr marL="0" marR="0" marT="0" marB="0" anchor="b">
                    <a:lnL>
                      <a:noFill/>
                    </a:lnL>
                    <a:lnR>
                      <a:noFill/>
                    </a:lnR>
                    <a:lnT>
                      <a:noFill/>
                    </a:lnT>
                    <a:lnB>
                      <a:noFill/>
                    </a:lnB>
                  </a:tcPr>
                </a:tc>
                <a:tc>
                  <a:txBody>
                    <a:bodyPr/>
                    <a:lstStyle/>
                    <a:p>
                      <a:pPr algn="l" fontAlgn="b"/>
                      <a:endParaRPr lang="es-MX" sz="700" b="1" i="0" u="none" strike="noStrike">
                        <a:latin typeface="Arial"/>
                      </a:endParaRPr>
                    </a:p>
                  </a:txBody>
                  <a:tcPr marL="0" marR="0" marT="0" marB="0" anchor="b">
                    <a:lnL>
                      <a:noFill/>
                    </a:lnL>
                    <a:lnR>
                      <a:noFill/>
                    </a:lnR>
                    <a:lnT>
                      <a:noFill/>
                    </a:lnT>
                    <a:lnB>
                      <a:noFill/>
                    </a:lnB>
                  </a:tcPr>
                </a:tc>
                <a:tc>
                  <a:txBody>
                    <a:bodyPr/>
                    <a:lstStyle/>
                    <a:p>
                      <a:pPr algn="l" fontAlgn="b"/>
                      <a:endParaRPr lang="es-MX" sz="700" b="1" i="0" u="none" strike="noStrike">
                        <a:latin typeface="Arial"/>
                      </a:endParaRPr>
                    </a:p>
                  </a:txBody>
                  <a:tcPr marL="0" marR="0" marT="0" marB="0" anchor="b">
                    <a:lnL>
                      <a:noFill/>
                    </a:lnL>
                    <a:lnR>
                      <a:noFill/>
                    </a:lnR>
                    <a:lnT>
                      <a:noFill/>
                    </a:lnT>
                    <a:lnB>
                      <a:noFill/>
                    </a:lnB>
                  </a:tcPr>
                </a:tc>
                <a:tc>
                  <a:txBody>
                    <a:bodyPr/>
                    <a:lstStyle/>
                    <a:p>
                      <a:pPr algn="l" fontAlgn="b"/>
                      <a:endParaRPr lang="es-MX" sz="700" b="1" i="0" u="none" strike="noStrike">
                        <a:latin typeface="Arial"/>
                      </a:endParaRPr>
                    </a:p>
                  </a:txBody>
                  <a:tcPr marL="0" marR="0" marT="0" marB="0" anchor="b">
                    <a:lnL>
                      <a:noFill/>
                    </a:lnL>
                    <a:lnR>
                      <a:noFill/>
                    </a:lnR>
                    <a:lnT>
                      <a:noFill/>
                    </a:lnT>
                    <a:lnB>
                      <a:noFill/>
                    </a:lnB>
                  </a:tcPr>
                </a:tc>
                <a:tc>
                  <a:txBody>
                    <a:bodyPr/>
                    <a:lstStyle/>
                    <a:p>
                      <a:pPr algn="ctr" fontAlgn="b"/>
                      <a:endParaRPr lang="es-MX" sz="600" b="1" i="0" u="none" strike="noStrike">
                        <a:latin typeface="Arial"/>
                      </a:endParaRPr>
                    </a:p>
                  </a:txBody>
                  <a:tcPr marL="0" marR="0" marT="0" marB="0" anchor="b">
                    <a:lnL>
                      <a:noFill/>
                    </a:lnL>
                    <a:lnR>
                      <a:noFill/>
                    </a:lnR>
                    <a:lnT>
                      <a:noFill/>
                    </a:lnT>
                    <a:lnB>
                      <a:noFill/>
                    </a:lnB>
                  </a:tcPr>
                </a:tc>
                <a:tc>
                  <a:txBody>
                    <a:bodyPr/>
                    <a:lstStyle/>
                    <a:p>
                      <a:pPr algn="ctr" fontAlgn="b"/>
                      <a:endParaRPr lang="es-MX" sz="600" b="1" i="0" u="none" strike="noStrike">
                        <a:latin typeface="Arial"/>
                      </a:endParaRPr>
                    </a:p>
                  </a:txBody>
                  <a:tcPr marL="0" marR="0" marT="0" marB="0" anchor="b">
                    <a:lnL>
                      <a:noFill/>
                    </a:lnL>
                    <a:lnR>
                      <a:noFill/>
                    </a:lnR>
                    <a:lnT>
                      <a:noFill/>
                    </a:lnT>
                    <a:lnB>
                      <a:noFill/>
                    </a:lnB>
                  </a:tcPr>
                </a:tc>
                <a:tc>
                  <a:txBody>
                    <a:bodyPr/>
                    <a:lstStyle/>
                    <a:p>
                      <a:pPr algn="ctr" fontAlgn="b"/>
                      <a:endParaRPr lang="es-MX" sz="600" b="1"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MX" sz="600" b="1"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MX" sz="600" b="1"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MX" sz="600" b="1"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MX" sz="600" b="1" i="0" u="none" strike="noStrike">
                        <a:latin typeface="Arial"/>
                      </a:endParaRPr>
                    </a:p>
                  </a:txBody>
                  <a:tcPr marL="0" marR="0" marT="0" marB="0" anchor="b">
                    <a:lnL>
                      <a:noFill/>
                    </a:lnL>
                    <a:lnR>
                      <a:noFill/>
                    </a:lnR>
                    <a:lnT>
                      <a:noFill/>
                    </a:lnT>
                    <a:lnB>
                      <a:noFill/>
                    </a:lnB>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r>
              <a:tr h="67006">
                <a:tc gridSpan="3">
                  <a:txBody>
                    <a:bodyPr/>
                    <a:lstStyle/>
                    <a:p>
                      <a:pPr algn="ctr" fontAlgn="b"/>
                      <a:r>
                        <a:rPr lang="es-MX" sz="600" b="1" i="0" u="none" strike="noStrike" dirty="0">
                          <a:latin typeface="Arial"/>
                        </a:rPr>
                        <a:t>FORMULÓ</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a:txBody>
                    <a:bodyPr/>
                    <a:lstStyle/>
                    <a:p>
                      <a:pPr algn="ctr" fontAlgn="b"/>
                      <a:r>
                        <a:rPr lang="es-MX" sz="600" b="1" i="0" u="none" strike="noStrike">
                          <a:latin typeface="Arial"/>
                        </a:rPr>
                        <a:t>REVISÓ</a:t>
                      </a: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gridSpan="6">
                  <a:txBody>
                    <a:bodyPr/>
                    <a:lstStyle/>
                    <a:p>
                      <a:pPr algn="ctr" fontAlgn="b"/>
                      <a:r>
                        <a:rPr lang="es-MX" sz="600" b="1" i="0" u="none" strike="noStrike">
                          <a:latin typeface="Arial"/>
                        </a:rPr>
                        <a:t>VISTO BUENO</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7006">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ctr"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78829">
                <a:tc gridSpan="3">
                  <a:txBody>
                    <a:bodyPr/>
                    <a:lstStyle/>
                    <a:p>
                      <a:pPr algn="l" fontAlgn="b"/>
                      <a:endParaRPr lang="es-MX" sz="300" b="0" i="0" u="none" strike="noStrike" dirty="0">
                        <a:latin typeface="Arial"/>
                      </a:endParaRPr>
                    </a:p>
                  </a:txBody>
                  <a:tcPr marL="0" marR="0" marT="0" marB="0">
                    <a:lnL>
                      <a:noFill/>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300" b="0" i="0" u="none" strike="noStrike">
                        <a:latin typeface="Arial"/>
                      </a:endParaRPr>
                    </a:p>
                  </a:txBody>
                  <a:tcPr marL="0" marR="0" marT="0" marB="0">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gridSpan="6">
                  <a:txBody>
                    <a:bodyPr/>
                    <a:lstStyle/>
                    <a:p>
                      <a:pPr algn="ctr" fontAlgn="b"/>
                      <a:endParaRPr lang="es-MX" sz="300" b="1" i="0" u="none" strike="noStrike">
                        <a:latin typeface="Arial"/>
                      </a:endParaRP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7006">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gridSpan="5">
                  <a:txBody>
                    <a:bodyPr/>
                    <a:lstStyle/>
                    <a:p>
                      <a:pPr algn="l" fontAlgn="b"/>
                      <a:endParaRPr lang="es-MX" sz="300" b="0" i="0" u="none" strike="noStrike" dirty="0">
                        <a:latin typeface="Arial"/>
                      </a:endParaRP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4" name="Line 1"/>
          <p:cNvSpPr>
            <a:spLocks noChangeShapeType="1"/>
          </p:cNvSpPr>
          <p:nvPr/>
        </p:nvSpPr>
        <p:spPr bwMode="auto">
          <a:xfrm>
            <a:off x="561975" y="12363450"/>
            <a:ext cx="1981200" cy="0"/>
          </a:xfrm>
          <a:prstGeom prst="line">
            <a:avLst/>
          </a:prstGeom>
          <a:noFill/>
          <a:ln w="15840">
            <a:solidFill>
              <a:srgbClr val="000000"/>
            </a:solidFill>
            <a:miter lim="800000"/>
            <a:headEnd/>
            <a:tailEnd/>
          </a:ln>
        </p:spPr>
      </p:sp>
      <p:sp>
        <p:nvSpPr>
          <p:cNvPr id="15" name="Line 2"/>
          <p:cNvSpPr>
            <a:spLocks noChangeShapeType="1"/>
          </p:cNvSpPr>
          <p:nvPr/>
        </p:nvSpPr>
        <p:spPr bwMode="auto">
          <a:xfrm>
            <a:off x="4762500" y="12372975"/>
            <a:ext cx="2686050" cy="0"/>
          </a:xfrm>
          <a:prstGeom prst="line">
            <a:avLst/>
          </a:prstGeom>
          <a:noFill/>
          <a:ln w="15840">
            <a:solidFill>
              <a:srgbClr val="000000"/>
            </a:solidFill>
            <a:miter lim="800000"/>
            <a:headEnd/>
            <a:tailEnd/>
          </a:ln>
        </p:spPr>
      </p:sp>
      <p:sp>
        <p:nvSpPr>
          <p:cNvPr id="16" name="Line 3"/>
          <p:cNvSpPr>
            <a:spLocks noChangeShapeType="1"/>
          </p:cNvSpPr>
          <p:nvPr/>
        </p:nvSpPr>
        <p:spPr bwMode="auto">
          <a:xfrm>
            <a:off x="10839450" y="12401550"/>
            <a:ext cx="2543175" cy="0"/>
          </a:xfrm>
          <a:prstGeom prst="line">
            <a:avLst/>
          </a:prstGeom>
          <a:noFill/>
          <a:ln w="15840">
            <a:solidFill>
              <a:srgbClr val="000000"/>
            </a:solidFill>
            <a:miter lim="800000"/>
            <a:headEnd/>
            <a:tailEnd/>
          </a:ln>
        </p:spPr>
      </p:sp>
      <p:pic>
        <p:nvPicPr>
          <p:cNvPr id="17" name="7 Imagen" descr="OPD 50.png"/>
          <p:cNvPicPr>
            <a:picLocks noChangeAspect="1"/>
          </p:cNvPicPr>
          <p:nvPr/>
        </p:nvPicPr>
        <p:blipFill>
          <a:blip r:embed="rId5" cstate="print"/>
          <a:srcRect/>
          <a:stretch>
            <a:fillRect/>
          </a:stretch>
        </p:blipFill>
        <p:spPr bwMode="auto">
          <a:xfrm>
            <a:off x="11096625" y="38100"/>
            <a:ext cx="3609975" cy="485775"/>
          </a:xfrm>
          <a:prstGeom prst="rect">
            <a:avLst/>
          </a:prstGeom>
          <a:noFill/>
          <a:ln w="9525">
            <a:noFill/>
            <a:miter lim="800000"/>
            <a:headEnd/>
            <a:tailEnd/>
          </a:ln>
        </p:spPr>
      </p:pic>
    </p:spTree>
    <p:extLst>
      <p:ext uri="{BB962C8B-B14F-4D97-AF65-F5344CB8AC3E}">
        <p14:creationId xmlns:p14="http://schemas.microsoft.com/office/powerpoint/2010/main" xmlns="" val="22431648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aphicFrame>
        <p:nvGraphicFramePr>
          <p:cNvPr id="9" name="8 Tabla"/>
          <p:cNvGraphicFramePr>
            <a:graphicFrameLocks noGrp="1"/>
          </p:cNvGraphicFramePr>
          <p:nvPr/>
        </p:nvGraphicFramePr>
        <p:xfrm>
          <a:off x="323529" y="1052743"/>
          <a:ext cx="8640960" cy="5979508"/>
        </p:xfrm>
        <a:graphic>
          <a:graphicData uri="http://schemas.openxmlformats.org/drawingml/2006/table">
            <a:tbl>
              <a:tblPr/>
              <a:tblGrid>
                <a:gridCol w="936103"/>
                <a:gridCol w="89667"/>
                <a:gridCol w="486397"/>
                <a:gridCol w="87060"/>
                <a:gridCol w="865246"/>
                <a:gridCol w="2707061"/>
                <a:gridCol w="357569"/>
                <a:gridCol w="357569"/>
                <a:gridCol w="472258"/>
                <a:gridCol w="310342"/>
                <a:gridCol w="310342"/>
                <a:gridCol w="330583"/>
                <a:gridCol w="359256"/>
                <a:gridCol w="971507"/>
              </a:tblGrid>
              <a:tr h="110362">
                <a:tc gridSpan="5">
                  <a:txBody>
                    <a:bodyPr/>
                    <a:lstStyle/>
                    <a:p>
                      <a:pPr algn="l" fontAlgn="b"/>
                      <a:r>
                        <a:rPr lang="es-MX" sz="400" b="0" i="0" u="none" strike="noStrike" dirty="0">
                          <a:latin typeface="Times New Roman"/>
                        </a:rPr>
                        <a:t>   </a:t>
                      </a:r>
                    </a:p>
                  </a:txBody>
                  <a:tcPr marL="53725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rtl="0" fontAlgn="b"/>
                      <a:r>
                        <a:rPr lang="es-MX" sz="300" b="0" i="0" u="none" strike="noStrike">
                          <a:solidFill>
                            <a:srgbClr val="808080"/>
                          </a:solidFill>
                          <a:latin typeface="Gotham"/>
                        </a:rPr>
                        <a:t>SECRETARÍA DE </a:t>
                      </a:r>
                      <a:r>
                        <a:rPr lang="es-MX" sz="300" b="1" i="0" u="none" strike="noStrike">
                          <a:solidFill>
                            <a:srgbClr val="808080"/>
                          </a:solidFill>
                          <a:latin typeface="Gotham"/>
                        </a:rPr>
                        <a:t>SALUD</a:t>
                      </a:r>
                      <a:r>
                        <a:rPr lang="es-MX" sz="400" b="0" i="0" u="none" strike="noStrike">
                          <a:solidFill>
                            <a:srgbClr val="000000"/>
                          </a:solidFill>
                          <a:latin typeface="Times New Roman"/>
                        </a:rPr>
                        <a:t> </a:t>
                      </a:r>
                      <a:endParaRPr lang="es-MX" sz="300" b="0" i="0" u="none" strike="noStrike">
                        <a:solidFill>
                          <a:srgbClr val="808080"/>
                        </a:solidFill>
                        <a:latin typeface="Gotham"/>
                      </a:endParaRPr>
                    </a:p>
                  </a:txBody>
                  <a:tcPr marL="0" marR="0" marT="0" marB="0" anchor="b">
                    <a:lnL>
                      <a:noFill/>
                    </a:lnL>
                    <a:lnR>
                      <a:noFill/>
                    </a:lnR>
                    <a:lnT>
                      <a:noFill/>
                    </a:lnT>
                    <a:lnB>
                      <a:noFill/>
                    </a:lnB>
                  </a:tcPr>
                </a:tc>
                <a:tc>
                  <a:txBody>
                    <a:bodyPr/>
                    <a:lstStyle/>
                    <a:p>
                      <a:pPr algn="l" fontAlgn="b"/>
                      <a:endParaRPr lang="es-MX" sz="300" b="1" i="0" u="none" strike="noStrike">
                        <a:latin typeface="Arial Black"/>
                      </a:endParaRPr>
                    </a:p>
                  </a:txBody>
                  <a:tcPr marL="0" marR="0" marT="0" marB="0" anchor="b">
                    <a:lnL>
                      <a:noFill/>
                    </a:lnL>
                    <a:lnR>
                      <a:noFill/>
                    </a:lnR>
                    <a:lnT>
                      <a:noFill/>
                    </a:lnT>
                    <a:lnB>
                      <a:noFill/>
                    </a:lnB>
                  </a:tcPr>
                </a:tc>
                <a:tc>
                  <a:txBody>
                    <a:bodyPr/>
                    <a:lstStyle/>
                    <a:p>
                      <a:pPr algn="l" fontAlgn="b"/>
                      <a:endParaRPr lang="es-MX" sz="300" b="1" i="0" u="none" strike="noStrike">
                        <a:latin typeface="Arial Black"/>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110362">
                <a:tc gridSpan="2">
                  <a:txBody>
                    <a:bodyPr/>
                    <a:lstStyle/>
                    <a:p>
                      <a:pPr algn="l" fontAlgn="b"/>
                      <a:endParaRPr lang="es-MX" sz="300" b="0" i="0" u="none" strike="noStrike">
                        <a:latin typeface="Arial Black"/>
                      </a:endParaRPr>
                    </a:p>
                  </a:txBody>
                  <a:tcPr marL="0" marR="0" marT="0" marB="0" anchor="b">
                    <a:lnL>
                      <a:noFill/>
                    </a:lnL>
                    <a:lnR>
                      <a:noFill/>
                    </a:lnR>
                    <a:lnT>
                      <a:noFill/>
                    </a:lnT>
                    <a:lnB>
                      <a:noFill/>
                    </a:lnB>
                  </a:tcPr>
                </a:tc>
                <a:tc hMerge="1">
                  <a:txBody>
                    <a:bodyPr/>
                    <a:lstStyle/>
                    <a:p>
                      <a:endParaRPr lang="es-MX"/>
                    </a:p>
                  </a:txBody>
                  <a:tcPr/>
                </a:tc>
                <a:tc gridSpan="2">
                  <a:txBody>
                    <a:bodyPr/>
                    <a:lstStyle/>
                    <a:p>
                      <a:pPr algn="l" fontAlgn="b"/>
                      <a:endParaRPr lang="es-MX" sz="300" b="0" i="0" u="none" strike="noStrike">
                        <a:latin typeface="Arial"/>
                      </a:endParaRP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rtl="0" fontAlgn="b"/>
                      <a:r>
                        <a:rPr lang="es-MX" sz="300" b="0" i="0" u="none" strike="noStrike">
                          <a:solidFill>
                            <a:srgbClr val="808080"/>
                          </a:solidFill>
                          <a:latin typeface="Gotham"/>
                        </a:rPr>
                        <a:t>SERVICIOS DE SALUD PÚBLICA DEL D.F.</a:t>
                      </a:r>
                      <a:r>
                        <a:rPr lang="es-MX" sz="400" b="0" i="0" u="none" strike="noStrike">
                          <a:solidFill>
                            <a:srgbClr val="000000"/>
                          </a:solidFill>
                          <a:latin typeface="Times New Roman"/>
                        </a:rPr>
                        <a:t> </a:t>
                      </a:r>
                      <a:endParaRPr lang="es-MX" sz="300" b="0" i="0" u="none" strike="noStrike">
                        <a:solidFill>
                          <a:srgbClr val="808080"/>
                        </a:solidFill>
                        <a:latin typeface="Gotham"/>
                      </a:endParaRPr>
                    </a:p>
                  </a:txBody>
                  <a:tcPr marL="0" marR="0" marT="0" marB="0" anchor="b">
                    <a:lnL>
                      <a:noFill/>
                    </a:lnL>
                    <a:lnR>
                      <a:noFill/>
                    </a:lnR>
                    <a:lnT>
                      <a:noFill/>
                    </a:lnT>
                    <a:lnB>
                      <a:noFill/>
                    </a:lnB>
                  </a:tcPr>
                </a:tc>
                <a:tc>
                  <a:txBody>
                    <a:bodyPr/>
                    <a:lstStyle/>
                    <a:p>
                      <a:pPr algn="l" fontAlgn="b"/>
                      <a:endParaRPr lang="es-MX" sz="400" b="1" i="0" u="none" strike="noStrike">
                        <a:latin typeface="Palatino Linotype"/>
                      </a:endParaRPr>
                    </a:p>
                  </a:txBody>
                  <a:tcPr marL="0" marR="0" marT="0" marB="0" anchor="b">
                    <a:lnL>
                      <a:noFill/>
                    </a:lnL>
                    <a:lnR>
                      <a:noFill/>
                    </a:lnR>
                    <a:lnT>
                      <a:noFill/>
                    </a:lnT>
                    <a:lnB>
                      <a:noFill/>
                    </a:lnB>
                  </a:tcPr>
                </a:tc>
                <a:tc>
                  <a:txBody>
                    <a:bodyPr/>
                    <a:lstStyle/>
                    <a:p>
                      <a:pPr algn="l" fontAlgn="b"/>
                      <a:endParaRPr lang="es-MX" sz="400" b="1" i="0" u="none" strike="noStrike">
                        <a:latin typeface="Palatino Linotype"/>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r" fontAlgn="b"/>
                      <a:endParaRPr lang="es-MX" sz="400" b="1"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110362">
                <a:tc gridSpan="2">
                  <a:txBody>
                    <a:bodyPr/>
                    <a:lstStyle/>
                    <a:p>
                      <a:pPr algn="ctr" fontAlgn="b"/>
                      <a:endParaRPr lang="es-MX" sz="300" b="1" i="0" u="none" strike="noStrike">
                        <a:latin typeface="Arial"/>
                      </a:endParaRPr>
                    </a:p>
                  </a:txBody>
                  <a:tcPr marL="0" marR="0" marT="0" marB="0" anchor="b">
                    <a:lnL>
                      <a:noFill/>
                    </a:lnL>
                    <a:lnR>
                      <a:noFill/>
                    </a:lnR>
                    <a:lnT>
                      <a:noFill/>
                    </a:lnT>
                    <a:lnB>
                      <a:noFill/>
                    </a:lnB>
                  </a:tcPr>
                </a:tc>
                <a:tc hMerge="1">
                  <a:txBody>
                    <a:bodyPr/>
                    <a:lstStyle/>
                    <a:p>
                      <a:endParaRPr lang="es-MX"/>
                    </a:p>
                  </a:txBody>
                  <a:tcPr/>
                </a:tc>
                <a:tc gridSpan="2">
                  <a:txBody>
                    <a:bodyPr/>
                    <a:lstStyle/>
                    <a:p>
                      <a:pPr algn="l" fontAlgn="b"/>
                      <a:endParaRPr lang="es-MX" sz="300" b="0" i="0" u="none" strike="noStrike">
                        <a:latin typeface="Arial"/>
                      </a:endParaRP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rtl="0" fontAlgn="b"/>
                      <a:r>
                        <a:rPr lang="es-MX" sz="300" b="0" i="0" u="none" strike="noStrike">
                          <a:solidFill>
                            <a:srgbClr val="808080"/>
                          </a:solidFill>
                          <a:latin typeface="Gotham"/>
                        </a:rPr>
                        <a:t>OFICINA DE INFORMACIÓN PÚBLICA</a:t>
                      </a:r>
                      <a:r>
                        <a:rPr lang="es-MX" sz="400" b="0" i="0" u="none" strike="noStrike">
                          <a:solidFill>
                            <a:srgbClr val="000000"/>
                          </a:solidFill>
                          <a:latin typeface="Times New Roman"/>
                        </a:rPr>
                        <a:t> </a:t>
                      </a:r>
                      <a:endParaRPr lang="es-MX" sz="300" b="0" i="0" u="none" strike="noStrike">
                        <a:solidFill>
                          <a:srgbClr val="808080"/>
                        </a:solidFill>
                        <a:latin typeface="Gotham"/>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100903">
                <a:tc gridSpan="2">
                  <a:txBody>
                    <a:bodyPr/>
                    <a:lstStyle/>
                    <a:p>
                      <a:pPr algn="ctr" fontAlgn="b"/>
                      <a:endParaRPr lang="es-MX" sz="300" b="1" i="0" u="none" strike="noStrike">
                        <a:latin typeface="Arial"/>
                      </a:endParaRPr>
                    </a:p>
                  </a:txBody>
                  <a:tcPr marL="0" marR="0" marT="0" marB="0" anchor="b">
                    <a:lnL>
                      <a:noFill/>
                    </a:lnL>
                    <a:lnR>
                      <a:noFill/>
                    </a:lnR>
                    <a:lnT>
                      <a:noFill/>
                    </a:lnT>
                    <a:lnB>
                      <a:noFill/>
                    </a:lnB>
                  </a:tcPr>
                </a:tc>
                <a:tc hMerge="1">
                  <a:txBody>
                    <a:bodyPr/>
                    <a:lstStyle/>
                    <a:p>
                      <a:endParaRPr lang="es-MX"/>
                    </a:p>
                  </a:txBody>
                  <a:tcPr/>
                </a:tc>
                <a:tc gridSpan="2">
                  <a:txBody>
                    <a:bodyPr/>
                    <a:lstStyle/>
                    <a:p>
                      <a:pPr algn="l" fontAlgn="b"/>
                      <a:endParaRPr lang="es-MX" sz="300" b="0" i="0" u="none" strike="noStrike">
                        <a:latin typeface="Arial"/>
                      </a:endParaRP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400" b="1" i="0" u="none" strike="noStrike">
                        <a:latin typeface="Palatino Linotype"/>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gridSpan="2">
                  <a:txBody>
                    <a:bodyPr/>
                    <a:lstStyle/>
                    <a:p>
                      <a:pPr algn="l" fontAlgn="b"/>
                      <a:r>
                        <a:rPr lang="es-MX" sz="600" b="1" i="0" u="none" strike="noStrike" dirty="0">
                          <a:latin typeface="Arial"/>
                        </a:rPr>
                        <a:t>Transferencia No:</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0362">
                <a:tc gridSpan="12">
                  <a:txBody>
                    <a:bodyPr/>
                    <a:lstStyle/>
                    <a:p>
                      <a:pPr algn="ctr" fontAlgn="b"/>
                      <a:r>
                        <a:rPr lang="es-MX" sz="600" b="1" i="0" u="none" strike="noStrike" dirty="0">
                          <a:latin typeface="Arial"/>
                        </a:rPr>
                        <a:t>INVENTARIO DE TRANSFERENCIA PRIMARIA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00903">
                <a:tc gridSpan="12">
                  <a:txBody>
                    <a:bodyPr/>
                    <a:lstStyle/>
                    <a:p>
                      <a:pPr algn="ctr" fontAlgn="b"/>
                      <a:r>
                        <a:rPr lang="es-MX" sz="600" b="1" i="0" u="none" strike="noStrike" dirty="0">
                          <a:latin typeface="Arial"/>
                        </a:rPr>
                        <a:t>EXPEDIENTE CLÍNICO</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00903">
                <a:tc gridSpan="2">
                  <a:txBody>
                    <a:bodyPr/>
                    <a:lstStyle/>
                    <a:p>
                      <a:pPr algn="ctr" fontAlgn="b"/>
                      <a:endParaRPr lang="es-MX" sz="300" b="1" i="0" u="none" strike="noStrike">
                        <a:latin typeface="Arial"/>
                      </a:endParaRPr>
                    </a:p>
                  </a:txBody>
                  <a:tcPr marL="0" marR="0" marT="0" marB="0" anchor="b">
                    <a:lnL>
                      <a:noFill/>
                    </a:lnL>
                    <a:lnR>
                      <a:noFill/>
                    </a:lnR>
                    <a:lnT>
                      <a:noFill/>
                    </a:lnT>
                    <a:lnB>
                      <a:noFill/>
                    </a:lnB>
                  </a:tcPr>
                </a:tc>
                <a:tc hMerge="1">
                  <a:txBody>
                    <a:bodyPr/>
                    <a:lstStyle/>
                    <a:p>
                      <a:endParaRPr lang="es-MX"/>
                    </a:p>
                  </a:txBody>
                  <a:tcPr/>
                </a:tc>
                <a:tc gridSpan="2">
                  <a:txBody>
                    <a:bodyPr/>
                    <a:lstStyle/>
                    <a:p>
                      <a:pPr algn="ctr" fontAlgn="b"/>
                      <a:endParaRPr lang="es-MX" sz="300" b="1" i="0" u="none" strike="noStrike">
                        <a:latin typeface="Arial"/>
                      </a:endParaRPr>
                    </a:p>
                  </a:txBody>
                  <a:tcPr marL="0" marR="0" marT="0" marB="0" anchor="b">
                    <a:lnL>
                      <a:noFill/>
                    </a:lnL>
                    <a:lnR>
                      <a:noFill/>
                    </a:lnR>
                    <a:lnT>
                      <a:noFill/>
                    </a:lnT>
                    <a:lnB>
                      <a:noFill/>
                    </a:lnB>
                  </a:tcPr>
                </a:tc>
                <a:tc hMerge="1">
                  <a:txBody>
                    <a:bodyPr/>
                    <a:lstStyle/>
                    <a:p>
                      <a:endParaRPr lang="es-MX"/>
                    </a:p>
                  </a:txBody>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ctr" fontAlgn="b"/>
                      <a:endParaRPr lang="es-MX" sz="400" b="1" i="0" u="none" strike="noStrike" dirty="0">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ctr" fontAlgn="b"/>
                      <a:endParaRPr lang="es-MX" sz="400" b="1" i="0" u="none" strike="noStrike" dirty="0">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gridSpan="2">
                  <a:txBody>
                    <a:bodyPr/>
                    <a:lstStyle/>
                    <a:p>
                      <a:pPr algn="l" fontAlgn="b"/>
                      <a:r>
                        <a:rPr lang="es-MX" sz="800" b="1" i="0" u="none" strike="noStrike" dirty="0">
                          <a:latin typeface="Arial"/>
                        </a:rPr>
                        <a:t>Fondo:</a:t>
                      </a:r>
                    </a:p>
                  </a:txBody>
                  <a:tcPr marL="0" marR="0" marT="0" marB="0" anchor="b">
                    <a:lnL>
                      <a:noFill/>
                    </a:lnL>
                    <a:lnR>
                      <a:noFill/>
                    </a:lnR>
                    <a:lnT>
                      <a:noFill/>
                    </a:lnT>
                    <a:lnB>
                      <a:noFill/>
                    </a:lnB>
                  </a:tcPr>
                </a:tc>
                <a:tc hMerge="1">
                  <a:txBody>
                    <a:bodyPr/>
                    <a:lstStyle/>
                    <a:p>
                      <a:endParaRPr lang="es-MX"/>
                    </a:p>
                  </a:txBody>
                  <a:tcPr/>
                </a:tc>
                <a:tc gridSpan="2">
                  <a:txBody>
                    <a:bodyPr/>
                    <a:lstStyle/>
                    <a:p>
                      <a:pPr algn="l" fontAlgn="b"/>
                      <a:endParaRPr lang="es-MX" sz="700" b="1" i="0" u="none" strike="noStrike">
                        <a:latin typeface="Arial"/>
                      </a:endParaRPr>
                    </a:p>
                  </a:txBody>
                  <a:tcPr marL="0" marR="0" marT="0" marB="0" anchor="b">
                    <a:lnL>
                      <a:noFill/>
                    </a:lnL>
                    <a:lnR>
                      <a:noFill/>
                    </a:lnR>
                    <a:lnT>
                      <a:noFill/>
                    </a:lnT>
                    <a:lnB>
                      <a:noFill/>
                    </a:lnB>
                  </a:tcPr>
                </a:tc>
                <a:tc hMerge="1">
                  <a:txBody>
                    <a:bodyPr/>
                    <a:lstStyle/>
                    <a:p>
                      <a:endParaRPr lang="es-MX"/>
                    </a:p>
                  </a:txBody>
                  <a:tcPr/>
                </a:tc>
                <a:tc gridSpan="2">
                  <a:txBody>
                    <a:bodyPr/>
                    <a:lstStyle/>
                    <a:p>
                      <a:pPr algn="l" fontAlgn="b"/>
                      <a:r>
                        <a:rPr lang="es-MX" sz="800" b="0" i="0" u="none" strike="noStrike" dirty="0" smtClean="0">
                          <a:latin typeface="Arial"/>
                        </a:rPr>
                        <a:t>Secretaria</a:t>
                      </a:r>
                      <a:r>
                        <a:rPr lang="es-MX" sz="800" b="0" i="0" u="none" strike="noStrike" baseline="0" dirty="0" smtClean="0">
                          <a:latin typeface="Arial"/>
                        </a:rPr>
                        <a:t> de Salud de la Ciudad de México</a:t>
                      </a:r>
                      <a:endParaRPr lang="es-MX" sz="800" b="0" i="0" u="none" strike="noStrike" dirty="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r" fontAlgn="b"/>
                      <a:endParaRPr lang="es-MX" sz="300" b="1" i="0" u="none" strike="noStrike" dirty="0">
                        <a:latin typeface="Arial"/>
                      </a:endParaRPr>
                    </a:p>
                  </a:txBody>
                  <a:tcPr marL="0" marR="0" marT="0" marB="0" anchor="b">
                    <a:lnL>
                      <a:noFill/>
                    </a:lnL>
                    <a:lnR>
                      <a:noFill/>
                    </a:lnR>
                    <a:lnT>
                      <a:noFill/>
                    </a:lnT>
                    <a:lnB>
                      <a:noFill/>
                    </a:lnB>
                  </a:tcPr>
                </a:tc>
                <a:tc>
                  <a:txBody>
                    <a:bodyPr/>
                    <a:lstStyle/>
                    <a:p>
                      <a:pPr algn="l" fontAlgn="b"/>
                      <a:endParaRPr lang="es-MX" sz="300" b="1" i="0" u="none" strike="noStrike" dirty="0">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gridSpan="4">
                  <a:txBody>
                    <a:bodyPr/>
                    <a:lstStyle/>
                    <a:p>
                      <a:pPr algn="l" fontAlgn="b"/>
                      <a:r>
                        <a:rPr lang="es-MX" sz="800" b="1" i="0" u="none" strike="noStrike" dirty="0">
                          <a:latin typeface="Arial"/>
                        </a:rPr>
                        <a:t>Dirección de Área: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algn="ctr" fontAlgn="b"/>
                      <a:r>
                        <a:rPr lang="es-MX" sz="600" b="1"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r" fontAlgn="b"/>
                      <a:endParaRPr lang="es-MX" sz="400" b="1" i="0" u="none" strike="noStrike">
                        <a:latin typeface="Arial"/>
                      </a:endParaRPr>
                    </a:p>
                  </a:txBody>
                  <a:tcPr marL="0" marR="0" marT="0" marB="0" anchor="b">
                    <a:lnL>
                      <a:noFill/>
                    </a:lnL>
                    <a:lnR>
                      <a:noFill/>
                    </a:lnR>
                    <a:lnT>
                      <a:noFill/>
                    </a:lnT>
                    <a:lnB>
                      <a:noFill/>
                    </a:lnB>
                  </a:tcPr>
                </a:tc>
                <a:tc>
                  <a:txBody>
                    <a:bodyPr/>
                    <a:lstStyle/>
                    <a:p>
                      <a:pPr algn="r" fontAlgn="b"/>
                      <a:r>
                        <a:rPr lang="es-MX" sz="600" b="1" i="0" u="none" strike="noStrike" dirty="0">
                          <a:latin typeface="Arial"/>
                        </a:rPr>
                        <a:t>Valor: </a:t>
                      </a:r>
                    </a:p>
                  </a:txBody>
                  <a:tcPr marL="0" marR="0" marT="0" marB="0" anchor="b">
                    <a:lnL>
                      <a:noFill/>
                    </a:lnL>
                    <a:lnR>
                      <a:noFill/>
                    </a:lnR>
                    <a:lnT>
                      <a:noFill/>
                    </a:lnT>
                    <a:lnB>
                      <a:noFill/>
                    </a:lnB>
                  </a:tcPr>
                </a:tc>
                <a:tc gridSpan="2">
                  <a:txBody>
                    <a:bodyPr/>
                    <a:lstStyle/>
                    <a:p>
                      <a:pPr algn="l" fontAlgn="b"/>
                      <a:r>
                        <a:rPr lang="es-MX" sz="600" b="1" i="0" u="none" strike="noStrike" dirty="0">
                          <a:latin typeface="Arial"/>
                        </a:rPr>
                        <a:t>Administrativo  (X)</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gridSpan="4">
                  <a:txBody>
                    <a:bodyPr/>
                    <a:lstStyle/>
                    <a:p>
                      <a:pPr algn="l" fontAlgn="b"/>
                      <a:r>
                        <a:rPr lang="es-MX" sz="800" b="1" i="0" u="none" strike="noStrike" dirty="0">
                          <a:latin typeface="Arial"/>
                        </a:rPr>
                        <a:t>Sección o Área Generadora: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700" b="1"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1" i="0" u="none" strike="noStrike" dirty="0">
                          <a:latin typeface="Arial Narrow"/>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600" b="1" i="0" u="none" strike="noStrike" dirty="0">
                        <a:latin typeface="Arial"/>
                      </a:endParaRPr>
                    </a:p>
                  </a:txBody>
                  <a:tcPr marL="0" marR="0" marT="0" marB="0" anchor="b">
                    <a:lnL>
                      <a:noFill/>
                    </a:lnL>
                    <a:lnR>
                      <a:noFill/>
                    </a:lnR>
                    <a:lnT>
                      <a:noFill/>
                    </a:lnT>
                    <a:lnB>
                      <a:noFill/>
                    </a:lnB>
                  </a:tcPr>
                </a:tc>
                <a:tc gridSpan="2">
                  <a:txBody>
                    <a:bodyPr/>
                    <a:lstStyle/>
                    <a:p>
                      <a:pPr algn="l" fontAlgn="b"/>
                      <a:r>
                        <a:rPr lang="es-MX" sz="600" b="1" i="0" u="none" strike="noStrike" dirty="0">
                          <a:latin typeface="Arial"/>
                        </a:rPr>
                        <a:t>Legal                  (   )</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gridSpan="4">
                  <a:txBody>
                    <a:bodyPr/>
                    <a:lstStyle/>
                    <a:p>
                      <a:pPr algn="l" fontAlgn="b"/>
                      <a:r>
                        <a:rPr lang="es-MX" sz="800" b="1" i="0" u="none" strike="noStrike" dirty="0">
                          <a:latin typeface="Arial"/>
                        </a:rPr>
                        <a:t>Serie Documental:</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600" b="1" i="0" u="none" strike="noStrike" dirty="0">
                          <a:latin typeface="Arial Narrow"/>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1" i="0" u="none" strike="noStrike" dirty="0">
                          <a:latin typeface="Arial Narrow"/>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600" b="0" i="0" u="none" strike="noStrike" dirty="0">
                        <a:latin typeface="Arial"/>
                      </a:endParaRPr>
                    </a:p>
                  </a:txBody>
                  <a:tcPr marL="0" marR="0" marT="0" marB="0" anchor="b">
                    <a:lnL>
                      <a:noFill/>
                    </a:lnL>
                    <a:lnR>
                      <a:noFill/>
                    </a:lnR>
                    <a:lnT>
                      <a:noFill/>
                    </a:lnT>
                    <a:lnB>
                      <a:noFill/>
                    </a:lnB>
                  </a:tcPr>
                </a:tc>
                <a:tc gridSpan="2">
                  <a:txBody>
                    <a:bodyPr/>
                    <a:lstStyle/>
                    <a:p>
                      <a:pPr algn="l" fontAlgn="b"/>
                      <a:r>
                        <a:rPr lang="es-MX" sz="600" b="1" i="0" u="none" strike="noStrike" dirty="0">
                          <a:latin typeface="Arial"/>
                        </a:rPr>
                        <a:t>Contable            (   )</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gridSpan="4">
                  <a:txBody>
                    <a:bodyPr/>
                    <a:lstStyle/>
                    <a:p>
                      <a:pPr algn="l" fontAlgn="b"/>
                      <a:r>
                        <a:rPr lang="es-MX" sz="800" b="1" i="0" u="none" strike="noStrike" dirty="0">
                          <a:latin typeface="Arial"/>
                        </a:rPr>
                        <a:t>Clave de Clasificación:</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algn="ctr" fontAlgn="b"/>
                      <a:r>
                        <a:rPr lang="es-MX" sz="500" b="1" i="0" u="none" strike="noStrike" dirty="0">
                          <a:latin typeface="Verdana"/>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600" b="0" i="0" u="none" strike="noStrike">
                        <a:latin typeface="Arial"/>
                      </a:endParaRPr>
                    </a:p>
                  </a:txBody>
                  <a:tcPr marL="0" marR="0" marT="0" marB="0" anchor="b">
                    <a:lnL>
                      <a:noFill/>
                    </a:lnL>
                    <a:lnR>
                      <a:noFill/>
                    </a:lnR>
                    <a:lnT>
                      <a:noFill/>
                    </a:lnT>
                    <a:lnB>
                      <a:noFill/>
                    </a:lnB>
                  </a:tcPr>
                </a:tc>
                <a:tc>
                  <a:txBody>
                    <a:bodyPr/>
                    <a:lstStyle/>
                    <a:p>
                      <a:pPr algn="ctr" fontAlgn="b"/>
                      <a:endParaRPr lang="es-MX" sz="600" b="0" i="0" u="none" strike="noStrike" dirty="0">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r>
              <a:tr h="119564">
                <a:tc gridSpan="5">
                  <a:txBody>
                    <a:bodyPr/>
                    <a:lstStyle/>
                    <a:p>
                      <a:pPr algn="l" fontAlgn="b"/>
                      <a:r>
                        <a:rPr lang="es-MX" sz="800" b="1" i="0" u="none" strike="noStrike" dirty="0">
                          <a:latin typeface="Arial"/>
                        </a:rPr>
                        <a:t>Responsable del </a:t>
                      </a:r>
                      <a:r>
                        <a:rPr lang="es-MX" sz="800" b="1" i="0" u="none" strike="noStrike" dirty="0" smtClean="0">
                          <a:latin typeface="Arial"/>
                        </a:rPr>
                        <a:t>Archivo:</a:t>
                      </a:r>
                      <a:endParaRPr lang="es-MX" sz="800" b="1" i="0" u="none" strike="noStrike" dirty="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1" i="0" u="none" strike="noStrike" dirty="0">
                        <a:latin typeface="Arial Narrow"/>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MX" sz="400" b="1" i="0" u="none" strike="noStrike">
                        <a:latin typeface="Arial Narrow"/>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400" b="1" i="0" u="none" strike="noStrike">
                        <a:latin typeface="Arial Narrow"/>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300" b="1"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418473">
                <a:tc rowSpan="2">
                  <a:txBody>
                    <a:bodyPr/>
                    <a:lstStyle/>
                    <a:p>
                      <a:pPr algn="ctr" fontAlgn="ctr"/>
                      <a:r>
                        <a:rPr lang="es-MX" sz="700" b="1" i="0" u="none" strike="noStrike" dirty="0">
                          <a:latin typeface="Arial"/>
                        </a:rPr>
                        <a:t>No.      Consecutivo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gridSpan="2">
                  <a:txBody>
                    <a:bodyPr/>
                    <a:lstStyle/>
                    <a:p>
                      <a:pPr algn="ctr" fontAlgn="ctr"/>
                      <a:r>
                        <a:rPr lang="es-MX" sz="700" b="1" i="0" u="none" strike="noStrike" dirty="0">
                          <a:latin typeface="Arial"/>
                        </a:rPr>
                        <a:t>No. de Caja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hMerge="1">
                  <a:txBody>
                    <a:bodyPr/>
                    <a:lstStyle/>
                    <a:p>
                      <a:pPr algn="ctr" fontAlgn="ctr"/>
                      <a:endParaRPr lang="es-MX" sz="700" b="1"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gridSpan="2">
                  <a:txBody>
                    <a:bodyPr/>
                    <a:lstStyle/>
                    <a:p>
                      <a:pPr algn="ctr" fontAlgn="ctr"/>
                      <a:r>
                        <a:rPr lang="es-MX" sz="700" b="1" i="0" u="none" strike="noStrike" dirty="0">
                          <a:latin typeface="Arial"/>
                        </a:rPr>
                        <a:t>No. de Expediente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hMerge="1">
                  <a:txBody>
                    <a:bodyPr/>
                    <a:lstStyle/>
                    <a:p>
                      <a:pPr algn="ctr" fontAlgn="ctr"/>
                      <a:endParaRPr lang="es-MX" sz="700" b="1"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dirty="0">
                          <a:latin typeface="Arial"/>
                        </a:rPr>
                        <a:t>Nombre del Expediente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a:latin typeface="Arial"/>
                        </a:rPr>
                        <a:t>No de Fojas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a:latin typeface="Arial"/>
                        </a:rPr>
                        <a:t>Año o Período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a:latin typeface="Arial"/>
                        </a:rPr>
                        <a:t>Original (O)        Copia (X)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b"/>
                      <a:r>
                        <a:rPr lang="es-MX" sz="700" b="1" i="0" u="none" strike="noStrike">
                          <a:latin typeface="Arial"/>
                        </a:rPr>
                        <a:t>Contiene Datos Personales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fontAlgn="b"/>
                      <a:r>
                        <a:rPr lang="es-MX" sz="700" b="1" i="0" u="none" strike="noStrike" dirty="0">
                          <a:latin typeface="Arial"/>
                        </a:rPr>
                        <a:t>Forma Parte de Un Sistema de Datos Personales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rowSpan="2">
                  <a:txBody>
                    <a:bodyPr/>
                    <a:lstStyle/>
                    <a:p>
                      <a:pPr algn="ctr" fontAlgn="ctr"/>
                      <a:r>
                        <a:rPr lang="es-MX" sz="700" b="1" i="0" u="none" strike="noStrike" dirty="0">
                          <a:latin typeface="Arial"/>
                        </a:rPr>
                        <a:t>Observaciones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3720">
                <a:tc vMerge="1">
                  <a:txBody>
                    <a:bodyPr/>
                    <a:lstStyle/>
                    <a:p>
                      <a:endParaRPr lang="es-MX"/>
                    </a:p>
                  </a:txBody>
                  <a:tcPr/>
                </a:tc>
                <a:tc gridSpan="2" vMerge="1">
                  <a:txBody>
                    <a:bodyPr/>
                    <a:lstStyle/>
                    <a:p>
                      <a:endParaRPr lang="es-MX"/>
                    </a:p>
                  </a:txBody>
                  <a:tcPr/>
                </a:tc>
                <a:tc hMerge="1" vMerge="1">
                  <a:txBody>
                    <a:bodyPr/>
                    <a:lstStyle/>
                    <a:p>
                      <a:endParaRPr lang="es-MX"/>
                    </a:p>
                  </a:txBody>
                  <a:tcPr/>
                </a:tc>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b"/>
                      <a:r>
                        <a:rPr lang="es-MX" sz="700" b="1" i="0" u="none" strike="noStrike">
                          <a:latin typeface="Arial"/>
                        </a:rPr>
                        <a:t>Si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s-MX" sz="700" b="1" i="0" u="none" strike="noStrike">
                          <a:latin typeface="Arial"/>
                        </a:rPr>
                        <a:t>No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s-MX" sz="700" b="1" i="0" u="none" strike="noStrike" dirty="0">
                          <a:latin typeface="Arial"/>
                        </a:rPr>
                        <a:t>Si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s-MX" sz="700" b="1" i="0" u="none" strike="noStrike" dirty="0">
                          <a:latin typeface="Arial"/>
                        </a:rPr>
                        <a:t>No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es-MX"/>
                    </a:p>
                  </a:txBody>
                  <a:tcPr/>
                </a:tc>
              </a:tr>
              <a:tr h="209954">
                <a:tc>
                  <a:txBody>
                    <a:bodyPr/>
                    <a:lstStyle/>
                    <a:p>
                      <a:pPr algn="ctr" fontAlgn="b"/>
                      <a:r>
                        <a:rPr lang="es-MX"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MX"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b"/>
                      <a:r>
                        <a:rPr lang="es-MX"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MX"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MX" sz="400" b="1"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MX" sz="400" b="1"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118">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endParaRPr lang="es-MX"/>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s-MX"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endParaRPr lang="es-MX"/>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74890">
                <a:tc gridSpan="14">
                  <a:txBody>
                    <a:bodyPr/>
                    <a:lstStyle/>
                    <a:p>
                      <a:pPr algn="l" fontAlgn="b"/>
                      <a:r>
                        <a:rPr lang="es-MX" sz="600" b="0" i="0" u="none" strike="noStrike" dirty="0">
                          <a:latin typeface="Arial"/>
                        </a:rPr>
                        <a:t>El presente inventario consta de  ___________    fojas y ampara la cantidad de  ______   expedientes en _______    cajas, con un peso aproximado de _________kilogramos</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7006">
                <a:tc gridSpan="2">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hMerge="1">
                  <a:txBody>
                    <a:bodyPr/>
                    <a:lstStyle/>
                    <a:p>
                      <a:endParaRPr lang="es-MX"/>
                    </a:p>
                  </a:txBody>
                  <a:tcPr/>
                </a:tc>
                <a:tc gridSpan="2">
                  <a:txBody>
                    <a:bodyPr/>
                    <a:lstStyle/>
                    <a:p>
                      <a:pPr algn="l" fontAlgn="b"/>
                      <a:endParaRPr lang="es-MX" sz="600" b="0" i="0" u="none" strike="noStrike">
                        <a:latin typeface="Arial"/>
                      </a:endParaRP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74890">
                <a:tc gridSpan="2">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hMerge="1">
                  <a:txBody>
                    <a:bodyPr/>
                    <a:lstStyle/>
                    <a:p>
                      <a:endParaRPr lang="es-MX"/>
                    </a:p>
                  </a:txBody>
                  <a:tcPr/>
                </a:tc>
                <a:tc gridSpan="2">
                  <a:txBody>
                    <a:bodyPr/>
                    <a:lstStyle/>
                    <a:p>
                      <a:pPr algn="l" fontAlgn="b"/>
                      <a:endParaRPr lang="es-MX" sz="600" b="0" i="0" u="none" strike="noStrike">
                        <a:latin typeface="Arial"/>
                      </a:endParaRP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r" fontAlgn="b"/>
                      <a:r>
                        <a:rPr lang="es-MX" sz="600" b="1" i="0" u="none" strike="noStrike">
                          <a:latin typeface="Arial"/>
                        </a:rPr>
                        <a:t>Fecha: </a:t>
                      </a:r>
                    </a:p>
                  </a:txBody>
                  <a:tcPr marL="0" marR="0" marT="0" marB="0" anchor="b">
                    <a:lnL>
                      <a:noFill/>
                    </a:lnL>
                    <a:lnR>
                      <a:noFill/>
                    </a:lnR>
                    <a:lnT>
                      <a:noFill/>
                    </a:lnT>
                    <a:lnB>
                      <a:noFill/>
                    </a:lnB>
                  </a:tcPr>
                </a:tc>
                <a:tc gridSpan="4">
                  <a:txBody>
                    <a:bodyPr/>
                    <a:lstStyle/>
                    <a:p>
                      <a:pPr algn="ctr" fontAlgn="b"/>
                      <a:r>
                        <a:rPr lang="es-MX" sz="600" b="1"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82773">
                <a:tc gridSpan="2">
                  <a:txBody>
                    <a:bodyPr/>
                    <a:lstStyle/>
                    <a:p>
                      <a:pPr algn="l" fontAlgn="b"/>
                      <a:endParaRPr lang="es-MX" sz="700" b="1" i="0" u="none" strike="noStrike" dirty="0">
                        <a:latin typeface="Arial"/>
                      </a:endParaRPr>
                    </a:p>
                  </a:txBody>
                  <a:tcPr marL="0" marR="0" marT="0" marB="0" anchor="b">
                    <a:lnL>
                      <a:noFill/>
                    </a:lnL>
                    <a:lnR>
                      <a:noFill/>
                    </a:lnR>
                    <a:lnT>
                      <a:noFill/>
                    </a:lnT>
                    <a:lnB>
                      <a:noFill/>
                    </a:lnB>
                  </a:tcPr>
                </a:tc>
                <a:tc hMerge="1">
                  <a:txBody>
                    <a:bodyPr/>
                    <a:lstStyle/>
                    <a:p>
                      <a:endParaRPr lang="es-MX"/>
                    </a:p>
                  </a:txBody>
                  <a:tcPr/>
                </a:tc>
                <a:tc gridSpan="2">
                  <a:txBody>
                    <a:bodyPr/>
                    <a:lstStyle/>
                    <a:p>
                      <a:pPr algn="l" fontAlgn="b"/>
                      <a:endParaRPr lang="es-MX" sz="700" b="1" i="0" u="none" strike="noStrike">
                        <a:latin typeface="Arial"/>
                      </a:endParaRP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700" b="1" i="0" u="none" strike="noStrike">
                        <a:latin typeface="Arial"/>
                      </a:endParaRPr>
                    </a:p>
                  </a:txBody>
                  <a:tcPr marL="0" marR="0" marT="0" marB="0" anchor="b">
                    <a:lnL>
                      <a:noFill/>
                    </a:lnL>
                    <a:lnR>
                      <a:noFill/>
                    </a:lnR>
                    <a:lnT>
                      <a:noFill/>
                    </a:lnT>
                    <a:lnB>
                      <a:noFill/>
                    </a:lnB>
                  </a:tcPr>
                </a:tc>
                <a:tc>
                  <a:txBody>
                    <a:bodyPr/>
                    <a:lstStyle/>
                    <a:p>
                      <a:pPr algn="l" fontAlgn="b"/>
                      <a:endParaRPr lang="es-MX" sz="700" b="1" i="0" u="none" strike="noStrike">
                        <a:latin typeface="Arial"/>
                      </a:endParaRPr>
                    </a:p>
                  </a:txBody>
                  <a:tcPr marL="0" marR="0" marT="0" marB="0" anchor="b">
                    <a:lnL>
                      <a:noFill/>
                    </a:lnL>
                    <a:lnR>
                      <a:noFill/>
                    </a:lnR>
                    <a:lnT>
                      <a:noFill/>
                    </a:lnT>
                    <a:lnB>
                      <a:noFill/>
                    </a:lnB>
                  </a:tcPr>
                </a:tc>
                <a:tc>
                  <a:txBody>
                    <a:bodyPr/>
                    <a:lstStyle/>
                    <a:p>
                      <a:pPr algn="ctr" fontAlgn="b"/>
                      <a:endParaRPr lang="es-MX" sz="600" b="1" i="0" u="none" strike="noStrike">
                        <a:latin typeface="Arial"/>
                      </a:endParaRPr>
                    </a:p>
                  </a:txBody>
                  <a:tcPr marL="0" marR="0" marT="0" marB="0" anchor="b">
                    <a:lnL>
                      <a:noFill/>
                    </a:lnL>
                    <a:lnR>
                      <a:noFill/>
                    </a:lnR>
                    <a:lnT>
                      <a:noFill/>
                    </a:lnT>
                    <a:lnB>
                      <a:noFill/>
                    </a:lnB>
                  </a:tcPr>
                </a:tc>
                <a:tc>
                  <a:txBody>
                    <a:bodyPr/>
                    <a:lstStyle/>
                    <a:p>
                      <a:pPr algn="ctr" fontAlgn="b"/>
                      <a:endParaRPr lang="es-MX" sz="600" b="1" i="0" u="none" strike="noStrike">
                        <a:latin typeface="Arial"/>
                      </a:endParaRPr>
                    </a:p>
                  </a:txBody>
                  <a:tcPr marL="0" marR="0" marT="0" marB="0" anchor="b">
                    <a:lnL>
                      <a:noFill/>
                    </a:lnL>
                    <a:lnR>
                      <a:noFill/>
                    </a:lnR>
                    <a:lnT>
                      <a:noFill/>
                    </a:lnT>
                    <a:lnB>
                      <a:noFill/>
                    </a:lnB>
                  </a:tcPr>
                </a:tc>
                <a:tc>
                  <a:txBody>
                    <a:bodyPr/>
                    <a:lstStyle/>
                    <a:p>
                      <a:pPr algn="ctr" fontAlgn="b"/>
                      <a:endParaRPr lang="es-MX" sz="600" b="1"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MX" sz="600" b="1"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MX" sz="600" b="1"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MX" sz="600" b="1"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MX" sz="600" b="1" i="0" u="none" strike="noStrike">
                        <a:latin typeface="Arial"/>
                      </a:endParaRPr>
                    </a:p>
                  </a:txBody>
                  <a:tcPr marL="0" marR="0" marT="0" marB="0" anchor="b">
                    <a:lnL>
                      <a:noFill/>
                    </a:lnL>
                    <a:lnR>
                      <a:noFill/>
                    </a:lnR>
                    <a:lnT>
                      <a:noFill/>
                    </a:lnT>
                    <a:lnB>
                      <a:noFill/>
                    </a:lnB>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r>
              <a:tr h="67006">
                <a:tc gridSpan="5">
                  <a:txBody>
                    <a:bodyPr/>
                    <a:lstStyle/>
                    <a:p>
                      <a:pPr algn="ctr" fontAlgn="b"/>
                      <a:r>
                        <a:rPr lang="es-MX" sz="600" b="1" i="0" u="none" strike="noStrike" dirty="0">
                          <a:latin typeface="Arial"/>
                        </a:rPr>
                        <a:t>FORMULÓ</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b"/>
                      <a:r>
                        <a:rPr lang="es-MX" sz="600" b="1" i="0" u="none" strike="noStrike">
                          <a:latin typeface="Arial"/>
                        </a:rPr>
                        <a:t>REVISÓ</a:t>
                      </a: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gridSpan="6">
                  <a:txBody>
                    <a:bodyPr/>
                    <a:lstStyle/>
                    <a:p>
                      <a:pPr algn="ctr" fontAlgn="b"/>
                      <a:r>
                        <a:rPr lang="es-MX" sz="600" b="1" i="0" u="none" strike="noStrike">
                          <a:latin typeface="Arial"/>
                        </a:rPr>
                        <a:t>VISTO BUENO</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7006">
                <a:tc gridSpan="2">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hMerge="1">
                  <a:txBody>
                    <a:bodyPr/>
                    <a:lstStyle/>
                    <a:p>
                      <a:endParaRPr lang="es-MX"/>
                    </a:p>
                  </a:txBody>
                  <a:tcPr/>
                </a:tc>
                <a:tc gridSpan="2">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ctr"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78829">
                <a:tc gridSpan="5">
                  <a:txBody>
                    <a:bodyPr/>
                    <a:lstStyle/>
                    <a:p>
                      <a:pPr algn="l" fontAlgn="b"/>
                      <a:endParaRPr lang="es-MX" sz="300" b="0" i="0" u="none" strike="noStrike" dirty="0">
                        <a:latin typeface="Arial"/>
                      </a:endParaRPr>
                    </a:p>
                  </a:txBody>
                  <a:tcPr marL="0" marR="0" marT="0" marB="0">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300" b="0" i="0" u="none" strike="noStrike">
                        <a:latin typeface="Arial"/>
                      </a:endParaRPr>
                    </a:p>
                  </a:txBody>
                  <a:tcPr marL="0" marR="0" marT="0" marB="0">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gridSpan="6">
                  <a:txBody>
                    <a:bodyPr/>
                    <a:lstStyle/>
                    <a:p>
                      <a:pPr algn="ctr" fontAlgn="b"/>
                      <a:endParaRPr lang="es-MX" sz="300" b="1" i="0" u="none" strike="noStrike">
                        <a:latin typeface="Arial"/>
                      </a:endParaRP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7006">
                <a:tc gridSpan="2">
                  <a:txBody>
                    <a:bodyPr/>
                    <a:lstStyle/>
                    <a:p>
                      <a:pPr algn="l" fontAlgn="b"/>
                      <a:endParaRPr lang="es-MX" sz="300" b="0" i="0" u="none" strike="noStrike">
                        <a:latin typeface="Arial"/>
                      </a:endParaRPr>
                    </a:p>
                  </a:txBody>
                  <a:tcPr marL="0" marR="0" marT="0" marB="0" anchor="b">
                    <a:lnL>
                      <a:noFill/>
                    </a:lnL>
                    <a:lnR>
                      <a:noFill/>
                    </a:lnR>
                    <a:lnT>
                      <a:noFill/>
                    </a:lnT>
                    <a:lnB>
                      <a:noFill/>
                    </a:lnB>
                  </a:tcPr>
                </a:tc>
                <a:tc hMerge="1">
                  <a:txBody>
                    <a:bodyPr/>
                    <a:lstStyle/>
                    <a:p>
                      <a:endParaRPr lang="es-MX"/>
                    </a:p>
                  </a:txBody>
                  <a:tcPr/>
                </a:tc>
                <a:tc gridSpan="2">
                  <a:txBody>
                    <a:bodyPr/>
                    <a:lstStyle/>
                    <a:p>
                      <a:pPr algn="l" fontAlgn="b"/>
                      <a:endParaRPr lang="es-MX" sz="300" b="0" i="0" u="none" strike="noStrike">
                        <a:latin typeface="Arial"/>
                      </a:endParaRP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gridSpan="5">
                  <a:txBody>
                    <a:bodyPr/>
                    <a:lstStyle/>
                    <a:p>
                      <a:pPr algn="l" fontAlgn="b"/>
                      <a:endParaRPr lang="es-MX" sz="300" b="0" i="0" u="none" strike="noStrike" dirty="0">
                        <a:latin typeface="Arial"/>
                      </a:endParaRP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4" name="Line 1"/>
          <p:cNvSpPr>
            <a:spLocks noChangeShapeType="1"/>
          </p:cNvSpPr>
          <p:nvPr/>
        </p:nvSpPr>
        <p:spPr bwMode="auto">
          <a:xfrm>
            <a:off x="561975" y="12363450"/>
            <a:ext cx="1981200" cy="0"/>
          </a:xfrm>
          <a:prstGeom prst="line">
            <a:avLst/>
          </a:prstGeom>
          <a:noFill/>
          <a:ln w="15840">
            <a:solidFill>
              <a:srgbClr val="000000"/>
            </a:solidFill>
            <a:miter lim="800000"/>
            <a:headEnd/>
            <a:tailEnd/>
          </a:ln>
        </p:spPr>
      </p:sp>
      <p:sp>
        <p:nvSpPr>
          <p:cNvPr id="15" name="Line 2"/>
          <p:cNvSpPr>
            <a:spLocks noChangeShapeType="1"/>
          </p:cNvSpPr>
          <p:nvPr/>
        </p:nvSpPr>
        <p:spPr bwMode="auto">
          <a:xfrm>
            <a:off x="4762500" y="12372975"/>
            <a:ext cx="2686050" cy="0"/>
          </a:xfrm>
          <a:prstGeom prst="line">
            <a:avLst/>
          </a:prstGeom>
          <a:noFill/>
          <a:ln w="15840">
            <a:solidFill>
              <a:srgbClr val="000000"/>
            </a:solidFill>
            <a:miter lim="800000"/>
            <a:headEnd/>
            <a:tailEnd/>
          </a:ln>
        </p:spPr>
      </p:sp>
      <p:sp>
        <p:nvSpPr>
          <p:cNvPr id="16" name="Line 3"/>
          <p:cNvSpPr>
            <a:spLocks noChangeShapeType="1"/>
          </p:cNvSpPr>
          <p:nvPr/>
        </p:nvSpPr>
        <p:spPr bwMode="auto">
          <a:xfrm>
            <a:off x="10839450" y="12401550"/>
            <a:ext cx="2543175" cy="0"/>
          </a:xfrm>
          <a:prstGeom prst="line">
            <a:avLst/>
          </a:prstGeom>
          <a:noFill/>
          <a:ln w="15840">
            <a:solidFill>
              <a:srgbClr val="000000"/>
            </a:solidFill>
            <a:miter lim="800000"/>
            <a:headEnd/>
            <a:tailEnd/>
          </a:ln>
        </p:spPr>
      </p:sp>
      <p:pic>
        <p:nvPicPr>
          <p:cNvPr id="17" name="7 Imagen" descr="OPD 50.png"/>
          <p:cNvPicPr>
            <a:picLocks noChangeAspect="1"/>
          </p:cNvPicPr>
          <p:nvPr/>
        </p:nvPicPr>
        <p:blipFill>
          <a:blip r:embed="rId5" cstate="print"/>
          <a:srcRect/>
          <a:stretch>
            <a:fillRect/>
          </a:stretch>
        </p:blipFill>
        <p:spPr bwMode="auto">
          <a:xfrm>
            <a:off x="11096625" y="38100"/>
            <a:ext cx="3609975" cy="485775"/>
          </a:xfrm>
          <a:prstGeom prst="rect">
            <a:avLst/>
          </a:prstGeom>
          <a:noFill/>
          <a:ln w="9525">
            <a:noFill/>
            <a:miter lim="800000"/>
            <a:headEnd/>
            <a:tailEnd/>
          </a:ln>
        </p:spPr>
      </p:pic>
    </p:spTree>
    <p:extLst>
      <p:ext uri="{BB962C8B-B14F-4D97-AF65-F5344CB8AC3E}">
        <p14:creationId xmlns:p14="http://schemas.microsoft.com/office/powerpoint/2010/main" xmlns="" val="22431648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aphicFrame>
        <p:nvGraphicFramePr>
          <p:cNvPr id="9" name="8 Tabla"/>
          <p:cNvGraphicFramePr>
            <a:graphicFrameLocks noGrp="1"/>
          </p:cNvGraphicFramePr>
          <p:nvPr/>
        </p:nvGraphicFramePr>
        <p:xfrm>
          <a:off x="323529" y="1052743"/>
          <a:ext cx="8640960" cy="5769306"/>
        </p:xfrm>
        <a:graphic>
          <a:graphicData uri="http://schemas.openxmlformats.org/drawingml/2006/table">
            <a:tbl>
              <a:tblPr/>
              <a:tblGrid>
                <a:gridCol w="1025770"/>
                <a:gridCol w="573457"/>
                <a:gridCol w="865246"/>
                <a:gridCol w="2707061"/>
                <a:gridCol w="357569"/>
                <a:gridCol w="357569"/>
                <a:gridCol w="472258"/>
                <a:gridCol w="310342"/>
                <a:gridCol w="310342"/>
                <a:gridCol w="330583"/>
                <a:gridCol w="359256"/>
                <a:gridCol w="971507"/>
              </a:tblGrid>
              <a:tr h="110362">
                <a:tc gridSpan="3">
                  <a:txBody>
                    <a:bodyPr/>
                    <a:lstStyle/>
                    <a:p>
                      <a:pPr algn="l" fontAlgn="b"/>
                      <a:r>
                        <a:rPr lang="es-MX" sz="400" b="0" i="0" u="none" strike="noStrike" dirty="0">
                          <a:latin typeface="Times New Roman"/>
                        </a:rPr>
                        <a:t>   </a:t>
                      </a:r>
                    </a:p>
                  </a:txBody>
                  <a:tcPr marL="53725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rtl="0" fontAlgn="b"/>
                      <a:r>
                        <a:rPr lang="es-MX" sz="300" b="0" i="0" u="none" strike="noStrike">
                          <a:solidFill>
                            <a:srgbClr val="808080"/>
                          </a:solidFill>
                          <a:latin typeface="Gotham"/>
                        </a:rPr>
                        <a:t>SECRETARÍA DE </a:t>
                      </a:r>
                      <a:r>
                        <a:rPr lang="es-MX" sz="300" b="1" i="0" u="none" strike="noStrike">
                          <a:solidFill>
                            <a:srgbClr val="808080"/>
                          </a:solidFill>
                          <a:latin typeface="Gotham"/>
                        </a:rPr>
                        <a:t>SALUD</a:t>
                      </a:r>
                      <a:r>
                        <a:rPr lang="es-MX" sz="400" b="0" i="0" u="none" strike="noStrike">
                          <a:solidFill>
                            <a:srgbClr val="000000"/>
                          </a:solidFill>
                          <a:latin typeface="Times New Roman"/>
                        </a:rPr>
                        <a:t> </a:t>
                      </a:r>
                      <a:endParaRPr lang="es-MX" sz="300" b="0" i="0" u="none" strike="noStrike">
                        <a:solidFill>
                          <a:srgbClr val="808080"/>
                        </a:solidFill>
                        <a:latin typeface="Gotham"/>
                      </a:endParaRPr>
                    </a:p>
                  </a:txBody>
                  <a:tcPr marL="0" marR="0" marT="0" marB="0" anchor="b">
                    <a:lnL>
                      <a:noFill/>
                    </a:lnL>
                    <a:lnR>
                      <a:noFill/>
                    </a:lnR>
                    <a:lnT>
                      <a:noFill/>
                    </a:lnT>
                    <a:lnB>
                      <a:noFill/>
                    </a:lnB>
                  </a:tcPr>
                </a:tc>
                <a:tc>
                  <a:txBody>
                    <a:bodyPr/>
                    <a:lstStyle/>
                    <a:p>
                      <a:pPr algn="l" fontAlgn="b"/>
                      <a:endParaRPr lang="es-MX" sz="300" b="1" i="0" u="none" strike="noStrike">
                        <a:latin typeface="Arial Black"/>
                      </a:endParaRPr>
                    </a:p>
                  </a:txBody>
                  <a:tcPr marL="0" marR="0" marT="0" marB="0" anchor="b">
                    <a:lnL>
                      <a:noFill/>
                    </a:lnL>
                    <a:lnR>
                      <a:noFill/>
                    </a:lnR>
                    <a:lnT>
                      <a:noFill/>
                    </a:lnT>
                    <a:lnB>
                      <a:noFill/>
                    </a:lnB>
                  </a:tcPr>
                </a:tc>
                <a:tc>
                  <a:txBody>
                    <a:bodyPr/>
                    <a:lstStyle/>
                    <a:p>
                      <a:pPr algn="l" fontAlgn="b"/>
                      <a:endParaRPr lang="es-MX" sz="300" b="1" i="0" u="none" strike="noStrike">
                        <a:latin typeface="Arial Black"/>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110362">
                <a:tc>
                  <a:txBody>
                    <a:bodyPr/>
                    <a:lstStyle/>
                    <a:p>
                      <a:pPr algn="l" fontAlgn="b"/>
                      <a:endParaRPr lang="es-MX" sz="300" b="0" i="0" u="none" strike="noStrike">
                        <a:latin typeface="Arial Black"/>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rtl="0" fontAlgn="b"/>
                      <a:r>
                        <a:rPr lang="es-MX" sz="300" b="0" i="0" u="none" strike="noStrike">
                          <a:solidFill>
                            <a:srgbClr val="808080"/>
                          </a:solidFill>
                          <a:latin typeface="Gotham"/>
                        </a:rPr>
                        <a:t>SERVICIOS DE SALUD PÚBLICA DEL D.F.</a:t>
                      </a:r>
                      <a:r>
                        <a:rPr lang="es-MX" sz="400" b="0" i="0" u="none" strike="noStrike">
                          <a:solidFill>
                            <a:srgbClr val="000000"/>
                          </a:solidFill>
                          <a:latin typeface="Times New Roman"/>
                        </a:rPr>
                        <a:t> </a:t>
                      </a:r>
                      <a:endParaRPr lang="es-MX" sz="300" b="0" i="0" u="none" strike="noStrike">
                        <a:solidFill>
                          <a:srgbClr val="808080"/>
                        </a:solidFill>
                        <a:latin typeface="Gotham"/>
                      </a:endParaRPr>
                    </a:p>
                  </a:txBody>
                  <a:tcPr marL="0" marR="0" marT="0" marB="0" anchor="b">
                    <a:lnL>
                      <a:noFill/>
                    </a:lnL>
                    <a:lnR>
                      <a:noFill/>
                    </a:lnR>
                    <a:lnT>
                      <a:noFill/>
                    </a:lnT>
                    <a:lnB>
                      <a:noFill/>
                    </a:lnB>
                  </a:tcPr>
                </a:tc>
                <a:tc>
                  <a:txBody>
                    <a:bodyPr/>
                    <a:lstStyle/>
                    <a:p>
                      <a:pPr algn="l" fontAlgn="b"/>
                      <a:endParaRPr lang="es-MX" sz="400" b="1" i="0" u="none" strike="noStrike">
                        <a:latin typeface="Palatino Linotype"/>
                      </a:endParaRPr>
                    </a:p>
                  </a:txBody>
                  <a:tcPr marL="0" marR="0" marT="0" marB="0" anchor="b">
                    <a:lnL>
                      <a:noFill/>
                    </a:lnL>
                    <a:lnR>
                      <a:noFill/>
                    </a:lnR>
                    <a:lnT>
                      <a:noFill/>
                    </a:lnT>
                    <a:lnB>
                      <a:noFill/>
                    </a:lnB>
                  </a:tcPr>
                </a:tc>
                <a:tc>
                  <a:txBody>
                    <a:bodyPr/>
                    <a:lstStyle/>
                    <a:p>
                      <a:pPr algn="l" fontAlgn="b"/>
                      <a:endParaRPr lang="es-MX" sz="400" b="1" i="0" u="none" strike="noStrike">
                        <a:latin typeface="Palatino Linotype"/>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r" fontAlgn="b"/>
                      <a:endParaRPr lang="es-MX" sz="400" b="1"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110362">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rtl="0" fontAlgn="b"/>
                      <a:r>
                        <a:rPr lang="es-MX" sz="300" b="0" i="0" u="none" strike="noStrike">
                          <a:solidFill>
                            <a:srgbClr val="808080"/>
                          </a:solidFill>
                          <a:latin typeface="Gotham"/>
                        </a:rPr>
                        <a:t>OFICINA DE INFORMACIÓN PÚBLICA</a:t>
                      </a:r>
                      <a:r>
                        <a:rPr lang="es-MX" sz="400" b="0" i="0" u="none" strike="noStrike">
                          <a:solidFill>
                            <a:srgbClr val="000000"/>
                          </a:solidFill>
                          <a:latin typeface="Times New Roman"/>
                        </a:rPr>
                        <a:t> </a:t>
                      </a:r>
                      <a:endParaRPr lang="es-MX" sz="300" b="0" i="0" u="none" strike="noStrike">
                        <a:solidFill>
                          <a:srgbClr val="808080"/>
                        </a:solidFill>
                        <a:latin typeface="Gotham"/>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100903">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400" b="1" i="0" u="none" strike="noStrike">
                        <a:latin typeface="Palatino Linotype"/>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gridSpan="2">
                  <a:txBody>
                    <a:bodyPr/>
                    <a:lstStyle/>
                    <a:p>
                      <a:pPr algn="l" fontAlgn="b"/>
                      <a:r>
                        <a:rPr lang="es-MX" sz="600" b="1" i="0" u="none" strike="noStrike" dirty="0">
                          <a:latin typeface="Arial"/>
                        </a:rPr>
                        <a:t>Transferencia No:</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0362">
                <a:tc gridSpan="10">
                  <a:txBody>
                    <a:bodyPr/>
                    <a:lstStyle/>
                    <a:p>
                      <a:pPr algn="ctr" fontAlgn="b"/>
                      <a:r>
                        <a:rPr lang="es-MX" sz="600" b="1" i="0" u="none" strike="noStrike" dirty="0">
                          <a:latin typeface="Arial"/>
                        </a:rPr>
                        <a:t>INVENTARIO DE TRANSFERENCIA PRIMARIA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00903">
                <a:tc gridSpan="10">
                  <a:txBody>
                    <a:bodyPr/>
                    <a:lstStyle/>
                    <a:p>
                      <a:pPr algn="ctr" fontAlgn="b"/>
                      <a:r>
                        <a:rPr lang="es-MX" sz="600" b="1" i="0" u="none" strike="noStrike" dirty="0" smtClean="0">
                          <a:latin typeface="Arial"/>
                        </a:rPr>
                        <a:t>CEDULAS</a:t>
                      </a:r>
                      <a:r>
                        <a:rPr lang="es-MX" sz="600" b="1" i="0" u="none" strike="noStrike" baseline="0" dirty="0" smtClean="0">
                          <a:latin typeface="Arial"/>
                        </a:rPr>
                        <a:t> DE GRATUIDAD</a:t>
                      </a:r>
                      <a:endParaRPr lang="es-MX" sz="600" b="1" i="0" u="none" strike="noStrike" dirty="0">
                        <a:latin typeface="Arial"/>
                      </a:endParaRP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00903">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ctr" fontAlgn="b"/>
                      <a:endParaRPr lang="es-MX" sz="400" b="1" i="0" u="none" strike="noStrike" dirty="0">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ctr" fontAlgn="b"/>
                      <a:endParaRPr lang="es-MX" sz="400" b="1" i="0" u="none" strike="noStrike" dirty="0">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a:txBody>
                    <a:bodyPr/>
                    <a:lstStyle/>
                    <a:p>
                      <a:pPr algn="l" fontAlgn="b"/>
                      <a:r>
                        <a:rPr lang="es-MX" sz="800" b="1" i="0" u="none" strike="noStrike" dirty="0">
                          <a:latin typeface="Arial"/>
                        </a:rPr>
                        <a:t>Fondo:</a:t>
                      </a:r>
                    </a:p>
                  </a:txBody>
                  <a:tcPr marL="0" marR="0" marT="0" marB="0" anchor="b">
                    <a:lnL>
                      <a:noFill/>
                    </a:lnL>
                    <a:lnR>
                      <a:noFill/>
                    </a:lnR>
                    <a:lnT>
                      <a:noFill/>
                    </a:lnT>
                    <a:lnB>
                      <a:noFill/>
                    </a:lnB>
                  </a:tcPr>
                </a:tc>
                <a:tc>
                  <a:txBody>
                    <a:bodyPr/>
                    <a:lstStyle/>
                    <a:p>
                      <a:pPr algn="l" fontAlgn="b"/>
                      <a:endParaRPr lang="es-MX" sz="700" b="1" i="0" u="none" strike="noStrike">
                        <a:latin typeface="Arial"/>
                      </a:endParaRPr>
                    </a:p>
                  </a:txBody>
                  <a:tcPr marL="0" marR="0" marT="0" marB="0" anchor="b">
                    <a:lnL>
                      <a:noFill/>
                    </a:lnL>
                    <a:lnR>
                      <a:noFill/>
                    </a:lnR>
                    <a:lnT>
                      <a:noFill/>
                    </a:lnT>
                    <a:lnB>
                      <a:noFill/>
                    </a:lnB>
                  </a:tcPr>
                </a:tc>
                <a:tc gridSpan="2">
                  <a:txBody>
                    <a:bodyPr/>
                    <a:lstStyle/>
                    <a:p>
                      <a:pPr algn="l" fontAlgn="b"/>
                      <a:r>
                        <a:rPr lang="es-MX" sz="800" b="0" i="0" u="none" strike="noStrike" dirty="0">
                          <a:latin typeface="Arial"/>
                        </a:rPr>
                        <a:t>Servicios de </a:t>
                      </a:r>
                      <a:r>
                        <a:rPr lang="es-MX" sz="800" b="0" i="0" u="none" strike="noStrike" dirty="0" smtClean="0">
                          <a:latin typeface="Arial"/>
                        </a:rPr>
                        <a:t>Salud Pública  del Distrito Federal </a:t>
                      </a:r>
                      <a:endParaRPr lang="es-MX" sz="800" b="0" i="0" u="none" strike="noStrike" dirty="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r" fontAlgn="b"/>
                      <a:endParaRPr lang="es-MX" sz="300" b="1" i="0" u="none" strike="noStrike" dirty="0">
                        <a:latin typeface="Arial"/>
                      </a:endParaRPr>
                    </a:p>
                  </a:txBody>
                  <a:tcPr marL="0" marR="0" marT="0" marB="0" anchor="b">
                    <a:lnL>
                      <a:noFill/>
                    </a:lnL>
                    <a:lnR>
                      <a:noFill/>
                    </a:lnR>
                    <a:lnT>
                      <a:noFill/>
                    </a:lnT>
                    <a:lnB>
                      <a:noFill/>
                    </a:lnB>
                  </a:tcPr>
                </a:tc>
                <a:tc>
                  <a:txBody>
                    <a:bodyPr/>
                    <a:lstStyle/>
                    <a:p>
                      <a:pPr algn="l" fontAlgn="b"/>
                      <a:endParaRPr lang="es-MX" sz="300" b="1" i="0" u="none" strike="noStrike" dirty="0">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gridSpan="2">
                  <a:txBody>
                    <a:bodyPr/>
                    <a:lstStyle/>
                    <a:p>
                      <a:pPr algn="l" fontAlgn="b"/>
                      <a:r>
                        <a:rPr lang="es-MX" sz="800" b="1" i="0" u="none" strike="noStrike" dirty="0">
                          <a:latin typeface="Arial"/>
                        </a:rPr>
                        <a:t>Dirección de Área:</a:t>
                      </a:r>
                    </a:p>
                  </a:txBody>
                  <a:tcPr marL="0" marR="0" marT="0" marB="0" anchor="b">
                    <a:lnL>
                      <a:noFill/>
                    </a:lnL>
                    <a:lnR>
                      <a:noFill/>
                    </a:lnR>
                    <a:lnT>
                      <a:noFill/>
                    </a:lnT>
                    <a:lnB>
                      <a:noFill/>
                    </a:lnB>
                  </a:tcPr>
                </a:tc>
                <a:tc hMerge="1">
                  <a:txBody>
                    <a:bodyPr/>
                    <a:lstStyle/>
                    <a:p>
                      <a:endParaRPr lang="es-MX"/>
                    </a:p>
                  </a:txBody>
                  <a:tcPr/>
                </a:tc>
                <a:tc gridSpan="2">
                  <a:txBody>
                    <a:bodyPr/>
                    <a:lstStyle/>
                    <a:p>
                      <a:pPr algn="ctr" fontAlgn="b"/>
                      <a:r>
                        <a:rPr lang="es-MX" sz="600" b="1"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c>
                  <a:txBody>
                    <a:bodyPr/>
                    <a:lstStyle/>
                    <a:p>
                      <a:pPr algn="r" fontAlgn="b"/>
                      <a:endParaRPr lang="es-MX" sz="400" b="1" i="0" u="none" strike="noStrike">
                        <a:latin typeface="Arial"/>
                      </a:endParaRPr>
                    </a:p>
                  </a:txBody>
                  <a:tcPr marL="0" marR="0" marT="0" marB="0" anchor="b">
                    <a:lnL>
                      <a:noFill/>
                    </a:lnL>
                    <a:lnR>
                      <a:noFill/>
                    </a:lnR>
                    <a:lnT>
                      <a:noFill/>
                    </a:lnT>
                    <a:lnB>
                      <a:noFill/>
                    </a:lnB>
                  </a:tcPr>
                </a:tc>
                <a:tc>
                  <a:txBody>
                    <a:bodyPr/>
                    <a:lstStyle/>
                    <a:p>
                      <a:pPr algn="r" fontAlgn="b"/>
                      <a:r>
                        <a:rPr lang="es-MX" sz="600" b="1" i="0" u="none" strike="noStrike" dirty="0">
                          <a:latin typeface="Arial"/>
                        </a:rPr>
                        <a:t>Valor: </a:t>
                      </a:r>
                    </a:p>
                  </a:txBody>
                  <a:tcPr marL="0" marR="0" marT="0" marB="0" anchor="b">
                    <a:lnL>
                      <a:noFill/>
                    </a:lnL>
                    <a:lnR>
                      <a:noFill/>
                    </a:lnR>
                    <a:lnT>
                      <a:noFill/>
                    </a:lnT>
                    <a:lnB>
                      <a:noFill/>
                    </a:lnB>
                  </a:tcPr>
                </a:tc>
                <a:tc gridSpan="2">
                  <a:txBody>
                    <a:bodyPr/>
                    <a:lstStyle/>
                    <a:p>
                      <a:pPr algn="l" fontAlgn="b"/>
                      <a:r>
                        <a:rPr lang="es-MX" sz="600" b="1" i="0" u="none" strike="noStrike" dirty="0">
                          <a:latin typeface="Arial"/>
                        </a:rPr>
                        <a:t>Administrativo  (X)</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gridSpan="2">
                  <a:txBody>
                    <a:bodyPr/>
                    <a:lstStyle/>
                    <a:p>
                      <a:pPr algn="l" fontAlgn="b"/>
                      <a:r>
                        <a:rPr lang="es-MX" sz="800" b="1" i="0" u="none" strike="noStrike" dirty="0">
                          <a:latin typeface="Arial"/>
                        </a:rPr>
                        <a:t>Sección o Área Generadora:</a:t>
                      </a:r>
                    </a:p>
                  </a:txBody>
                  <a:tcPr marL="0" marR="0" marT="0" marB="0" anchor="b">
                    <a:lnL>
                      <a:noFill/>
                    </a:lnL>
                    <a:lnR>
                      <a:noFill/>
                    </a:lnR>
                    <a:lnT>
                      <a:noFill/>
                    </a:lnT>
                    <a:lnB>
                      <a:noFill/>
                    </a:lnB>
                  </a:tcPr>
                </a:tc>
                <a:tc hMerge="1">
                  <a:txBody>
                    <a:bodyPr/>
                    <a:lstStyle/>
                    <a:p>
                      <a:endParaRPr lang="es-MX"/>
                    </a:p>
                  </a:txBody>
                  <a:tcPr/>
                </a:tc>
                <a:tc>
                  <a:txBody>
                    <a:bodyPr/>
                    <a:lstStyle/>
                    <a:p>
                      <a:pPr algn="l" fontAlgn="b"/>
                      <a:r>
                        <a:rPr lang="es-MX" sz="700" b="1"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1" i="0" u="none" strike="noStrike" dirty="0">
                          <a:latin typeface="Arial Narrow"/>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c>
                  <a:txBody>
                    <a:bodyPr/>
                    <a:lstStyle/>
                    <a:p>
                      <a:pPr algn="l" fontAlgn="b"/>
                      <a:endParaRPr lang="es-MX" sz="600" b="1" i="0" u="none" strike="noStrike" dirty="0">
                        <a:latin typeface="Arial"/>
                      </a:endParaRPr>
                    </a:p>
                  </a:txBody>
                  <a:tcPr marL="0" marR="0" marT="0" marB="0" anchor="b">
                    <a:lnL>
                      <a:noFill/>
                    </a:lnL>
                    <a:lnR>
                      <a:noFill/>
                    </a:lnR>
                    <a:lnT>
                      <a:noFill/>
                    </a:lnT>
                    <a:lnB>
                      <a:noFill/>
                    </a:lnB>
                  </a:tcPr>
                </a:tc>
                <a:tc gridSpan="2">
                  <a:txBody>
                    <a:bodyPr/>
                    <a:lstStyle/>
                    <a:p>
                      <a:pPr algn="l" fontAlgn="b"/>
                      <a:r>
                        <a:rPr lang="es-MX" sz="600" b="1" i="0" u="none" strike="noStrike" dirty="0">
                          <a:latin typeface="Arial"/>
                        </a:rPr>
                        <a:t>Legal                  (   )</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gridSpan="2">
                  <a:txBody>
                    <a:bodyPr/>
                    <a:lstStyle/>
                    <a:p>
                      <a:pPr algn="l" fontAlgn="b"/>
                      <a:r>
                        <a:rPr lang="es-MX" sz="800" b="1" i="0" u="none" strike="noStrike" dirty="0">
                          <a:latin typeface="Arial"/>
                        </a:rPr>
                        <a:t>Serie Documental:</a:t>
                      </a:r>
                    </a:p>
                  </a:txBody>
                  <a:tcPr marL="0" marR="0" marT="0" marB="0" anchor="b">
                    <a:lnL>
                      <a:noFill/>
                    </a:lnL>
                    <a:lnR>
                      <a:noFill/>
                    </a:lnR>
                    <a:lnT>
                      <a:noFill/>
                    </a:lnT>
                    <a:lnB>
                      <a:noFill/>
                    </a:lnB>
                  </a:tcPr>
                </a:tc>
                <a:tc hMerge="1">
                  <a:txBody>
                    <a:bodyPr/>
                    <a:lstStyle/>
                    <a:p>
                      <a:endParaRPr lang="es-MX"/>
                    </a:p>
                  </a:txBody>
                  <a:tcPr/>
                </a:tc>
                <a:tc>
                  <a:txBody>
                    <a:bodyPr/>
                    <a:lstStyle/>
                    <a:p>
                      <a:pPr algn="l" fontAlgn="b"/>
                      <a:r>
                        <a:rPr lang="es-MX" sz="600" b="1" i="0" u="none" strike="noStrike" dirty="0">
                          <a:latin typeface="Arial Narrow"/>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1" i="0" u="none" strike="noStrike" dirty="0">
                          <a:latin typeface="Arial Narrow"/>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600" b="0" i="0" u="none" strike="noStrike" dirty="0">
                        <a:latin typeface="Arial"/>
                      </a:endParaRPr>
                    </a:p>
                  </a:txBody>
                  <a:tcPr marL="0" marR="0" marT="0" marB="0" anchor="b">
                    <a:lnL>
                      <a:noFill/>
                    </a:lnL>
                    <a:lnR>
                      <a:noFill/>
                    </a:lnR>
                    <a:lnT>
                      <a:noFill/>
                    </a:lnT>
                    <a:lnB>
                      <a:noFill/>
                    </a:lnB>
                  </a:tcPr>
                </a:tc>
                <a:tc gridSpan="2">
                  <a:txBody>
                    <a:bodyPr/>
                    <a:lstStyle/>
                    <a:p>
                      <a:pPr algn="l" fontAlgn="b"/>
                      <a:r>
                        <a:rPr lang="es-MX" sz="600" b="1" i="0" u="none" strike="noStrike" dirty="0">
                          <a:latin typeface="Arial"/>
                        </a:rPr>
                        <a:t>Contable            (   )</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500" b="1" i="0" u="none" strike="noStrike">
                        <a:latin typeface="Arial"/>
                      </a:endParaRPr>
                    </a:p>
                  </a:txBody>
                  <a:tcPr marL="0" marR="0" marT="0" marB="0" anchor="b">
                    <a:lnL>
                      <a:noFill/>
                    </a:lnL>
                    <a:lnR>
                      <a:noFill/>
                    </a:lnR>
                    <a:lnT>
                      <a:noFill/>
                    </a:lnT>
                    <a:lnB>
                      <a:noFill/>
                    </a:lnB>
                  </a:tcPr>
                </a:tc>
              </a:tr>
              <a:tr h="119564">
                <a:tc gridSpan="2">
                  <a:txBody>
                    <a:bodyPr/>
                    <a:lstStyle/>
                    <a:p>
                      <a:pPr algn="l" fontAlgn="b"/>
                      <a:r>
                        <a:rPr lang="es-MX" sz="800" b="1" i="0" u="none" strike="noStrike" dirty="0">
                          <a:latin typeface="Arial"/>
                        </a:rPr>
                        <a:t>Clave de Clasificación:</a:t>
                      </a:r>
                    </a:p>
                  </a:txBody>
                  <a:tcPr marL="0" marR="0" marT="0" marB="0" anchor="b">
                    <a:lnL>
                      <a:noFill/>
                    </a:lnL>
                    <a:lnR>
                      <a:noFill/>
                    </a:lnR>
                    <a:lnT>
                      <a:noFill/>
                    </a:lnT>
                    <a:lnB>
                      <a:noFill/>
                    </a:lnB>
                  </a:tcPr>
                </a:tc>
                <a:tc hMerge="1">
                  <a:txBody>
                    <a:bodyPr/>
                    <a:lstStyle/>
                    <a:p>
                      <a:endParaRPr lang="es-MX"/>
                    </a:p>
                  </a:txBody>
                  <a:tcPr/>
                </a:tc>
                <a:tc gridSpan="2">
                  <a:txBody>
                    <a:bodyPr/>
                    <a:lstStyle/>
                    <a:p>
                      <a:pPr algn="ctr" fontAlgn="b"/>
                      <a:r>
                        <a:rPr lang="es-MX" sz="500" b="1" i="0" u="none" strike="noStrike" dirty="0">
                          <a:latin typeface="Verdana"/>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ctr" fontAlgn="b"/>
                      <a:endParaRPr lang="es-MX" sz="600" b="0" i="0" u="none" strike="noStrike">
                        <a:latin typeface="Arial"/>
                      </a:endParaRPr>
                    </a:p>
                  </a:txBody>
                  <a:tcPr marL="0" marR="0" marT="0" marB="0" anchor="b">
                    <a:lnL>
                      <a:noFill/>
                    </a:lnL>
                    <a:lnR>
                      <a:noFill/>
                    </a:lnR>
                    <a:lnT>
                      <a:noFill/>
                    </a:lnT>
                    <a:lnB>
                      <a:noFill/>
                    </a:lnB>
                  </a:tcPr>
                </a:tc>
                <a:tc>
                  <a:txBody>
                    <a:bodyPr/>
                    <a:lstStyle/>
                    <a:p>
                      <a:pPr algn="ctr" fontAlgn="b"/>
                      <a:endParaRPr lang="es-MX" sz="600" b="0" i="0" u="none" strike="noStrike" dirty="0">
                        <a:latin typeface="Arial"/>
                      </a:endParaRPr>
                    </a:p>
                  </a:txBody>
                  <a:tcPr marL="0" marR="0" marT="0" marB="0" anchor="b">
                    <a:lnL>
                      <a:noFill/>
                    </a:lnL>
                    <a:lnR>
                      <a:noFill/>
                    </a:lnR>
                    <a:lnT>
                      <a:noFill/>
                    </a:lnT>
                    <a:lnB>
                      <a:noFill/>
                    </a:lnB>
                  </a:tcPr>
                </a:tc>
                <a:tc>
                  <a:txBody>
                    <a:bodyPr/>
                    <a:lstStyle/>
                    <a:p>
                      <a:pPr algn="ctr"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1" i="0" u="none" strike="noStrike">
                        <a:latin typeface="Arial"/>
                      </a:endParaRPr>
                    </a:p>
                  </a:txBody>
                  <a:tcPr marL="0" marR="0" marT="0" marB="0" anchor="b">
                    <a:lnL>
                      <a:noFill/>
                    </a:lnL>
                    <a:lnR>
                      <a:noFill/>
                    </a:lnR>
                    <a:lnT>
                      <a:noFill/>
                    </a:lnT>
                    <a:lnB>
                      <a:noFill/>
                    </a:lnB>
                  </a:tcPr>
                </a:tc>
              </a:tr>
              <a:tr h="119564">
                <a:tc gridSpan="3">
                  <a:txBody>
                    <a:bodyPr/>
                    <a:lstStyle/>
                    <a:p>
                      <a:pPr algn="l" fontAlgn="b"/>
                      <a:r>
                        <a:rPr lang="es-MX" sz="800" b="1" i="0" u="none" strike="noStrike" dirty="0">
                          <a:latin typeface="Arial"/>
                        </a:rPr>
                        <a:t>Responsable del </a:t>
                      </a:r>
                      <a:r>
                        <a:rPr lang="es-MX" sz="800" b="1" i="0" u="none" strike="noStrike" dirty="0" smtClean="0">
                          <a:latin typeface="Arial"/>
                        </a:rPr>
                        <a:t>Archivo:</a:t>
                      </a:r>
                      <a:endParaRPr lang="es-MX" sz="800" b="1" i="0" u="none" strike="noStrike" dirty="0">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algn="l" fontAlgn="b"/>
                      <a:endParaRPr lang="es-MX" sz="600" b="1" i="0" u="none" strike="noStrike" dirty="0">
                        <a:latin typeface="Arial Narrow"/>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s-MX" sz="400" b="1" i="0" u="none" strike="noStrike">
                        <a:latin typeface="Arial Narrow"/>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400" b="1" i="0" u="none" strike="noStrike">
                        <a:latin typeface="Arial Narrow"/>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3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300" b="1"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418473">
                <a:tc rowSpan="2">
                  <a:txBody>
                    <a:bodyPr/>
                    <a:lstStyle/>
                    <a:p>
                      <a:pPr algn="ctr" fontAlgn="ctr"/>
                      <a:r>
                        <a:rPr lang="es-MX" sz="700" b="1" i="0" u="none" strike="noStrike" dirty="0">
                          <a:latin typeface="Arial"/>
                        </a:rPr>
                        <a:t>No.      Consecutivo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dirty="0">
                          <a:latin typeface="Arial"/>
                        </a:rPr>
                        <a:t>No. de Caja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dirty="0">
                          <a:latin typeface="Arial"/>
                        </a:rPr>
                        <a:t>No. de </a:t>
                      </a:r>
                      <a:r>
                        <a:rPr lang="es-MX" sz="700" b="1" i="0" u="none" strike="noStrike" dirty="0" smtClean="0">
                          <a:latin typeface="Arial"/>
                        </a:rPr>
                        <a:t>Folio </a:t>
                      </a:r>
                      <a:endParaRPr lang="es-MX" sz="700" b="1"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dirty="0">
                          <a:latin typeface="Arial"/>
                        </a:rPr>
                        <a:t>Nombre del Expediente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a:latin typeface="Arial"/>
                        </a:rPr>
                        <a:t>No de Fojas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a:latin typeface="Arial"/>
                        </a:rPr>
                        <a:t>Año o Período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700" b="1" i="0" u="none" strike="noStrike">
                          <a:latin typeface="Arial"/>
                        </a:rPr>
                        <a:t>Original (O)        Copia (X)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b"/>
                      <a:r>
                        <a:rPr lang="es-MX" sz="700" b="1" i="0" u="none" strike="noStrike">
                          <a:latin typeface="Arial"/>
                        </a:rPr>
                        <a:t>Contiene Datos Personales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fontAlgn="b"/>
                      <a:r>
                        <a:rPr lang="es-MX" sz="700" b="1" i="0" u="none" strike="noStrike" dirty="0">
                          <a:latin typeface="Arial"/>
                        </a:rPr>
                        <a:t>Forma Parte de Un Sistema de Datos Personales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rowSpan="2">
                  <a:txBody>
                    <a:bodyPr/>
                    <a:lstStyle/>
                    <a:p>
                      <a:pPr algn="ctr" fontAlgn="ctr"/>
                      <a:r>
                        <a:rPr lang="es-MX" sz="700" b="1" i="0" u="none" strike="noStrike" dirty="0">
                          <a:latin typeface="Arial"/>
                        </a:rPr>
                        <a:t>Observaciones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372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b"/>
                      <a:r>
                        <a:rPr lang="es-MX" sz="700" b="1" i="0" u="none" strike="noStrike">
                          <a:latin typeface="Arial"/>
                        </a:rPr>
                        <a:t>Si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s-MX" sz="700" b="1" i="0" u="none" strike="noStrike">
                          <a:latin typeface="Arial"/>
                        </a:rPr>
                        <a:t>No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s-MX" sz="700" b="1" i="0" u="none" strike="noStrike" dirty="0">
                          <a:latin typeface="Arial"/>
                        </a:rPr>
                        <a:t>Si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s-MX" sz="700" b="1" i="0" u="none" strike="noStrike" dirty="0">
                          <a:latin typeface="Arial"/>
                        </a:rPr>
                        <a:t>No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es-MX"/>
                    </a:p>
                  </a:txBody>
                  <a:tcPr/>
                </a:tc>
              </a:tr>
              <a:tr h="209954">
                <a:tc>
                  <a:txBody>
                    <a:bodyPr/>
                    <a:lstStyle/>
                    <a:p>
                      <a:pPr algn="ctr" fontAlgn="b"/>
                      <a:r>
                        <a:rPr lang="es-MX"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b"/>
                      <a:r>
                        <a:rPr lang="es-MX"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4">
                <a:tc>
                  <a:txBody>
                    <a:bodyPr/>
                    <a:lstStyle/>
                    <a:p>
                      <a:pPr algn="ctr" fontAlgn="ctr"/>
                      <a:r>
                        <a:rPr lang="es-MX"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300" b="0"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118">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MX"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74890">
                <a:tc gridSpan="12">
                  <a:txBody>
                    <a:bodyPr/>
                    <a:lstStyle/>
                    <a:p>
                      <a:pPr algn="l" fontAlgn="b"/>
                      <a:r>
                        <a:rPr lang="es-MX" sz="600" b="0" i="0" u="none" strike="noStrike" dirty="0">
                          <a:latin typeface="Arial"/>
                        </a:rPr>
                        <a:t>El presente inventario consta de  ___________    fojas y ampara la cantidad de  ______   expedientes en _______    cajas, con un peso aproximado de _________kilogramos</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7006">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74890">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r" fontAlgn="b"/>
                      <a:r>
                        <a:rPr lang="es-MX" sz="600" b="1" i="0" u="none" strike="noStrike">
                          <a:latin typeface="Arial"/>
                        </a:rPr>
                        <a:t>Fecha: </a:t>
                      </a:r>
                    </a:p>
                  </a:txBody>
                  <a:tcPr marL="0" marR="0" marT="0" marB="0" anchor="b">
                    <a:lnL>
                      <a:noFill/>
                    </a:lnL>
                    <a:lnR>
                      <a:noFill/>
                    </a:lnR>
                    <a:lnT>
                      <a:noFill/>
                    </a:lnT>
                    <a:lnB>
                      <a:noFill/>
                    </a:lnB>
                  </a:tcPr>
                </a:tc>
                <a:tc gridSpan="4">
                  <a:txBody>
                    <a:bodyPr/>
                    <a:lstStyle/>
                    <a:p>
                      <a:pPr algn="ctr" fontAlgn="b"/>
                      <a:r>
                        <a:rPr lang="es-MX" sz="600" b="1"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82773">
                <a:tc>
                  <a:txBody>
                    <a:bodyPr/>
                    <a:lstStyle/>
                    <a:p>
                      <a:pPr algn="l" fontAlgn="b"/>
                      <a:endParaRPr lang="es-MX" sz="700" b="1" i="0" u="none" strike="noStrike" dirty="0">
                        <a:latin typeface="Arial"/>
                      </a:endParaRPr>
                    </a:p>
                  </a:txBody>
                  <a:tcPr marL="0" marR="0" marT="0" marB="0" anchor="b">
                    <a:lnL>
                      <a:noFill/>
                    </a:lnL>
                    <a:lnR>
                      <a:noFill/>
                    </a:lnR>
                    <a:lnT>
                      <a:noFill/>
                    </a:lnT>
                    <a:lnB>
                      <a:noFill/>
                    </a:lnB>
                  </a:tcPr>
                </a:tc>
                <a:tc>
                  <a:txBody>
                    <a:bodyPr/>
                    <a:lstStyle/>
                    <a:p>
                      <a:pPr algn="l" fontAlgn="b"/>
                      <a:endParaRPr lang="es-MX" sz="700" b="1" i="0" u="none" strike="noStrike">
                        <a:latin typeface="Arial"/>
                      </a:endParaRPr>
                    </a:p>
                  </a:txBody>
                  <a:tcPr marL="0" marR="0" marT="0" marB="0" anchor="b">
                    <a:lnL>
                      <a:noFill/>
                    </a:lnL>
                    <a:lnR>
                      <a:noFill/>
                    </a:lnR>
                    <a:lnT>
                      <a:noFill/>
                    </a:lnT>
                    <a:lnB>
                      <a:noFill/>
                    </a:lnB>
                  </a:tcPr>
                </a:tc>
                <a:tc>
                  <a:txBody>
                    <a:bodyPr/>
                    <a:lstStyle/>
                    <a:p>
                      <a:pPr algn="l" fontAlgn="b"/>
                      <a:endParaRPr lang="es-MX" sz="700" b="1" i="0" u="none" strike="noStrike">
                        <a:latin typeface="Arial"/>
                      </a:endParaRPr>
                    </a:p>
                  </a:txBody>
                  <a:tcPr marL="0" marR="0" marT="0" marB="0" anchor="b">
                    <a:lnL>
                      <a:noFill/>
                    </a:lnL>
                    <a:lnR>
                      <a:noFill/>
                    </a:lnR>
                    <a:lnT>
                      <a:noFill/>
                    </a:lnT>
                    <a:lnB>
                      <a:noFill/>
                    </a:lnB>
                  </a:tcPr>
                </a:tc>
                <a:tc>
                  <a:txBody>
                    <a:bodyPr/>
                    <a:lstStyle/>
                    <a:p>
                      <a:pPr algn="l" fontAlgn="b"/>
                      <a:endParaRPr lang="es-MX" sz="700" b="1" i="0" u="none" strike="noStrike">
                        <a:latin typeface="Arial"/>
                      </a:endParaRPr>
                    </a:p>
                  </a:txBody>
                  <a:tcPr marL="0" marR="0" marT="0" marB="0" anchor="b">
                    <a:lnL>
                      <a:noFill/>
                    </a:lnL>
                    <a:lnR>
                      <a:noFill/>
                    </a:lnR>
                    <a:lnT>
                      <a:noFill/>
                    </a:lnT>
                    <a:lnB>
                      <a:noFill/>
                    </a:lnB>
                  </a:tcPr>
                </a:tc>
                <a:tc>
                  <a:txBody>
                    <a:bodyPr/>
                    <a:lstStyle/>
                    <a:p>
                      <a:pPr algn="ctr" fontAlgn="b"/>
                      <a:endParaRPr lang="es-MX" sz="600" b="1" i="0" u="none" strike="noStrike">
                        <a:latin typeface="Arial"/>
                      </a:endParaRPr>
                    </a:p>
                  </a:txBody>
                  <a:tcPr marL="0" marR="0" marT="0" marB="0" anchor="b">
                    <a:lnL>
                      <a:noFill/>
                    </a:lnL>
                    <a:lnR>
                      <a:noFill/>
                    </a:lnR>
                    <a:lnT>
                      <a:noFill/>
                    </a:lnT>
                    <a:lnB>
                      <a:noFill/>
                    </a:lnB>
                  </a:tcPr>
                </a:tc>
                <a:tc>
                  <a:txBody>
                    <a:bodyPr/>
                    <a:lstStyle/>
                    <a:p>
                      <a:pPr algn="ctr" fontAlgn="b"/>
                      <a:endParaRPr lang="es-MX" sz="600" b="1" i="0" u="none" strike="noStrike">
                        <a:latin typeface="Arial"/>
                      </a:endParaRPr>
                    </a:p>
                  </a:txBody>
                  <a:tcPr marL="0" marR="0" marT="0" marB="0" anchor="b">
                    <a:lnL>
                      <a:noFill/>
                    </a:lnL>
                    <a:lnR>
                      <a:noFill/>
                    </a:lnR>
                    <a:lnT>
                      <a:noFill/>
                    </a:lnT>
                    <a:lnB>
                      <a:noFill/>
                    </a:lnB>
                  </a:tcPr>
                </a:tc>
                <a:tc>
                  <a:txBody>
                    <a:bodyPr/>
                    <a:lstStyle/>
                    <a:p>
                      <a:pPr algn="ctr" fontAlgn="b"/>
                      <a:endParaRPr lang="es-MX" sz="600" b="1"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MX" sz="600" b="1"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MX" sz="600" b="1"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MX" sz="600" b="1"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MX" sz="600" b="1" i="0" u="none" strike="noStrike">
                        <a:latin typeface="Arial"/>
                      </a:endParaRPr>
                    </a:p>
                  </a:txBody>
                  <a:tcPr marL="0" marR="0" marT="0" marB="0" anchor="b">
                    <a:lnL>
                      <a:noFill/>
                    </a:lnL>
                    <a:lnR>
                      <a:noFill/>
                    </a:lnR>
                    <a:lnT>
                      <a:noFill/>
                    </a:lnT>
                    <a:lnB>
                      <a:noFill/>
                    </a:lnB>
                  </a:tcPr>
                </a:tc>
                <a:tc>
                  <a:txBody>
                    <a:bodyPr/>
                    <a:lstStyle/>
                    <a:p>
                      <a:pPr algn="ctr" fontAlgn="b"/>
                      <a:endParaRPr lang="es-MX" sz="300" b="1" i="0" u="none" strike="noStrike">
                        <a:latin typeface="Arial"/>
                      </a:endParaRPr>
                    </a:p>
                  </a:txBody>
                  <a:tcPr marL="0" marR="0" marT="0" marB="0" anchor="b">
                    <a:lnL>
                      <a:noFill/>
                    </a:lnL>
                    <a:lnR>
                      <a:noFill/>
                    </a:lnR>
                    <a:lnT>
                      <a:noFill/>
                    </a:lnT>
                    <a:lnB>
                      <a:noFill/>
                    </a:lnB>
                  </a:tcPr>
                </a:tc>
              </a:tr>
              <a:tr h="67006">
                <a:tc gridSpan="3">
                  <a:txBody>
                    <a:bodyPr/>
                    <a:lstStyle/>
                    <a:p>
                      <a:pPr algn="ctr" fontAlgn="b"/>
                      <a:r>
                        <a:rPr lang="es-MX" sz="600" b="1" i="0" u="none" strike="noStrike" dirty="0">
                          <a:latin typeface="Arial"/>
                        </a:rPr>
                        <a:t>FORMULÓ</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a:txBody>
                    <a:bodyPr/>
                    <a:lstStyle/>
                    <a:p>
                      <a:pPr algn="ctr" fontAlgn="b"/>
                      <a:r>
                        <a:rPr lang="es-MX" sz="600" b="1" i="0" u="none" strike="noStrike">
                          <a:latin typeface="Arial"/>
                        </a:rPr>
                        <a:t>REVISÓ</a:t>
                      </a: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a:txBody>
                    <a:bodyPr/>
                    <a:lstStyle/>
                    <a:p>
                      <a:pPr algn="l" fontAlgn="b"/>
                      <a:endParaRPr lang="es-MX" sz="600" b="0" i="0" u="none" strike="noStrike">
                        <a:latin typeface="Arial"/>
                      </a:endParaRPr>
                    </a:p>
                  </a:txBody>
                  <a:tcPr marL="0" marR="0" marT="0" marB="0" anchor="b">
                    <a:lnL>
                      <a:noFill/>
                    </a:lnL>
                    <a:lnR>
                      <a:noFill/>
                    </a:lnR>
                    <a:lnT>
                      <a:noFill/>
                    </a:lnT>
                    <a:lnB>
                      <a:noFill/>
                    </a:lnB>
                  </a:tcPr>
                </a:tc>
                <a:tc gridSpan="6">
                  <a:txBody>
                    <a:bodyPr/>
                    <a:lstStyle/>
                    <a:p>
                      <a:pPr algn="ctr" fontAlgn="b"/>
                      <a:r>
                        <a:rPr lang="es-MX" sz="600" b="1" i="0" u="none" strike="noStrike">
                          <a:latin typeface="Arial"/>
                        </a:rPr>
                        <a:t>VISTO BUENO</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7006">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ctr"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r>
              <a:tr h="78829">
                <a:tc gridSpan="3">
                  <a:txBody>
                    <a:bodyPr/>
                    <a:lstStyle/>
                    <a:p>
                      <a:pPr algn="l" fontAlgn="b"/>
                      <a:endParaRPr lang="es-MX" sz="300" b="0" i="0" u="none" strike="noStrike" dirty="0">
                        <a:latin typeface="Arial"/>
                      </a:endParaRPr>
                    </a:p>
                  </a:txBody>
                  <a:tcPr marL="0" marR="0" marT="0" marB="0">
                    <a:lnL>
                      <a:noFill/>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300" b="0" i="0" u="none" strike="noStrike">
                        <a:latin typeface="Arial"/>
                      </a:endParaRPr>
                    </a:p>
                  </a:txBody>
                  <a:tcPr marL="0" marR="0" marT="0" marB="0">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gridSpan="6">
                  <a:txBody>
                    <a:bodyPr/>
                    <a:lstStyle/>
                    <a:p>
                      <a:pPr algn="ctr" fontAlgn="b"/>
                      <a:endParaRPr lang="es-MX" sz="300" b="1" i="0" u="none" strike="noStrike">
                        <a:latin typeface="Arial"/>
                      </a:endParaRP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7006">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a:txBody>
                    <a:bodyPr/>
                    <a:lstStyle/>
                    <a:p>
                      <a:pPr algn="l" fontAlgn="b"/>
                      <a:endParaRPr lang="es-MX" sz="300" b="0" i="0" u="none" strike="noStrike">
                        <a:latin typeface="Arial"/>
                      </a:endParaRPr>
                    </a:p>
                  </a:txBody>
                  <a:tcPr marL="0" marR="0" marT="0" marB="0" anchor="b">
                    <a:lnL>
                      <a:noFill/>
                    </a:lnL>
                    <a:lnR>
                      <a:noFill/>
                    </a:lnR>
                    <a:lnT>
                      <a:noFill/>
                    </a:lnT>
                    <a:lnB>
                      <a:noFill/>
                    </a:lnB>
                  </a:tcPr>
                </a:tc>
                <a:tc gridSpan="5">
                  <a:txBody>
                    <a:bodyPr/>
                    <a:lstStyle/>
                    <a:p>
                      <a:pPr algn="l" fontAlgn="b"/>
                      <a:endParaRPr lang="es-MX" sz="300" b="0" i="0" u="none" strike="noStrike" dirty="0">
                        <a:latin typeface="Arial"/>
                      </a:endParaRP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4" name="Line 1"/>
          <p:cNvSpPr>
            <a:spLocks noChangeShapeType="1"/>
          </p:cNvSpPr>
          <p:nvPr/>
        </p:nvSpPr>
        <p:spPr bwMode="auto">
          <a:xfrm>
            <a:off x="561975" y="12363450"/>
            <a:ext cx="1981200" cy="0"/>
          </a:xfrm>
          <a:prstGeom prst="line">
            <a:avLst/>
          </a:prstGeom>
          <a:noFill/>
          <a:ln w="15840">
            <a:solidFill>
              <a:srgbClr val="000000"/>
            </a:solidFill>
            <a:miter lim="800000"/>
            <a:headEnd/>
            <a:tailEnd/>
          </a:ln>
        </p:spPr>
      </p:sp>
      <p:sp>
        <p:nvSpPr>
          <p:cNvPr id="15" name="Line 2"/>
          <p:cNvSpPr>
            <a:spLocks noChangeShapeType="1"/>
          </p:cNvSpPr>
          <p:nvPr/>
        </p:nvSpPr>
        <p:spPr bwMode="auto">
          <a:xfrm>
            <a:off x="4762500" y="12372975"/>
            <a:ext cx="2686050" cy="0"/>
          </a:xfrm>
          <a:prstGeom prst="line">
            <a:avLst/>
          </a:prstGeom>
          <a:noFill/>
          <a:ln w="15840">
            <a:solidFill>
              <a:srgbClr val="000000"/>
            </a:solidFill>
            <a:miter lim="800000"/>
            <a:headEnd/>
            <a:tailEnd/>
          </a:ln>
        </p:spPr>
      </p:sp>
      <p:sp>
        <p:nvSpPr>
          <p:cNvPr id="16" name="Line 3"/>
          <p:cNvSpPr>
            <a:spLocks noChangeShapeType="1"/>
          </p:cNvSpPr>
          <p:nvPr/>
        </p:nvSpPr>
        <p:spPr bwMode="auto">
          <a:xfrm>
            <a:off x="10839450" y="12401550"/>
            <a:ext cx="2543175" cy="0"/>
          </a:xfrm>
          <a:prstGeom prst="line">
            <a:avLst/>
          </a:prstGeom>
          <a:noFill/>
          <a:ln w="15840">
            <a:solidFill>
              <a:srgbClr val="000000"/>
            </a:solidFill>
            <a:miter lim="800000"/>
            <a:headEnd/>
            <a:tailEnd/>
          </a:ln>
        </p:spPr>
      </p:sp>
      <p:pic>
        <p:nvPicPr>
          <p:cNvPr id="17" name="7 Imagen" descr="OPD 50.png"/>
          <p:cNvPicPr>
            <a:picLocks noChangeAspect="1"/>
          </p:cNvPicPr>
          <p:nvPr/>
        </p:nvPicPr>
        <p:blipFill>
          <a:blip r:embed="rId5" cstate="print"/>
          <a:srcRect/>
          <a:stretch>
            <a:fillRect/>
          </a:stretch>
        </p:blipFill>
        <p:spPr bwMode="auto">
          <a:xfrm>
            <a:off x="11096625" y="38100"/>
            <a:ext cx="3609975" cy="485775"/>
          </a:xfrm>
          <a:prstGeom prst="rect">
            <a:avLst/>
          </a:prstGeom>
          <a:noFill/>
          <a:ln w="9525">
            <a:noFill/>
            <a:miter lim="800000"/>
            <a:headEnd/>
            <a:tailEnd/>
          </a:ln>
        </p:spPr>
      </p:pic>
    </p:spTree>
    <p:extLst>
      <p:ext uri="{BB962C8B-B14F-4D97-AF65-F5344CB8AC3E}">
        <p14:creationId xmlns:p14="http://schemas.microsoft.com/office/powerpoint/2010/main" xmlns="" val="22431648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title"/>
          </p:nvPr>
        </p:nvSpPr>
        <p:spPr>
          <a:xfrm>
            <a:off x="457200" y="836712"/>
            <a:ext cx="8229600" cy="580926"/>
          </a:xfrm>
        </p:spPr>
        <p:txBody>
          <a:bodyPr>
            <a:normAutofit/>
          </a:bodyPr>
          <a:lstStyle/>
          <a:p>
            <a:pPr algn="l"/>
            <a:r>
              <a:rPr lang="es-MX" sz="3200" dirty="0" smtClean="0">
                <a:solidFill>
                  <a:srgbClr val="FF0000"/>
                </a:solidFill>
              </a:rPr>
              <a:t>ROTULACIÓN DE CAJA</a:t>
            </a:r>
            <a:endParaRPr lang="es-MX" sz="3200" dirty="0">
              <a:solidFill>
                <a:srgbClr val="FF0000"/>
              </a:solidFill>
            </a:endParaRPr>
          </a:p>
        </p:txBody>
      </p:sp>
      <p:sp>
        <p:nvSpPr>
          <p:cNvPr id="46" name="45 Rectángulo"/>
          <p:cNvSpPr/>
          <p:nvPr/>
        </p:nvSpPr>
        <p:spPr>
          <a:xfrm>
            <a:off x="5076056" y="4941168"/>
            <a:ext cx="1800200" cy="369332"/>
          </a:xfrm>
          <a:prstGeom prst="rect">
            <a:avLst/>
          </a:prstGeom>
        </p:spPr>
        <p:txBody>
          <a:bodyPr wrap="square">
            <a:spAutoFit/>
          </a:bodyPr>
          <a:lstStyle/>
          <a:p>
            <a:pPr>
              <a:spcBef>
                <a:spcPct val="50000"/>
              </a:spcBef>
            </a:pPr>
            <a:r>
              <a:rPr lang="es-ES" altLang="es-MX" b="1" dirty="0" smtClean="0">
                <a:cs typeface="Lucida Sans Unicode" pitchFamily="34" charset="0"/>
              </a:rPr>
              <a:t> </a:t>
            </a:r>
            <a:endParaRPr lang="es-ES" altLang="es-MX" b="1" dirty="0">
              <a:cs typeface="Lucida Sans Unicode" pitchFamily="34" charset="0"/>
            </a:endParaRPr>
          </a:p>
        </p:txBody>
      </p:sp>
      <p:graphicFrame>
        <p:nvGraphicFramePr>
          <p:cNvPr id="20" name="19 Tabla"/>
          <p:cNvGraphicFramePr>
            <a:graphicFrameLocks noGrp="1"/>
          </p:cNvGraphicFramePr>
          <p:nvPr/>
        </p:nvGraphicFramePr>
        <p:xfrm>
          <a:off x="467536" y="1340767"/>
          <a:ext cx="8280916" cy="5184574"/>
        </p:xfrm>
        <a:graphic>
          <a:graphicData uri="http://schemas.openxmlformats.org/drawingml/2006/table">
            <a:tbl>
              <a:tblPr/>
              <a:tblGrid>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gridCol w="295747"/>
              </a:tblGrid>
              <a:tr h="125097">
                <a:tc>
                  <a:txBody>
                    <a:bodyPr/>
                    <a:lstStyle/>
                    <a:p>
                      <a:pPr algn="l" fontAlgn="b"/>
                      <a:r>
                        <a:rPr lang="es-MX" sz="600" b="0" i="0" u="none" strike="noStrike" dirty="0">
                          <a:solidFill>
                            <a:srgbClr val="000000"/>
                          </a:solidFill>
                          <a:latin typeface="Calibri"/>
                        </a:rPr>
                        <a:t>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rowSpan="2" gridSpan="7">
                  <a:txBody>
                    <a:bodyPr/>
                    <a:lstStyle/>
                    <a:p>
                      <a:pPr algn="l" fontAlgn="ctr"/>
                      <a:endParaRPr lang="es-MX" sz="500" b="0" i="0" u="none" strike="noStrike" dirty="0">
                        <a:solidFill>
                          <a:srgbClr val="000000"/>
                        </a:solidFill>
                        <a:latin typeface="Calibri"/>
                      </a:endParaRPr>
                    </a:p>
                  </a:txBody>
                  <a:tcPr marL="0" marR="0" marT="0" marB="0" anchor="ctr">
                    <a:lnL>
                      <a:noFill/>
                    </a:lnL>
                    <a:lnR>
                      <a:noFill/>
                    </a:lnR>
                    <a:lnT>
                      <a:noFill/>
                    </a:lnT>
                    <a:lnB>
                      <a:noFill/>
                    </a:lnB>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gridSpan="7"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a:noFill/>
                    </a:lnT>
                    <a:lnB>
                      <a:noFill/>
                    </a:lnB>
                  </a:tcPr>
                </a:tc>
                <a:tc gridSpan="16">
                  <a:txBody>
                    <a:bodyPr/>
                    <a:lstStyle/>
                    <a:p>
                      <a:pPr algn="ctr" fontAlgn="b"/>
                      <a:r>
                        <a:rPr lang="es-MX" sz="1000" b="1" i="0" u="none" strike="noStrike" dirty="0">
                          <a:solidFill>
                            <a:srgbClr val="000000"/>
                          </a:solidFill>
                          <a:latin typeface="Calibri"/>
                        </a:rPr>
                        <a:t>TRANSFERENCIA PRIMARIA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63379">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r>
                        <a:rPr lang="es-MX" sz="1000" b="1" i="0" u="none" strike="noStrike">
                          <a:solidFill>
                            <a:srgbClr val="000000"/>
                          </a:solidFill>
                          <a:latin typeface="Calibri"/>
                        </a:rPr>
                        <a:t>( 6 )</a:t>
                      </a:r>
                    </a:p>
                  </a:txBody>
                  <a:tcPr marL="0" marR="0" marT="0" marB="0" anchor="ctr">
                    <a:lnL>
                      <a:noFill/>
                    </a:lnL>
                    <a:lnR>
                      <a:noFill/>
                    </a:lnR>
                    <a:lnT>
                      <a:noFill/>
                    </a:lnT>
                    <a:lnB>
                      <a:noFill/>
                    </a:lnB>
                  </a:tcPr>
                </a:tc>
                <a:tc>
                  <a:txBody>
                    <a:bodyPr/>
                    <a:lstStyle/>
                    <a:p>
                      <a:pPr algn="ctr" fontAlgn="b"/>
                      <a:endParaRPr lang="es-MX" sz="10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10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9">
                  <a:txBody>
                    <a:bodyPr/>
                    <a:lstStyle/>
                    <a:p>
                      <a:pPr algn="l" fontAlgn="ctr"/>
                      <a:r>
                        <a:rPr lang="es-MX" sz="1000" b="1" i="0" u="none" strike="noStrike" dirty="0">
                          <a:solidFill>
                            <a:srgbClr val="000000"/>
                          </a:solidFill>
                          <a:latin typeface="Calibri"/>
                        </a:rPr>
                        <a:t>No. ENTRADA: </a:t>
                      </a:r>
                      <a:r>
                        <a:rPr lang="es-MX" sz="1000" b="1" i="0" u="none" strike="noStrike" dirty="0" smtClean="0">
                          <a:solidFill>
                            <a:srgbClr val="000000"/>
                          </a:solidFill>
                          <a:latin typeface="Calibri"/>
                        </a:rPr>
                        <a:t>017/000</a:t>
                      </a:r>
                      <a:endParaRPr lang="es-MX" sz="1000" b="1"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dirty="0">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ctr"/>
                      <a:r>
                        <a:rPr lang="es-MX" sz="1000" b="1" i="0" u="none" strike="noStrike">
                          <a:solidFill>
                            <a:srgbClr val="000000"/>
                          </a:solidFill>
                          <a:latin typeface="Calibri"/>
                        </a:rPr>
                        <a:t>FONDO:</a:t>
                      </a:r>
                    </a:p>
                  </a:txBody>
                  <a:tcPr marL="0" marR="0" marT="0" marB="0" anchor="ctr">
                    <a:lnL>
                      <a:noFill/>
                    </a:lnL>
                    <a:lnR>
                      <a:noFill/>
                    </a:lnR>
                    <a:lnT>
                      <a:noFill/>
                    </a:lnT>
                    <a:lnB>
                      <a:noFill/>
                    </a:lnB>
                  </a:tcPr>
                </a:tc>
                <a:tc hMerge="1">
                  <a:txBody>
                    <a:bodyPr/>
                    <a:lstStyle/>
                    <a:p>
                      <a:endParaRPr lang="es-MX"/>
                    </a:p>
                  </a:txBody>
                  <a:tcPr/>
                </a:tc>
                <a:tc gridSpan="20">
                  <a:txBody>
                    <a:bodyPr/>
                    <a:lstStyle/>
                    <a:p>
                      <a:pPr algn="ctr" fontAlgn="ctr"/>
                      <a:r>
                        <a:rPr lang="es-MX" sz="1000" b="1" i="0" u="none" strike="noStrike" dirty="0">
                          <a:solidFill>
                            <a:srgbClr val="000000"/>
                          </a:solidFill>
                          <a:latin typeface="Calibri"/>
                        </a:rPr>
                        <a:t>( 1 )                        SECRETARIA DE SALUD DEL DISTRITO FEDERAL</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ctr"/>
                      <a:r>
                        <a:rPr lang="es-MX" sz="600" b="1" i="0" u="none" strike="noStrike">
                          <a:solidFill>
                            <a:srgbClr val="000000"/>
                          </a:solidFill>
                          <a:latin typeface="Calibri"/>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2022">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ctr"/>
                      <a:r>
                        <a:rPr lang="es-MX" sz="1000" b="1" i="0" u="none" strike="noStrike">
                          <a:solidFill>
                            <a:srgbClr val="000000"/>
                          </a:solidFill>
                          <a:latin typeface="Calibri"/>
                        </a:rPr>
                        <a:t>DIRECCIÓN DE ÁREA:</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0">
                  <a:txBody>
                    <a:bodyPr/>
                    <a:lstStyle/>
                    <a:p>
                      <a:pPr algn="ctr" fontAlgn="ctr"/>
                      <a:r>
                        <a:rPr lang="es-MX" sz="1000" b="1" i="0" u="none" strike="noStrike" dirty="0">
                          <a:solidFill>
                            <a:srgbClr val="000000"/>
                          </a:solidFill>
                          <a:latin typeface="Calibri"/>
                        </a:rPr>
                        <a:t> ( 2 </a:t>
                      </a:r>
                      <a:r>
                        <a:rPr lang="es-MX" sz="1000" b="1" i="0" u="none" strike="noStrike" dirty="0" smtClean="0">
                          <a:solidFill>
                            <a:srgbClr val="000000"/>
                          </a:solidFill>
                          <a:latin typeface="Calibri"/>
                        </a:rPr>
                        <a:t>)</a:t>
                      </a:r>
                      <a:r>
                        <a:rPr lang="es-MX" sz="1000" b="1" i="0" u="none" strike="noStrike" baseline="0" dirty="0" smtClean="0">
                          <a:solidFill>
                            <a:srgbClr val="000000"/>
                          </a:solidFill>
                          <a:latin typeface="Calibri"/>
                        </a:rPr>
                        <a:t> HOSPITAL GENERAL VILLA</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ctr"/>
                      <a:r>
                        <a:rPr lang="es-MX" sz="1000" b="1" i="0" u="none" strike="noStrike">
                          <a:solidFill>
                            <a:srgbClr val="000000"/>
                          </a:solidFill>
                          <a:latin typeface="Calibri"/>
                        </a:rPr>
                        <a:t>SECCIÓN O ÁREA GENERADORA:</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9">
                  <a:txBody>
                    <a:bodyPr/>
                    <a:lstStyle/>
                    <a:p>
                      <a:pPr algn="ctr" fontAlgn="ctr"/>
                      <a:r>
                        <a:rPr lang="es-MX" sz="1000" b="1" i="0" u="none" strike="noStrike" dirty="0">
                          <a:solidFill>
                            <a:srgbClr val="000000"/>
                          </a:solidFill>
                          <a:latin typeface="Calibri"/>
                        </a:rPr>
                        <a:t>( 3 </a:t>
                      </a:r>
                      <a:r>
                        <a:rPr lang="es-MX" sz="1000" b="1" i="0" u="none" strike="noStrike" dirty="0" smtClean="0">
                          <a:solidFill>
                            <a:srgbClr val="000000"/>
                          </a:solidFill>
                          <a:latin typeface="Calibri"/>
                        </a:rPr>
                        <a:t>) ARCHIVO</a:t>
                      </a:r>
                      <a:r>
                        <a:rPr lang="es-MX" sz="1000" b="1" i="0" u="none" strike="noStrike" baseline="0" dirty="0" smtClean="0">
                          <a:solidFill>
                            <a:srgbClr val="000000"/>
                          </a:solidFill>
                          <a:latin typeface="Calibri"/>
                        </a:rPr>
                        <a:t> CLÍNICO</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ctr"/>
                      <a:r>
                        <a:rPr lang="es-MX" sz="1000" b="1" i="0" u="none" strike="noStrike">
                          <a:solidFill>
                            <a:srgbClr val="000000"/>
                          </a:solidFill>
                          <a:latin typeface="Calibri"/>
                        </a:rPr>
                        <a:t>SERIE DOCUMENTAL:</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gridSpan="21">
                  <a:txBody>
                    <a:bodyPr/>
                    <a:lstStyle/>
                    <a:p>
                      <a:pPr algn="ctr" fontAlgn="ctr"/>
                      <a:r>
                        <a:rPr lang="es-MX" sz="1000" b="1" i="0" u="none" strike="noStrike" dirty="0">
                          <a:solidFill>
                            <a:srgbClr val="000000"/>
                          </a:solidFill>
                          <a:latin typeface="Calibri"/>
                        </a:rPr>
                        <a:t>( 4 </a:t>
                      </a:r>
                      <a:r>
                        <a:rPr lang="es-MX" sz="1000" b="1" i="0" u="none" strike="noStrike" dirty="0" smtClean="0">
                          <a:solidFill>
                            <a:srgbClr val="000000"/>
                          </a:solidFill>
                          <a:latin typeface="Calibri"/>
                        </a:rPr>
                        <a:t>) EXPEDIENTE</a:t>
                      </a:r>
                      <a:r>
                        <a:rPr lang="es-MX" sz="1000" b="1" i="0" u="none" strike="noStrike" baseline="0" dirty="0" smtClean="0">
                          <a:solidFill>
                            <a:srgbClr val="000000"/>
                          </a:solidFill>
                          <a:latin typeface="Calibri"/>
                        </a:rPr>
                        <a:t> CLÍNICO  0152620 - 0162645</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ctr"/>
                      <a:r>
                        <a:rPr lang="es-MX" sz="1000" b="1" i="0" u="none" strike="noStrike">
                          <a:solidFill>
                            <a:srgbClr val="000000"/>
                          </a:solidFill>
                          <a:latin typeface="Calibri"/>
                        </a:rPr>
                        <a:t>CLAVE DE CLASIFICACIÓN:</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9">
                  <a:txBody>
                    <a:bodyPr/>
                    <a:lstStyle/>
                    <a:p>
                      <a:pPr algn="ctr" fontAlgn="ctr"/>
                      <a:r>
                        <a:rPr lang="es-MX" sz="1000" b="1" i="0" u="none" strike="noStrike" dirty="0">
                          <a:solidFill>
                            <a:srgbClr val="000000"/>
                          </a:solidFill>
                          <a:latin typeface="Calibri"/>
                        </a:rPr>
                        <a:t>( 5 </a:t>
                      </a:r>
                      <a:r>
                        <a:rPr lang="es-MX" sz="1000" b="1" i="0" u="none" strike="noStrike" dirty="0" smtClean="0">
                          <a:solidFill>
                            <a:srgbClr val="000000"/>
                          </a:solidFill>
                          <a:latin typeface="Calibri"/>
                        </a:rPr>
                        <a:t>) </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ctr"/>
                      <a:r>
                        <a:rPr lang="es-MX" sz="600" b="1" i="0" u="none" strike="noStrike">
                          <a:solidFill>
                            <a:srgbClr val="000000"/>
                          </a:solidFill>
                          <a:latin typeface="Calibri"/>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rowSpan="2" gridSpan="5">
                  <a:txBody>
                    <a:bodyPr/>
                    <a:lstStyle/>
                    <a:p>
                      <a:pPr algn="ctr" fontAlgn="ctr"/>
                      <a:r>
                        <a:rPr lang="es-MX" sz="1000" b="1" i="0" u="none" strike="noStrike" dirty="0">
                          <a:solidFill>
                            <a:srgbClr val="000000"/>
                          </a:solidFill>
                          <a:latin typeface="Calibri"/>
                        </a:rPr>
                        <a:t>NÚMERO DE </a:t>
                      </a:r>
                      <a:r>
                        <a:rPr lang="es-MX" sz="1000" b="1" i="0" u="none" strike="noStrike" dirty="0" smtClean="0">
                          <a:solidFill>
                            <a:srgbClr val="000000"/>
                          </a:solidFill>
                          <a:latin typeface="Calibri"/>
                        </a:rPr>
                        <a:t>EXPEDIENTES </a:t>
                      </a:r>
                      <a:r>
                        <a:rPr lang="es-MX" sz="1000" b="1" i="0" u="none" strike="noStrike" dirty="0">
                          <a:solidFill>
                            <a:srgbClr val="000000"/>
                          </a:solidFill>
                          <a:latin typeface="Calibri"/>
                        </a:rPr>
                        <a:t>CONTENIDOS EN LA CAJA:</a:t>
                      </a:r>
                    </a:p>
                  </a:txBody>
                  <a:tcPr marL="0" marR="0" marT="0" marB="0" anchor="ctr">
                    <a:lnL>
                      <a:noFill/>
                    </a:lnL>
                    <a:lnR>
                      <a:noFill/>
                    </a:lnR>
                    <a:lnT>
                      <a:noFill/>
                    </a:lnT>
                    <a:lnB>
                      <a:noFill/>
                    </a:lnB>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5"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6">
                  <a:txBody>
                    <a:bodyPr/>
                    <a:lstStyle/>
                    <a:p>
                      <a:pPr algn="ctr" fontAlgn="ctr"/>
                      <a:r>
                        <a:rPr lang="es-MX" sz="1000" b="1" i="0" u="none" strike="noStrike" dirty="0">
                          <a:solidFill>
                            <a:srgbClr val="000000"/>
                          </a:solidFill>
                          <a:latin typeface="Calibri"/>
                        </a:rPr>
                        <a:t>( 7 </a:t>
                      </a:r>
                      <a:r>
                        <a:rPr lang="es-MX" sz="1000" b="1" i="0" u="none" strike="noStrike" dirty="0" smtClean="0">
                          <a:solidFill>
                            <a:srgbClr val="000000"/>
                          </a:solidFill>
                          <a:latin typeface="Calibri"/>
                        </a:rPr>
                        <a:t>) 110</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1000" b="1" i="0" u="none" strike="noStrike">
                          <a:solidFill>
                            <a:srgbClr val="000000"/>
                          </a:solidFill>
                          <a:latin typeface="Calibri"/>
                        </a:rPr>
                        <a:t>( 9 )</a:t>
                      </a: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3" gridSpan="3">
                  <a:txBody>
                    <a:bodyPr/>
                    <a:lstStyle/>
                    <a:p>
                      <a:pPr algn="ctr" fontAlgn="ctr"/>
                      <a:r>
                        <a:rPr lang="es-MX" sz="3700" b="0" i="0" u="none" strike="noStrike" dirty="0">
                          <a:solidFill>
                            <a:srgbClr val="000000"/>
                          </a:solidFill>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s-MX"/>
                    </a:p>
                  </a:txBody>
                  <a:tcPr/>
                </a:tc>
                <a:tc rowSpan="3"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ctr"/>
                      <a:endParaRPr lang="es-MX" sz="600" b="1"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latin typeface="Calibri"/>
                      </a:endParaRPr>
                    </a:p>
                  </a:txBody>
                  <a:tcPr marL="0" marR="0" marT="0" marB="0" anchor="ctr">
                    <a:lnL>
                      <a:noFill/>
                    </a:lnL>
                    <a:lnR>
                      <a:noFill/>
                    </a:lnR>
                    <a:lnT>
                      <a:noFill/>
                    </a:lnT>
                    <a:lnB>
                      <a:noFill/>
                    </a:lnB>
                  </a:tcPr>
                </a:tc>
                <a:tc gridSpan="5">
                  <a:txBody>
                    <a:bodyPr/>
                    <a:lstStyle/>
                    <a:p>
                      <a:pPr algn="ctr" fontAlgn="ctr"/>
                      <a:r>
                        <a:rPr lang="es-MX" sz="1000" b="1" i="0" u="none" strike="noStrike" dirty="0">
                          <a:solidFill>
                            <a:srgbClr val="000000"/>
                          </a:solidFill>
                          <a:latin typeface="Calibri"/>
                        </a:rPr>
                        <a:t>NÚMERO DE CAJA:</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97356">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ctr"/>
                      <a:r>
                        <a:rPr lang="es-MX" sz="1000" b="1" i="0" u="none" strike="noStrike">
                          <a:solidFill>
                            <a:srgbClr val="000000"/>
                          </a:solidFill>
                          <a:latin typeface="Calibri"/>
                        </a:rPr>
                        <a:t>AÑOS:</a:t>
                      </a:r>
                    </a:p>
                  </a:txBody>
                  <a:tcPr marL="0" marR="0" marT="0" marB="0" anchor="ctr">
                    <a:lnL>
                      <a:noFill/>
                    </a:lnL>
                    <a:lnR>
                      <a:noFill/>
                    </a:lnR>
                    <a:lnT>
                      <a:noFill/>
                    </a:lnT>
                    <a:lnB>
                      <a:noFill/>
                    </a:lnB>
                  </a:tcPr>
                </a:tc>
                <a:tc hMerge="1">
                  <a:txBody>
                    <a:bodyPr/>
                    <a:lstStyle/>
                    <a:p>
                      <a:endParaRPr lang="es-MX"/>
                    </a:p>
                  </a:txBody>
                  <a:tcPr/>
                </a:tc>
                <a:tc gridSpan="2">
                  <a:txBody>
                    <a:bodyPr/>
                    <a:lstStyle/>
                    <a:p>
                      <a:pPr algn="ctr" fontAlgn="b"/>
                      <a:r>
                        <a:rPr lang="es-MX" sz="1000" b="0" i="0" u="none" strike="noStrike" dirty="0">
                          <a:solidFill>
                            <a:srgbClr val="000000"/>
                          </a:solidFill>
                          <a:latin typeface="Calibri"/>
                        </a:rPr>
                        <a:t> </a:t>
                      </a:r>
                      <a:r>
                        <a:rPr lang="es-MX" sz="1000" b="0" i="0" u="none" strike="noStrike" dirty="0" smtClean="0">
                          <a:solidFill>
                            <a:srgbClr val="000000"/>
                          </a:solidFill>
                          <a:latin typeface="Calibri"/>
                        </a:rPr>
                        <a:t>2011</a:t>
                      </a:r>
                      <a:endParaRPr lang="es-MX" sz="1000" b="0" i="0" u="none" strike="noStrike" dirty="0">
                        <a:solidFill>
                          <a:srgbClr val="000000"/>
                        </a:solidFill>
                        <a:latin typeface="Calibri"/>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ctr"/>
                      <a:r>
                        <a:rPr lang="es-MX" sz="1000" b="1" i="0" u="none" strike="noStrike" dirty="0">
                          <a:solidFill>
                            <a:srgbClr val="000000"/>
                          </a:solidFill>
                          <a:latin typeface="Calibri"/>
                        </a:rPr>
                        <a:t>A</a:t>
                      </a:r>
                    </a:p>
                  </a:txBody>
                  <a:tcPr marL="0" marR="0" marT="0" marB="0" anchor="ctr">
                    <a:lnL>
                      <a:noFill/>
                    </a:lnL>
                    <a:lnR>
                      <a:noFill/>
                    </a:lnR>
                    <a:lnT>
                      <a:noFill/>
                    </a:lnT>
                    <a:lnB>
                      <a:noFill/>
                    </a:lnB>
                  </a:tcPr>
                </a:tc>
                <a:tc gridSpan="2">
                  <a:txBody>
                    <a:bodyPr/>
                    <a:lstStyle/>
                    <a:p>
                      <a:pPr algn="ctr" fontAlgn="b"/>
                      <a:r>
                        <a:rPr lang="es-MX" sz="1000" b="0" i="0" u="none" strike="noStrike" dirty="0" smtClean="0">
                          <a:solidFill>
                            <a:srgbClr val="000000"/>
                          </a:solidFill>
                          <a:latin typeface="Calibri"/>
                        </a:rPr>
                        <a:t>2011</a:t>
                      </a:r>
                      <a:endParaRPr lang="es-MX" sz="1000" b="0" i="0" u="none" strike="noStrike" dirty="0">
                        <a:solidFill>
                          <a:srgbClr val="000000"/>
                        </a:solidFill>
                        <a:latin typeface="Calibri"/>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ctr"/>
                      <a:r>
                        <a:rPr lang="es-MX" sz="1000" b="1" i="0" u="none" strike="noStrike" dirty="0">
                          <a:solidFill>
                            <a:srgbClr val="000000"/>
                          </a:solidFill>
                          <a:latin typeface="Calibri"/>
                        </a:rPr>
                        <a:t>( 8 )</a:t>
                      </a:r>
                    </a:p>
                  </a:txBody>
                  <a:tcPr marL="0" marR="0" marT="0" marB="0" anchor="ctr">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7040">
                <a:tc>
                  <a:txBody>
                    <a:bodyPr/>
                    <a:lstStyle/>
                    <a:p>
                      <a:pPr algn="l" fontAlgn="b"/>
                      <a:r>
                        <a:rPr lang="es-MX"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21" name="5 Imagen"/>
          <p:cNvPicPr>
            <a:picLocks noChangeAspect="1"/>
          </p:cNvPicPr>
          <p:nvPr/>
        </p:nvPicPr>
        <p:blipFill>
          <a:blip r:embed="rId5" cstate="print"/>
          <a:srcRect/>
          <a:stretch>
            <a:fillRect/>
          </a:stretch>
        </p:blipFill>
        <p:spPr bwMode="auto">
          <a:xfrm>
            <a:off x="539552" y="1484784"/>
            <a:ext cx="3240360" cy="1104900"/>
          </a:xfrm>
          <a:prstGeom prst="rect">
            <a:avLst/>
          </a:prstGeom>
          <a:noFill/>
          <a:ln w="9525">
            <a:noFill/>
            <a:miter lim="800000"/>
            <a:headEnd/>
            <a:tailEnd/>
          </a:ln>
        </p:spPr>
      </p:pic>
      <p:pic>
        <p:nvPicPr>
          <p:cNvPr id="22" name="6 Imagen"/>
          <p:cNvPicPr>
            <a:picLocks noChangeAspect="1"/>
          </p:cNvPicPr>
          <p:nvPr/>
        </p:nvPicPr>
        <p:blipFill>
          <a:blip r:embed="rId6" cstate="print"/>
          <a:srcRect r="24594"/>
          <a:stretch>
            <a:fillRect/>
          </a:stretch>
        </p:blipFill>
        <p:spPr bwMode="auto">
          <a:xfrm>
            <a:off x="5868144" y="1412776"/>
            <a:ext cx="2724150" cy="657225"/>
          </a:xfrm>
          <a:prstGeom prst="rect">
            <a:avLst/>
          </a:prstGeom>
          <a:noFill/>
          <a:ln w="9525">
            <a:noFill/>
            <a:miter lim="800000"/>
            <a:headEnd/>
            <a:tailEnd/>
          </a:ln>
        </p:spPr>
      </p:pic>
    </p:spTree>
    <p:extLst>
      <p:ext uri="{BB962C8B-B14F-4D97-AF65-F5344CB8AC3E}">
        <p14:creationId xmlns:p14="http://schemas.microsoft.com/office/powerpoint/2010/main" xmlns="" val="28738472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n 4"/>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3253" name="Imagen 6"/>
          <p:cNvPicPr>
            <a:picLocks noChangeAspect="1"/>
          </p:cNvPicPr>
          <p:nvPr/>
        </p:nvPicPr>
        <p:blipFill>
          <a:blip r:embed="rId3" cstate="print"/>
          <a:srcRect/>
          <a:stretch>
            <a:fillRect/>
          </a:stretch>
        </p:blipFill>
        <p:spPr bwMode="auto">
          <a:xfrm>
            <a:off x="0" y="6419850"/>
            <a:ext cx="9144000" cy="438150"/>
          </a:xfrm>
          <a:prstGeom prst="rect">
            <a:avLst/>
          </a:prstGeom>
          <a:noFill/>
          <a:ln w="9525">
            <a:noFill/>
            <a:miter lim="800000"/>
            <a:headEnd/>
            <a:tailEnd/>
          </a:ln>
        </p:spPr>
      </p:pic>
      <p:sp>
        <p:nvSpPr>
          <p:cNvPr id="42" name="CuadroTexto 41"/>
          <p:cNvSpPr txBox="1"/>
          <p:nvPr/>
        </p:nvSpPr>
        <p:spPr>
          <a:xfrm>
            <a:off x="3491880" y="938214"/>
            <a:ext cx="4278139" cy="523220"/>
          </a:xfrm>
          <a:prstGeom prst="rect">
            <a:avLst/>
          </a:prstGeom>
          <a:noFill/>
        </p:spPr>
        <p:txBody>
          <a:bodyPr wrap="square">
            <a:spAutoFit/>
          </a:bodyPr>
          <a:lstStyle/>
          <a:p>
            <a:pPr algn="r" eaLnBrk="1" hangingPunct="1">
              <a:defRPr/>
            </a:pPr>
            <a:r>
              <a:rPr lang="es-MX" sz="2800" spc="300" dirty="0" smtClean="0">
                <a:solidFill>
                  <a:srgbClr val="FF0000"/>
                </a:solidFill>
                <a:latin typeface="+mj-lt"/>
              </a:rPr>
              <a:t>ROTULACIÓN DE CAJAS</a:t>
            </a:r>
            <a:endParaRPr lang="es-MX" sz="2800" spc="600" dirty="0">
              <a:solidFill>
                <a:srgbClr val="FF0000"/>
              </a:solidFill>
              <a:latin typeface="+mj-lt"/>
            </a:endParaRPr>
          </a:p>
        </p:txBody>
      </p:sp>
      <p:grpSp>
        <p:nvGrpSpPr>
          <p:cNvPr id="3" name="Group 7"/>
          <p:cNvGrpSpPr>
            <a:grpSpLocks/>
          </p:cNvGrpSpPr>
          <p:nvPr/>
        </p:nvGrpSpPr>
        <p:grpSpPr bwMode="auto">
          <a:xfrm>
            <a:off x="5272732" y="2211960"/>
            <a:ext cx="3044612" cy="3111570"/>
            <a:chOff x="2759" y="1632"/>
            <a:chExt cx="2421" cy="2245"/>
          </a:xfrm>
        </p:grpSpPr>
        <p:sp>
          <p:nvSpPr>
            <p:cNvPr id="53265" name="Text Box 9"/>
            <p:cNvSpPr txBox="1">
              <a:spLocks noChangeArrowheads="1"/>
            </p:cNvSpPr>
            <p:nvPr/>
          </p:nvSpPr>
          <p:spPr bwMode="auto">
            <a:xfrm>
              <a:off x="4416" y="2457"/>
              <a:ext cx="720" cy="266"/>
            </a:xfrm>
            <a:prstGeom prst="rect">
              <a:avLst/>
            </a:prstGeom>
            <a:noFill/>
            <a:ln w="9525">
              <a:noFill/>
              <a:miter lim="800000"/>
              <a:headEnd/>
              <a:tailEnd/>
            </a:ln>
          </p:spPr>
          <p:txBody>
            <a:bodyPr>
              <a:spAutoFit/>
            </a:bodyPr>
            <a:lstStyle/>
            <a:p>
              <a:pPr eaLnBrk="1" hangingPunct="1">
                <a:spcBef>
                  <a:spcPct val="50000"/>
                </a:spcBef>
              </a:pPr>
              <a:endParaRPr lang="es-ES" altLang="es-MX">
                <a:solidFill>
                  <a:schemeClr val="bg1"/>
                </a:solidFill>
                <a:cs typeface="Lucida Sans Unicode" pitchFamily="34" charset="0"/>
              </a:endParaRPr>
            </a:p>
          </p:txBody>
        </p:sp>
        <p:sp>
          <p:nvSpPr>
            <p:cNvPr id="53266" name="Text Box 10"/>
            <p:cNvSpPr txBox="1">
              <a:spLocks noChangeArrowheads="1"/>
            </p:cNvSpPr>
            <p:nvPr/>
          </p:nvSpPr>
          <p:spPr bwMode="auto">
            <a:xfrm>
              <a:off x="4375" y="2480"/>
              <a:ext cx="805" cy="333"/>
            </a:xfrm>
            <a:prstGeom prst="rect">
              <a:avLst/>
            </a:prstGeom>
            <a:noFill/>
            <a:ln w="9525">
              <a:noFill/>
              <a:miter lim="800000"/>
              <a:headEnd/>
              <a:tailEnd/>
            </a:ln>
          </p:spPr>
          <p:txBody>
            <a:bodyPr>
              <a:spAutoFit/>
            </a:bodyPr>
            <a:lstStyle/>
            <a:p>
              <a:pPr eaLnBrk="1" hangingPunct="1">
                <a:spcBef>
                  <a:spcPct val="50000"/>
                </a:spcBef>
              </a:pPr>
              <a:r>
                <a:rPr lang="es-MX" altLang="es-MX" sz="2400" b="1" dirty="0">
                  <a:cs typeface="Lucida Sans Unicode" pitchFamily="34" charset="0"/>
                </a:rPr>
                <a:t>   </a:t>
              </a:r>
              <a:endParaRPr lang="es-ES" altLang="es-MX" sz="1600" b="1" dirty="0">
                <a:cs typeface="Lucida Sans Unicode" pitchFamily="34" charset="0"/>
              </a:endParaRPr>
            </a:p>
          </p:txBody>
        </p:sp>
        <p:sp>
          <p:nvSpPr>
            <p:cNvPr id="53267" name="Text Box 11"/>
            <p:cNvSpPr txBox="1">
              <a:spLocks noChangeArrowheads="1"/>
            </p:cNvSpPr>
            <p:nvPr/>
          </p:nvSpPr>
          <p:spPr bwMode="auto">
            <a:xfrm>
              <a:off x="2928" y="2928"/>
              <a:ext cx="1920" cy="266"/>
            </a:xfrm>
            <a:prstGeom prst="rect">
              <a:avLst/>
            </a:prstGeom>
            <a:noFill/>
            <a:ln w="9525">
              <a:noFill/>
              <a:miter lim="800000"/>
              <a:headEnd/>
              <a:tailEnd/>
            </a:ln>
          </p:spPr>
          <p:txBody>
            <a:bodyPr>
              <a:spAutoFit/>
            </a:bodyPr>
            <a:lstStyle/>
            <a:p>
              <a:pPr eaLnBrk="1" hangingPunct="1">
                <a:spcBef>
                  <a:spcPct val="50000"/>
                </a:spcBef>
              </a:pPr>
              <a:endParaRPr lang="es-ES" altLang="es-MX">
                <a:solidFill>
                  <a:schemeClr val="bg1"/>
                </a:solidFill>
                <a:cs typeface="Lucida Sans Unicode" pitchFamily="34" charset="0"/>
              </a:endParaRPr>
            </a:p>
          </p:txBody>
        </p:sp>
        <p:sp>
          <p:nvSpPr>
            <p:cNvPr id="53268" name="Text Box 12"/>
            <p:cNvSpPr txBox="1">
              <a:spLocks noChangeArrowheads="1"/>
            </p:cNvSpPr>
            <p:nvPr/>
          </p:nvSpPr>
          <p:spPr bwMode="auto">
            <a:xfrm>
              <a:off x="2867" y="2796"/>
              <a:ext cx="2165" cy="244"/>
            </a:xfrm>
            <a:prstGeom prst="rect">
              <a:avLst/>
            </a:prstGeom>
            <a:noFill/>
            <a:ln w="9525">
              <a:noFill/>
              <a:miter lim="800000"/>
              <a:headEnd/>
              <a:tailEnd/>
            </a:ln>
          </p:spPr>
          <p:txBody>
            <a:bodyPr>
              <a:spAutoFit/>
            </a:bodyPr>
            <a:lstStyle/>
            <a:p>
              <a:pPr algn="ctr" eaLnBrk="1" hangingPunct="1">
                <a:spcBef>
                  <a:spcPct val="50000"/>
                </a:spcBef>
              </a:pPr>
              <a:endParaRPr lang="es-ES" altLang="es-MX" sz="1600" b="1" dirty="0">
                <a:cs typeface="Lucida Sans Unicode" pitchFamily="34" charset="0"/>
              </a:endParaRPr>
            </a:p>
          </p:txBody>
        </p:sp>
        <p:sp>
          <p:nvSpPr>
            <p:cNvPr id="53269" name="Text Box 14"/>
            <p:cNvSpPr txBox="1">
              <a:spLocks noChangeArrowheads="1"/>
            </p:cNvSpPr>
            <p:nvPr/>
          </p:nvSpPr>
          <p:spPr bwMode="auto">
            <a:xfrm>
              <a:off x="2759" y="3280"/>
              <a:ext cx="2273" cy="244"/>
            </a:xfrm>
            <a:prstGeom prst="rect">
              <a:avLst/>
            </a:prstGeom>
            <a:noFill/>
            <a:ln w="9525">
              <a:noFill/>
              <a:miter lim="800000"/>
              <a:headEnd/>
              <a:tailEnd/>
            </a:ln>
          </p:spPr>
          <p:txBody>
            <a:bodyPr>
              <a:spAutoFit/>
            </a:bodyPr>
            <a:lstStyle/>
            <a:p>
              <a:pPr eaLnBrk="1" hangingPunct="1">
                <a:spcBef>
                  <a:spcPct val="50000"/>
                </a:spcBef>
              </a:pPr>
              <a:endParaRPr lang="es-ES" altLang="es-MX" sz="1600" b="1" dirty="0">
                <a:cs typeface="Lucida Sans Unicode" pitchFamily="34" charset="0"/>
              </a:endParaRPr>
            </a:p>
          </p:txBody>
        </p:sp>
        <p:sp>
          <p:nvSpPr>
            <p:cNvPr id="53270" name="Text Box 15"/>
            <p:cNvSpPr txBox="1">
              <a:spLocks noChangeArrowheads="1"/>
            </p:cNvSpPr>
            <p:nvPr/>
          </p:nvSpPr>
          <p:spPr bwMode="auto">
            <a:xfrm>
              <a:off x="3232" y="3611"/>
              <a:ext cx="1219" cy="266"/>
            </a:xfrm>
            <a:prstGeom prst="rect">
              <a:avLst/>
            </a:prstGeom>
            <a:noFill/>
            <a:ln w="9525">
              <a:noFill/>
              <a:miter lim="800000"/>
              <a:headEnd/>
              <a:tailEnd/>
            </a:ln>
          </p:spPr>
          <p:txBody>
            <a:bodyPr wrap="square">
              <a:spAutoFit/>
            </a:bodyPr>
            <a:lstStyle/>
            <a:p>
              <a:pPr eaLnBrk="1" hangingPunct="1">
                <a:spcBef>
                  <a:spcPct val="50000"/>
                </a:spcBef>
              </a:pPr>
              <a:r>
                <a:rPr lang="es-MX" altLang="es-MX" sz="1600" b="1" dirty="0">
                  <a:cs typeface="Lucida Sans Unicode" pitchFamily="34" charset="0"/>
                </a:rPr>
                <a:t>    </a:t>
              </a:r>
              <a:r>
                <a:rPr lang="es-MX" altLang="es-MX" b="1" dirty="0">
                  <a:cs typeface="Lucida Sans Unicode" pitchFamily="34" charset="0"/>
                </a:rPr>
                <a:t> </a:t>
              </a:r>
              <a:endParaRPr lang="es-ES" altLang="es-MX" sz="1600" b="1" dirty="0">
                <a:cs typeface="Lucida Sans Unicode" pitchFamily="34" charset="0"/>
              </a:endParaRPr>
            </a:p>
          </p:txBody>
        </p:sp>
        <p:sp>
          <p:nvSpPr>
            <p:cNvPr id="53271" name="Text Box 16"/>
            <p:cNvSpPr txBox="1">
              <a:spLocks noChangeArrowheads="1"/>
            </p:cNvSpPr>
            <p:nvPr/>
          </p:nvSpPr>
          <p:spPr bwMode="auto">
            <a:xfrm>
              <a:off x="2784" y="1632"/>
              <a:ext cx="816" cy="466"/>
            </a:xfrm>
            <a:prstGeom prst="rect">
              <a:avLst/>
            </a:prstGeom>
            <a:noFill/>
            <a:ln w="9525">
              <a:noFill/>
              <a:miter lim="800000"/>
              <a:headEnd/>
              <a:tailEnd/>
            </a:ln>
          </p:spPr>
          <p:txBody>
            <a:bodyPr>
              <a:spAutoFit/>
            </a:bodyPr>
            <a:lstStyle/>
            <a:p>
              <a:pPr eaLnBrk="1" hangingPunct="1">
                <a:spcBef>
                  <a:spcPct val="50000"/>
                </a:spcBef>
              </a:pPr>
              <a:endParaRPr lang="es-ES" altLang="es-MX" sz="3600" b="1" dirty="0">
                <a:cs typeface="Lucida Sans Unicode" pitchFamily="34" charset="0"/>
              </a:endParaRPr>
            </a:p>
          </p:txBody>
        </p:sp>
      </p:grpSp>
      <p:grpSp>
        <p:nvGrpSpPr>
          <p:cNvPr id="26" name="25 Grupo"/>
          <p:cNvGrpSpPr/>
          <p:nvPr/>
        </p:nvGrpSpPr>
        <p:grpSpPr>
          <a:xfrm>
            <a:off x="107503" y="44624"/>
            <a:ext cx="8972347" cy="1045270"/>
            <a:chOff x="107503" y="44624"/>
            <a:chExt cx="8972347" cy="1045270"/>
          </a:xfrm>
        </p:grpSpPr>
        <p:pic>
          <p:nvPicPr>
            <p:cNvPr id="27" name="2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28" name="27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29" name="28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 name="2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aphicFrame>
        <p:nvGraphicFramePr>
          <p:cNvPr id="23" name="22 Tabla"/>
          <p:cNvGraphicFramePr>
            <a:graphicFrameLocks noGrp="1"/>
          </p:cNvGraphicFramePr>
          <p:nvPr/>
        </p:nvGraphicFramePr>
        <p:xfrm>
          <a:off x="611563" y="1484780"/>
          <a:ext cx="8136902" cy="5072262"/>
        </p:xfrm>
        <a:graphic>
          <a:graphicData uri="http://schemas.openxmlformats.org/drawingml/2006/table">
            <a:tbl>
              <a:tblPr/>
              <a:tblGrid>
                <a:gridCol w="26824"/>
                <a:gridCol w="518608"/>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272716"/>
                <a:gridCol w="500854"/>
              </a:tblGrid>
              <a:tr h="0">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0109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5508">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rowSpan="2" gridSpan="7">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26370">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gridSpan="7"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26370">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gridSpan="16">
                  <a:txBody>
                    <a:bodyPr/>
                    <a:lstStyle/>
                    <a:p>
                      <a:pPr algn="ctr" fontAlgn="b"/>
                      <a:r>
                        <a:rPr lang="es-MX" sz="1000" b="1" i="0" u="none" strike="noStrike" dirty="0">
                          <a:solidFill>
                            <a:srgbClr val="000000"/>
                          </a:solidFill>
                          <a:latin typeface="Calibri"/>
                        </a:rPr>
                        <a:t>TRANSFERENCIA PRIMARIA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MX" sz="8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r>
                        <a:rPr lang="es-MX" sz="1000" b="1" i="0" u="none" strike="noStrike">
                          <a:solidFill>
                            <a:srgbClr val="000000"/>
                          </a:solidFill>
                          <a:latin typeface="Calibri"/>
                        </a:rPr>
                        <a:t>( 6 )</a:t>
                      </a:r>
                    </a:p>
                  </a:txBody>
                  <a:tcPr marL="0" marR="0" marT="0" marB="0" anchor="ctr">
                    <a:lnL>
                      <a:noFill/>
                    </a:lnL>
                    <a:lnR>
                      <a:noFill/>
                    </a:lnR>
                    <a:lnT>
                      <a:noFill/>
                    </a:lnT>
                    <a:lnB>
                      <a:noFill/>
                    </a:lnB>
                  </a:tcPr>
                </a:tc>
                <a:tc>
                  <a:txBody>
                    <a:bodyPr/>
                    <a:lstStyle/>
                    <a:p>
                      <a:pPr algn="ctr" fontAlgn="b"/>
                      <a:endParaRPr lang="es-MX" sz="10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9">
                  <a:txBody>
                    <a:bodyPr/>
                    <a:lstStyle/>
                    <a:p>
                      <a:pPr algn="l" fontAlgn="ctr"/>
                      <a:r>
                        <a:rPr lang="es-MX" sz="1000" b="1" i="0" u="none" strike="noStrike" dirty="0">
                          <a:solidFill>
                            <a:srgbClr val="000000"/>
                          </a:solidFill>
                          <a:latin typeface="Calibri"/>
                        </a:rPr>
                        <a:t>No. ENTRADA: </a:t>
                      </a:r>
                      <a:r>
                        <a:rPr lang="es-MX" sz="1000" b="1" i="0" u="none" strike="noStrike" dirty="0" smtClean="0">
                          <a:solidFill>
                            <a:srgbClr val="000000"/>
                          </a:solidFill>
                          <a:latin typeface="Calibri"/>
                        </a:rPr>
                        <a:t>SESPC017/000</a:t>
                      </a:r>
                      <a:endParaRPr lang="es-MX" sz="1000" b="1"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MX" sz="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MX" sz="800" b="1"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ctr"/>
                      <a:r>
                        <a:rPr lang="es-MX" sz="1000" b="1" i="0" u="none" strike="noStrike">
                          <a:solidFill>
                            <a:srgbClr val="000000"/>
                          </a:solidFill>
                          <a:latin typeface="Calibri"/>
                        </a:rPr>
                        <a:t>FONDO:</a:t>
                      </a:r>
                    </a:p>
                  </a:txBody>
                  <a:tcPr marL="0" marR="0" marT="0" marB="0" anchor="ctr">
                    <a:lnL>
                      <a:noFill/>
                    </a:lnL>
                    <a:lnR>
                      <a:noFill/>
                    </a:lnR>
                    <a:lnT>
                      <a:noFill/>
                    </a:lnT>
                    <a:lnB>
                      <a:noFill/>
                    </a:lnB>
                  </a:tcPr>
                </a:tc>
                <a:tc hMerge="1">
                  <a:txBody>
                    <a:bodyPr/>
                    <a:lstStyle/>
                    <a:p>
                      <a:endParaRPr lang="es-MX"/>
                    </a:p>
                  </a:txBody>
                  <a:tcPr/>
                </a:tc>
                <a:tc gridSpan="23">
                  <a:txBody>
                    <a:bodyPr/>
                    <a:lstStyle/>
                    <a:p>
                      <a:pPr algn="ctr" fontAlgn="ctr"/>
                      <a:r>
                        <a:rPr lang="es-MX" sz="1000" b="1" i="0" u="none" strike="noStrike" dirty="0">
                          <a:solidFill>
                            <a:srgbClr val="000000"/>
                          </a:solidFill>
                          <a:latin typeface="Calibri"/>
                        </a:rPr>
                        <a:t>( 1 )     SERVICIOS DE SALUD PÚBLICA DEL D.F.</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ctr"/>
                      <a:r>
                        <a:rPr lang="es-MX" sz="1000" b="1" i="0" u="none" strike="noStrike">
                          <a:solidFill>
                            <a:srgbClr val="000000"/>
                          </a:solidFill>
                          <a:latin typeface="Calibri"/>
                        </a:rPr>
                        <a:t>DIRECCIÓN DE ÁREA:</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0">
                  <a:txBody>
                    <a:bodyPr/>
                    <a:lstStyle/>
                    <a:p>
                      <a:pPr algn="ctr" fontAlgn="ctr"/>
                      <a:r>
                        <a:rPr lang="es-MX" sz="1000" b="1" i="0" u="none" strike="noStrike" dirty="0">
                          <a:solidFill>
                            <a:srgbClr val="000000"/>
                          </a:solidFill>
                          <a:latin typeface="Calibri"/>
                        </a:rPr>
                        <a:t> ( 2 </a:t>
                      </a:r>
                      <a:r>
                        <a:rPr lang="es-MX" sz="1000" b="1" i="0" u="none" strike="noStrike" dirty="0" smtClean="0">
                          <a:solidFill>
                            <a:srgbClr val="000000"/>
                          </a:solidFill>
                          <a:latin typeface="Calibri"/>
                        </a:rPr>
                        <a:t>) JURISDICCIÓN</a:t>
                      </a:r>
                      <a:r>
                        <a:rPr lang="es-MX" sz="1000" b="1" i="0" u="none" strike="noStrike" baseline="0" dirty="0" smtClean="0">
                          <a:solidFill>
                            <a:srgbClr val="000000"/>
                          </a:solidFill>
                          <a:latin typeface="Calibri"/>
                        </a:rPr>
                        <a:t> SANITARIA IZTACALCO</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ctr"/>
                      <a:r>
                        <a:rPr lang="es-MX" sz="1000" b="1" i="0" u="none" strike="noStrike">
                          <a:solidFill>
                            <a:srgbClr val="000000"/>
                          </a:solidFill>
                          <a:latin typeface="Calibri"/>
                        </a:rPr>
                        <a:t>SECCIÓN O ÁREA GENERADORA:</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9">
                  <a:txBody>
                    <a:bodyPr/>
                    <a:lstStyle/>
                    <a:p>
                      <a:pPr algn="ctr" fontAlgn="ctr"/>
                      <a:r>
                        <a:rPr lang="es-MX" sz="1000" b="1" i="0" u="none" strike="noStrike" dirty="0">
                          <a:solidFill>
                            <a:srgbClr val="000000"/>
                          </a:solidFill>
                          <a:latin typeface="Calibri"/>
                        </a:rPr>
                        <a:t>( 3 </a:t>
                      </a:r>
                      <a:r>
                        <a:rPr lang="es-MX" sz="1000" b="1" i="0" u="none" strike="noStrike" dirty="0" smtClean="0">
                          <a:solidFill>
                            <a:srgbClr val="000000"/>
                          </a:solidFill>
                          <a:latin typeface="Calibri"/>
                        </a:rPr>
                        <a:t>) ARCHIVO</a:t>
                      </a:r>
                      <a:r>
                        <a:rPr lang="es-MX" sz="1000" b="1" i="0" u="none" strike="noStrike" baseline="0" dirty="0" smtClean="0">
                          <a:solidFill>
                            <a:srgbClr val="000000"/>
                          </a:solidFill>
                          <a:latin typeface="Calibri"/>
                        </a:rPr>
                        <a:t> CLÍNICO</a:t>
                      </a:r>
                      <a:r>
                        <a:rPr lang="es-MX" sz="1000" b="1" i="0" u="none" strike="noStrike" dirty="0" smtClean="0">
                          <a:solidFill>
                            <a:srgbClr val="000000"/>
                          </a:solidFill>
                          <a:latin typeface="Calibri"/>
                        </a:rPr>
                        <a:t> DEL CENTRO DE SALUD T-II GABRIEL RAMOS MILLAN</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ctr"/>
                      <a:r>
                        <a:rPr lang="es-MX" sz="1000" b="1" i="0" u="none" strike="noStrike" dirty="0">
                          <a:solidFill>
                            <a:srgbClr val="000000"/>
                          </a:solidFill>
                          <a:latin typeface="Calibri"/>
                        </a:rPr>
                        <a:t>SERIE DOCUMENTAL:</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gridSpan="21">
                  <a:txBody>
                    <a:bodyPr/>
                    <a:lstStyle/>
                    <a:p>
                      <a:pPr algn="ctr" fontAlgn="ctr"/>
                      <a:r>
                        <a:rPr lang="es-MX" sz="1000" b="1" i="0" u="none" strike="noStrike" dirty="0">
                          <a:solidFill>
                            <a:srgbClr val="000000"/>
                          </a:solidFill>
                          <a:latin typeface="Calibri"/>
                        </a:rPr>
                        <a:t>( 4 </a:t>
                      </a:r>
                      <a:r>
                        <a:rPr lang="es-MX" sz="1000" b="1" i="0" u="none" strike="noStrike" dirty="0" smtClean="0">
                          <a:solidFill>
                            <a:srgbClr val="000000"/>
                          </a:solidFill>
                          <a:latin typeface="Calibri"/>
                        </a:rPr>
                        <a:t>) EXPEDIENTE</a:t>
                      </a:r>
                      <a:r>
                        <a:rPr lang="es-MX" sz="1000" b="1" i="0" u="none" strike="noStrike" baseline="0" dirty="0" smtClean="0">
                          <a:solidFill>
                            <a:srgbClr val="000000"/>
                          </a:solidFill>
                          <a:latin typeface="Calibri"/>
                        </a:rPr>
                        <a:t> CLÍNICO 136-2256</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ctr"/>
                      <a:r>
                        <a:rPr lang="es-MX" sz="1000" b="1" i="0" u="none" strike="noStrike" dirty="0">
                          <a:solidFill>
                            <a:srgbClr val="000000"/>
                          </a:solidFill>
                          <a:latin typeface="Calibri"/>
                        </a:rPr>
                        <a:t>CLAVE DE CLASIFICACIÓN:</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0">
                  <a:txBody>
                    <a:bodyPr/>
                    <a:lstStyle/>
                    <a:p>
                      <a:pPr algn="ctr" fontAlgn="b"/>
                      <a:r>
                        <a:rPr lang="es-MX" sz="1000" b="1" i="0" u="none" strike="noStrike" dirty="0">
                          <a:solidFill>
                            <a:srgbClr val="000000"/>
                          </a:solidFill>
                          <a:latin typeface="Calibri"/>
                        </a:rPr>
                        <a:t>( 5 )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ctr"/>
                      <a:r>
                        <a:rPr lang="es-MX" sz="1000" b="1" i="0" u="none" strike="noStrike" dirty="0">
                          <a:solidFill>
                            <a:srgbClr val="000000"/>
                          </a:solidFill>
                          <a:latin typeface="Calibri"/>
                        </a:rPr>
                        <a:t>NÚMERO DE </a:t>
                      </a:r>
                      <a:r>
                        <a:rPr lang="es-MX" sz="1000" b="1" i="0" u="none" strike="noStrike" dirty="0" smtClean="0">
                          <a:solidFill>
                            <a:srgbClr val="000000"/>
                          </a:solidFill>
                          <a:latin typeface="Calibri"/>
                        </a:rPr>
                        <a:t>EXPEDIENTES</a:t>
                      </a:r>
                      <a:r>
                        <a:rPr lang="es-MX" sz="1000" b="1" i="0" u="none" strike="noStrike" dirty="0">
                          <a:solidFill>
                            <a:srgbClr val="000000"/>
                          </a:solidFill>
                          <a:latin typeface="Calibri"/>
                        </a:rPr>
                        <a:t>:</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1000" b="1" i="0" u="none" strike="noStrike" dirty="0">
                          <a:solidFill>
                            <a:srgbClr val="000000"/>
                          </a:solidFill>
                          <a:latin typeface="Calibri"/>
                        </a:rPr>
                        <a:t>( 7 </a:t>
                      </a:r>
                      <a:r>
                        <a:rPr lang="es-MX" sz="1000" b="1" i="0" u="none" strike="noStrike" dirty="0" smtClean="0">
                          <a:solidFill>
                            <a:srgbClr val="000000"/>
                          </a:solidFill>
                          <a:latin typeface="Calibri"/>
                        </a:rPr>
                        <a:t>) 115</a:t>
                      </a:r>
                      <a:endParaRPr lang="es-MX" sz="1000" b="1" i="0" u="none" strike="noStrike" dirty="0">
                        <a:solidFill>
                          <a:srgbClr val="000000"/>
                        </a:solidFill>
                        <a:latin typeface="Calibri"/>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1000" b="1" i="0" u="none" strike="noStrike">
                          <a:solidFill>
                            <a:srgbClr val="000000"/>
                          </a:solidFill>
                          <a:latin typeface="Calibri"/>
                        </a:rPr>
                        <a:t>( 9 )</a:t>
                      </a:r>
                    </a:p>
                  </a:txBody>
                  <a:tcPr marL="0" marR="0" marT="0" marB="0" anchor="b">
                    <a:lnL>
                      <a:noFill/>
                    </a:lnL>
                    <a:lnR>
                      <a:noFill/>
                    </a:lnR>
                    <a:lnT>
                      <a:noFill/>
                    </a:lnT>
                    <a:lnB>
                      <a:noFill/>
                    </a:lnB>
                  </a:tcPr>
                </a:tc>
                <a:tc>
                  <a:txBody>
                    <a:bodyPr/>
                    <a:lstStyle/>
                    <a:p>
                      <a:pPr algn="l" fontAlgn="b"/>
                      <a:endParaRPr lang="es-MX"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3" gridSpan="3">
                  <a:txBody>
                    <a:bodyPr/>
                    <a:lstStyle/>
                    <a:p>
                      <a:pPr algn="ctr" fontAlgn="ctr"/>
                      <a:r>
                        <a:rPr lang="es-MX" sz="3600" b="0" i="0" u="none" strike="noStrike" dirty="0">
                          <a:solidFill>
                            <a:srgbClr val="000000"/>
                          </a:solidFill>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s-MX"/>
                    </a:p>
                  </a:txBody>
                  <a:tcPr/>
                </a:tc>
                <a:tc rowSpan="3" h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ctr"/>
                      <a:r>
                        <a:rPr lang="es-MX" sz="1000" b="1" i="0" u="none" strike="noStrike" dirty="0">
                          <a:solidFill>
                            <a:srgbClr val="000000"/>
                          </a:solidFill>
                          <a:latin typeface="Calibri"/>
                        </a:rPr>
                        <a:t>AÑOS:</a:t>
                      </a:r>
                    </a:p>
                  </a:txBody>
                  <a:tcPr marL="0" marR="0" marT="0" marB="0" anchor="ctr">
                    <a:lnL>
                      <a:noFill/>
                    </a:lnL>
                    <a:lnR>
                      <a:noFill/>
                    </a:lnR>
                    <a:lnT>
                      <a:noFill/>
                    </a:lnT>
                    <a:lnB>
                      <a:noFill/>
                    </a:lnB>
                  </a:tcPr>
                </a:tc>
                <a:tc hMerge="1">
                  <a:txBody>
                    <a:bodyPr/>
                    <a:lstStyle/>
                    <a:p>
                      <a:endParaRPr lang="es-MX"/>
                    </a:p>
                  </a:txBody>
                  <a:tcPr/>
                </a:tc>
                <a:tc gridSpan="2">
                  <a:txBody>
                    <a:bodyPr/>
                    <a:lstStyle/>
                    <a:p>
                      <a:pPr algn="ctr" fontAlgn="b"/>
                      <a:r>
                        <a:rPr lang="es-MX" sz="1000" b="0" i="0" u="none" strike="noStrike" dirty="0" smtClean="0">
                          <a:solidFill>
                            <a:srgbClr val="000000"/>
                          </a:solidFill>
                          <a:latin typeface="Calibri"/>
                        </a:rPr>
                        <a:t>2011</a:t>
                      </a:r>
                      <a:endParaRPr lang="es-MX" sz="1000" b="0" i="0" u="none" strike="noStrike" dirty="0">
                        <a:solidFill>
                          <a:srgbClr val="000000"/>
                        </a:solidFill>
                        <a:latin typeface="Calibri"/>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ctr"/>
                      <a:r>
                        <a:rPr lang="es-MX" sz="1000" b="1" i="0" u="none" strike="noStrike" dirty="0">
                          <a:solidFill>
                            <a:srgbClr val="000000"/>
                          </a:solidFill>
                          <a:latin typeface="Calibri"/>
                        </a:rPr>
                        <a:t>A</a:t>
                      </a:r>
                    </a:p>
                  </a:txBody>
                  <a:tcPr marL="0" marR="0" marT="0" marB="0" anchor="ctr">
                    <a:lnL>
                      <a:noFill/>
                    </a:lnL>
                    <a:lnR>
                      <a:noFill/>
                    </a:lnR>
                    <a:lnT>
                      <a:noFill/>
                    </a:lnT>
                    <a:lnB>
                      <a:noFill/>
                    </a:lnB>
                  </a:tcPr>
                </a:tc>
                <a:tc gridSpan="2">
                  <a:txBody>
                    <a:bodyPr/>
                    <a:lstStyle/>
                    <a:p>
                      <a:pPr algn="ctr" fontAlgn="b"/>
                      <a:r>
                        <a:rPr lang="es-MX" sz="1000" b="0" i="0" u="none" strike="noStrike" dirty="0" smtClean="0">
                          <a:solidFill>
                            <a:srgbClr val="000000"/>
                          </a:solidFill>
                          <a:latin typeface="Calibri"/>
                        </a:rPr>
                        <a:t>2011</a:t>
                      </a:r>
                      <a:r>
                        <a:rPr lang="es-MX" sz="1000" b="0" i="0" u="none" strike="noStrike" dirty="0">
                          <a:solidFill>
                            <a:srgbClr val="000000"/>
                          </a:solidFill>
                          <a:latin typeface="Calibri"/>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b"/>
                      <a:endParaRPr lang="es-MX" sz="1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ctr"/>
                      <a:r>
                        <a:rPr lang="es-MX" sz="1000" b="1" i="0" u="none" strike="noStrike" dirty="0">
                          <a:solidFill>
                            <a:srgbClr val="000000"/>
                          </a:solidFill>
                          <a:latin typeface="Calibri"/>
                        </a:rPr>
                        <a:t>( 8 )</a:t>
                      </a:r>
                    </a:p>
                  </a:txBody>
                  <a:tcPr marL="0" marR="0" marT="0" marB="0" anchor="ctr">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ctr"/>
                      <a:endParaRPr lang="es-MX" sz="500" b="1"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s-MX" sz="500" b="1" i="0" u="none" strike="noStrike">
                        <a:solidFill>
                          <a:srgbClr val="000000"/>
                        </a:solidFill>
                        <a:latin typeface="Calibri"/>
                      </a:endParaRPr>
                    </a:p>
                  </a:txBody>
                  <a:tcPr marL="0" marR="0" marT="0" marB="0" anchor="ctr">
                    <a:lnL>
                      <a:noFill/>
                    </a:lnL>
                    <a:lnR>
                      <a:noFill/>
                    </a:lnR>
                    <a:lnT>
                      <a:noFill/>
                    </a:lnT>
                    <a:lnB>
                      <a:noFill/>
                    </a:lnB>
                  </a:tcPr>
                </a:tc>
                <a:tc gridSpan="5">
                  <a:txBody>
                    <a:bodyPr/>
                    <a:lstStyle/>
                    <a:p>
                      <a:pPr algn="ctr" fontAlgn="ctr"/>
                      <a:r>
                        <a:rPr lang="es-MX" sz="1000" b="1" i="0" u="none" strike="noStrike" dirty="0">
                          <a:solidFill>
                            <a:srgbClr val="000000"/>
                          </a:solidFill>
                          <a:latin typeface="Calibri"/>
                        </a:rPr>
                        <a:t>NÚMERO DE CAJA:</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35428">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endParaRPr lang="es-MX" sz="5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5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7126">
                <a:tc>
                  <a:txBody>
                    <a:bodyPr/>
                    <a:lstStyle/>
                    <a:p>
                      <a:pPr algn="l" fontAlgn="b"/>
                      <a:endParaRPr lang="es-MX" sz="5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5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24" name="7 Imagen" descr="Logo Izquierdo OPD3x9.png"/>
          <p:cNvPicPr>
            <a:picLocks/>
          </p:cNvPicPr>
          <p:nvPr/>
        </p:nvPicPr>
        <p:blipFill>
          <a:blip r:embed="rId6" cstate="print"/>
          <a:srcRect/>
          <a:stretch>
            <a:fillRect/>
          </a:stretch>
        </p:blipFill>
        <p:spPr bwMode="auto">
          <a:xfrm>
            <a:off x="683569" y="1628800"/>
            <a:ext cx="3240360" cy="1047750"/>
          </a:xfrm>
          <a:prstGeom prst="rect">
            <a:avLst/>
          </a:prstGeom>
          <a:noFill/>
          <a:ln w="9525">
            <a:noFill/>
            <a:miter lim="800000"/>
            <a:headEnd/>
            <a:tailEnd/>
          </a:ln>
        </p:spPr>
      </p:pic>
      <p:pic>
        <p:nvPicPr>
          <p:cNvPr id="25" name="6 Imagen"/>
          <p:cNvPicPr>
            <a:picLocks noChangeAspect="1"/>
          </p:cNvPicPr>
          <p:nvPr/>
        </p:nvPicPr>
        <p:blipFill>
          <a:blip r:embed="rId7" cstate="print"/>
          <a:srcRect r="24594"/>
          <a:stretch>
            <a:fillRect/>
          </a:stretch>
        </p:blipFill>
        <p:spPr bwMode="auto">
          <a:xfrm>
            <a:off x="5868144" y="1628800"/>
            <a:ext cx="2724150" cy="65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8" name="Picture 2" descr="E:\blackberry\camera\IMG-20130508-00740.jpg"/>
          <p:cNvPicPr>
            <a:picLocks noChangeAspect="1" noChangeArrowheads="1"/>
          </p:cNvPicPr>
          <p:nvPr/>
        </p:nvPicPr>
        <p:blipFill rotWithShape="1">
          <a:blip r:embed="rId5" cstate="print">
            <a:extLst/>
          </a:blip>
          <a:srcRect t="3851" r="19884" b="24192"/>
          <a:stretch/>
        </p:blipFill>
        <p:spPr bwMode="auto">
          <a:xfrm>
            <a:off x="251520" y="1155742"/>
            <a:ext cx="8568952" cy="5225585"/>
          </a:xfrm>
          <a:prstGeom prst="rect">
            <a:avLst/>
          </a:prstGeom>
          <a:ln w="88900" cap="sq" cmpd="thickThin">
            <a:solidFill>
              <a:srgbClr val="000000"/>
            </a:solidFill>
            <a:prstDash val="solid"/>
            <a:miter lim="800000"/>
          </a:ln>
          <a:effectLst>
            <a:innerShdw blurRad="76200">
              <a:srgbClr val="000000"/>
            </a:innerShdw>
          </a:effectLst>
          <a:extLst/>
        </p:spPr>
      </p:pic>
    </p:spTree>
    <p:extLst>
      <p:ext uri="{BB962C8B-B14F-4D97-AF65-F5344CB8AC3E}">
        <p14:creationId xmlns:p14="http://schemas.microsoft.com/office/powerpoint/2010/main" xmlns="" val="8677800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1052736"/>
            <a:ext cx="8136904" cy="532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77800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568" y="1052736"/>
            <a:ext cx="7704855" cy="54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77800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560" y="1124744"/>
            <a:ext cx="7848872" cy="5256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7780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title"/>
          </p:nvPr>
        </p:nvSpPr>
        <p:spPr>
          <a:xfrm>
            <a:off x="457200" y="1124744"/>
            <a:ext cx="8229600" cy="576064"/>
          </a:xfrm>
        </p:spPr>
        <p:txBody>
          <a:bodyPr>
            <a:noAutofit/>
          </a:bodyPr>
          <a:lstStyle/>
          <a:p>
            <a:r>
              <a:rPr lang="es-MX" sz="3600" dirty="0" smtClean="0"/>
              <a:t>UNIDAD DE ARCHIVO DE TRÁMITE O DE GESTIÓN ADMINITRATIVA</a:t>
            </a:r>
            <a:endParaRPr lang="es-MX" sz="3600" dirty="0"/>
          </a:p>
        </p:txBody>
      </p:sp>
      <p:sp>
        <p:nvSpPr>
          <p:cNvPr id="9" name="8 Marcador de contenido"/>
          <p:cNvSpPr>
            <a:spLocks noGrp="1"/>
          </p:cNvSpPr>
          <p:nvPr>
            <p:ph sz="half" idx="1"/>
          </p:nvPr>
        </p:nvSpPr>
        <p:spPr>
          <a:xfrm>
            <a:off x="457200" y="2132856"/>
            <a:ext cx="4038600" cy="3993307"/>
          </a:xfrm>
        </p:spPr>
        <p:txBody>
          <a:bodyPr>
            <a:normAutofit fontScale="85000" lnSpcReduction="20000"/>
          </a:bodyPr>
          <a:lstStyle/>
          <a:p>
            <a:r>
              <a:rPr lang="es-MX" spc="300" dirty="0" smtClean="0"/>
              <a:t>Conformado por los documentos que se encuentren en trámite, es decir la unidad responsable de la administración de los documentos de archivo de uso cotidiano y necesario para el ejercicio de las atribuciones y funciones de cada área</a:t>
            </a:r>
            <a:endParaRPr lang="es-MX" dirty="0"/>
          </a:p>
        </p:txBody>
      </p:sp>
      <p:pic>
        <p:nvPicPr>
          <p:cNvPr id="15" name="14 Marcador de contenido" descr="AD21.JPG"/>
          <p:cNvPicPr>
            <a:picLocks noGrp="1" noChangeAspect="1"/>
          </p:cNvPicPr>
          <p:nvPr>
            <p:ph sz="half" idx="2"/>
          </p:nvPr>
        </p:nvPicPr>
        <p:blipFill>
          <a:blip r:embed="rId5" cstate="print"/>
          <a:stretch>
            <a:fillRect/>
          </a:stretch>
        </p:blipFill>
        <p:spPr>
          <a:xfrm>
            <a:off x="4648200" y="2204864"/>
            <a:ext cx="4038600" cy="3744416"/>
          </a:xfrm>
        </p:spPr>
      </p:pic>
    </p:spTree>
    <p:extLst>
      <p:ext uri="{BB962C8B-B14F-4D97-AF65-F5344CB8AC3E}">
        <p14:creationId xmlns:p14="http://schemas.microsoft.com/office/powerpoint/2010/main" xmlns="" val="22263980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560" y="1124744"/>
            <a:ext cx="8064896" cy="532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77800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568" y="1124744"/>
            <a:ext cx="7776864" cy="54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77800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1196752"/>
            <a:ext cx="8064896" cy="5184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77800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Rectángulo"/>
          <p:cNvSpPr/>
          <p:nvPr/>
        </p:nvSpPr>
        <p:spPr>
          <a:xfrm>
            <a:off x="395536" y="908720"/>
            <a:ext cx="8352928" cy="5909310"/>
          </a:xfrm>
          <a:prstGeom prst="rect">
            <a:avLst/>
          </a:prstGeom>
        </p:spPr>
        <p:txBody>
          <a:bodyPr wrap="square">
            <a:spAutoFit/>
          </a:bodyPr>
          <a:lstStyle/>
          <a:p>
            <a:pPr algn="ctr">
              <a:lnSpc>
                <a:spcPct val="150000"/>
              </a:lnSpc>
              <a:defRPr/>
            </a:pPr>
            <a:r>
              <a:rPr lang="es-MX" sz="1400" b="1" dirty="0" smtClean="0">
                <a:solidFill>
                  <a:srgbClr val="FF0000"/>
                </a:solidFill>
                <a:cs typeface="Gotham Rounded Medium"/>
              </a:rPr>
              <a:t>Lic. </a:t>
            </a:r>
            <a:r>
              <a:rPr lang="es-MX" sz="1400" b="1" dirty="0" err="1" smtClean="0">
                <a:solidFill>
                  <a:srgbClr val="FF0000"/>
                </a:solidFill>
                <a:cs typeface="Gotham Rounded Medium"/>
              </a:rPr>
              <a:t>Haydeé</a:t>
            </a:r>
            <a:r>
              <a:rPr lang="es-MX" sz="1400" b="1" dirty="0" smtClean="0">
                <a:solidFill>
                  <a:srgbClr val="FF0000"/>
                </a:solidFill>
                <a:cs typeface="Gotham Rounded Medium"/>
              </a:rPr>
              <a:t> Ruiz Martínez</a:t>
            </a:r>
          </a:p>
          <a:p>
            <a:pPr algn="ctr">
              <a:lnSpc>
                <a:spcPct val="150000"/>
              </a:lnSpc>
              <a:defRPr/>
            </a:pPr>
            <a:r>
              <a:rPr lang="es-MX" sz="1400" dirty="0" smtClean="0">
                <a:solidFill>
                  <a:srgbClr val="8A4090"/>
                </a:solidFill>
                <a:cs typeface="Gotham Rounded Medium"/>
              </a:rPr>
              <a:t>  Subdirectora de Correspondencia, Archivo y Oficina de Información Pública (SEDESA)</a:t>
            </a:r>
          </a:p>
          <a:p>
            <a:pPr algn="ctr">
              <a:lnSpc>
                <a:spcPct val="150000"/>
              </a:lnSpc>
              <a:defRPr/>
            </a:pPr>
            <a:r>
              <a:rPr lang="es-MX" sz="1400" dirty="0" smtClean="0">
                <a:solidFill>
                  <a:srgbClr val="8A4090"/>
                </a:solidFill>
                <a:cs typeface="Gotham Rounded Medium"/>
              </a:rPr>
              <a:t>Responsable de la Unidad de Transparencia(OPD)</a:t>
            </a:r>
          </a:p>
          <a:p>
            <a:pPr algn="ctr">
              <a:lnSpc>
                <a:spcPct val="150000"/>
              </a:lnSpc>
              <a:defRPr/>
            </a:pPr>
            <a:r>
              <a:rPr lang="es-MX" sz="1400" b="1" dirty="0" smtClean="0">
                <a:solidFill>
                  <a:schemeClr val="tx2">
                    <a:lumMod val="75000"/>
                  </a:schemeClr>
                </a:solidFill>
                <a:cs typeface="Gotham Rounded Medium"/>
              </a:rPr>
              <a:t>José Luis Álvarez Barrón</a:t>
            </a:r>
          </a:p>
          <a:p>
            <a:pPr algn="ctr">
              <a:lnSpc>
                <a:spcPct val="150000"/>
              </a:lnSpc>
              <a:defRPr/>
            </a:pPr>
            <a:r>
              <a:rPr lang="es-MX" sz="1400" dirty="0" smtClean="0">
                <a:solidFill>
                  <a:srgbClr val="8A4090"/>
                </a:solidFill>
                <a:cs typeface="Gotham Rounded Medium"/>
              </a:rPr>
              <a:t>Responsable de la Unidad de Archivo de Trámite, Asesorías, Capacitación y Revisiones.</a:t>
            </a:r>
          </a:p>
          <a:p>
            <a:pPr algn="ctr">
              <a:lnSpc>
                <a:spcPct val="150000"/>
              </a:lnSpc>
              <a:defRPr/>
            </a:pPr>
            <a:r>
              <a:rPr lang="es-MX" sz="1400" b="1" dirty="0" smtClean="0">
                <a:solidFill>
                  <a:schemeClr val="bg2">
                    <a:lumMod val="10000"/>
                  </a:schemeClr>
                </a:solidFill>
                <a:cs typeface="Gotham Rounded Medium"/>
              </a:rPr>
              <a:t>Marina L. Jiménez Preciado</a:t>
            </a:r>
          </a:p>
          <a:p>
            <a:pPr algn="ctr">
              <a:lnSpc>
                <a:spcPct val="150000"/>
              </a:lnSpc>
              <a:defRPr/>
            </a:pPr>
            <a:r>
              <a:rPr lang="es-MX" sz="1400" dirty="0" smtClean="0">
                <a:solidFill>
                  <a:srgbClr val="8A4090"/>
                </a:solidFill>
                <a:cs typeface="Gotham Rounded Medium"/>
              </a:rPr>
              <a:t>Responsable de Capacitación en la Unidad de Transparencia</a:t>
            </a:r>
          </a:p>
          <a:p>
            <a:pPr algn="ctr">
              <a:lnSpc>
                <a:spcPct val="150000"/>
              </a:lnSpc>
              <a:defRPr/>
            </a:pPr>
            <a:r>
              <a:rPr lang="es-MX" sz="1400" b="1" dirty="0" smtClean="0">
                <a:solidFill>
                  <a:schemeClr val="accent3">
                    <a:lumMod val="50000"/>
                  </a:schemeClr>
                </a:solidFill>
                <a:cs typeface="Gotham Rounded Medium"/>
              </a:rPr>
              <a:t>Javier Carmona Quintero </a:t>
            </a:r>
          </a:p>
          <a:p>
            <a:pPr algn="ctr">
              <a:lnSpc>
                <a:spcPct val="150000"/>
              </a:lnSpc>
              <a:defRPr/>
            </a:pPr>
            <a:r>
              <a:rPr lang="es-MX" sz="1400" dirty="0" smtClean="0">
                <a:solidFill>
                  <a:srgbClr val="8A4090"/>
                </a:solidFill>
                <a:cs typeface="Gotham Rounded Medium"/>
              </a:rPr>
              <a:t>Responsable de la Unidad de Archivo de Concentración, Cursos, Capacitación y Revisiones.</a:t>
            </a:r>
          </a:p>
          <a:p>
            <a:pPr algn="ctr">
              <a:lnSpc>
                <a:spcPct val="150000"/>
              </a:lnSpc>
              <a:defRPr/>
            </a:pPr>
            <a:r>
              <a:rPr lang="es-MX" sz="1400" b="1" dirty="0" smtClean="0">
                <a:solidFill>
                  <a:schemeClr val="tx1">
                    <a:lumMod val="95000"/>
                    <a:lumOff val="5000"/>
                  </a:schemeClr>
                </a:solidFill>
                <a:cs typeface="Gotham Rounded Medium"/>
              </a:rPr>
              <a:t>Sergio Iván Pérez Lerma</a:t>
            </a:r>
          </a:p>
          <a:p>
            <a:pPr algn="ctr">
              <a:lnSpc>
                <a:spcPct val="150000"/>
              </a:lnSpc>
              <a:defRPr/>
            </a:pPr>
            <a:r>
              <a:rPr lang="es-MX" sz="1400" dirty="0" smtClean="0">
                <a:solidFill>
                  <a:srgbClr val="8A4090"/>
                </a:solidFill>
                <a:cs typeface="Gotham Rounded Medium"/>
              </a:rPr>
              <a:t>Cursos, Capacitaciones, Constancias, Revisiones.</a:t>
            </a:r>
          </a:p>
          <a:p>
            <a:pPr algn="ctr">
              <a:lnSpc>
                <a:spcPct val="150000"/>
              </a:lnSpc>
              <a:defRPr/>
            </a:pPr>
            <a:r>
              <a:rPr lang="es-MX" sz="1400" b="1" dirty="0" smtClean="0">
                <a:solidFill>
                  <a:srgbClr val="1E99AA"/>
                </a:solidFill>
                <a:cs typeface="Gotham Rounded Medium"/>
              </a:rPr>
              <a:t>Dirección: </a:t>
            </a:r>
            <a:r>
              <a:rPr lang="es-MX" sz="1400" dirty="0" smtClean="0">
                <a:solidFill>
                  <a:srgbClr val="1E99AA"/>
                </a:solidFill>
                <a:cs typeface="Gotham Rounded Medium"/>
              </a:rPr>
              <a:t>XOCONGO #225 Col. Tránsito, PB. Teléfono 50381700 Ext.1675  </a:t>
            </a:r>
          </a:p>
          <a:p>
            <a:pPr algn="ctr">
              <a:lnSpc>
                <a:spcPct val="150000"/>
              </a:lnSpc>
              <a:defRPr/>
            </a:pPr>
            <a:r>
              <a:rPr lang="es-MX" sz="1400" b="1" dirty="0" smtClean="0">
                <a:solidFill>
                  <a:srgbClr val="1E99AA"/>
                </a:solidFill>
                <a:cs typeface="Gotham Rounded Medium"/>
              </a:rPr>
              <a:t>Unidad de Archivo de Concentración de la Secretaria de Salud de la Ciudad de México</a:t>
            </a:r>
          </a:p>
          <a:p>
            <a:pPr algn="ctr">
              <a:lnSpc>
                <a:spcPct val="150000"/>
              </a:lnSpc>
              <a:defRPr/>
            </a:pPr>
            <a:r>
              <a:rPr lang="es-MX" sz="1400" b="1" dirty="0" smtClean="0">
                <a:solidFill>
                  <a:srgbClr val="1E99AA"/>
                </a:solidFill>
                <a:cs typeface="Gotham Rounded Medium"/>
              </a:rPr>
              <a:t>Dirección: Av. Jardín # 356, Col. Del Gas, Del. </a:t>
            </a:r>
            <a:r>
              <a:rPr lang="es-MX" sz="1400" b="1" dirty="0" err="1" smtClean="0">
                <a:solidFill>
                  <a:srgbClr val="1E99AA"/>
                </a:solidFill>
                <a:cs typeface="Gotham Rounded Medium"/>
              </a:rPr>
              <a:t>Azcapotzalco</a:t>
            </a:r>
            <a:r>
              <a:rPr lang="es-MX" sz="1400" b="1" dirty="0" smtClean="0">
                <a:solidFill>
                  <a:srgbClr val="1E99AA"/>
                </a:solidFill>
                <a:cs typeface="Gotham Rounded Medium"/>
              </a:rPr>
              <a:t> </a:t>
            </a:r>
            <a:endParaRPr lang="es-MX" sz="1400" b="1" dirty="0" smtClean="0">
              <a:solidFill>
                <a:srgbClr val="1E99AA"/>
              </a:solidFill>
              <a:cs typeface="Gotham Rounded Medium"/>
              <a:hlinkClick r:id="rId5"/>
            </a:endParaRPr>
          </a:p>
          <a:p>
            <a:pPr algn="ctr">
              <a:lnSpc>
                <a:spcPct val="150000"/>
              </a:lnSpc>
              <a:defRPr/>
            </a:pPr>
            <a:r>
              <a:rPr lang="es-MX" sz="1400" dirty="0" smtClean="0">
                <a:solidFill>
                  <a:srgbClr val="1E99AA"/>
                </a:solidFill>
                <a:cs typeface="Gotham Rounded Medium"/>
                <a:hlinkClick r:id="rId5"/>
              </a:rPr>
              <a:t>Correo: concentracionsesa@sersalud.df.gob.mx</a:t>
            </a:r>
            <a:endParaRPr lang="es-MX" sz="1400" dirty="0" smtClean="0">
              <a:solidFill>
                <a:srgbClr val="1E99AA"/>
              </a:solidFill>
              <a:cs typeface="Gotham Rounded Medium"/>
            </a:endParaRPr>
          </a:p>
          <a:p>
            <a:pPr algn="ctr">
              <a:lnSpc>
                <a:spcPct val="150000"/>
              </a:lnSpc>
              <a:defRPr/>
            </a:pPr>
            <a:r>
              <a:rPr lang="es-MX" sz="1400" b="1" dirty="0" smtClean="0">
                <a:solidFill>
                  <a:srgbClr val="1E99AA"/>
                </a:solidFill>
                <a:cs typeface="Gotham Rounded Medium"/>
              </a:rPr>
              <a:t>Unidad de Archivo de Concentración de los Servicios de Salud Pública del D.F.</a:t>
            </a:r>
          </a:p>
          <a:p>
            <a:pPr algn="ctr">
              <a:lnSpc>
                <a:spcPct val="150000"/>
              </a:lnSpc>
              <a:defRPr/>
            </a:pPr>
            <a:r>
              <a:rPr lang="es-MX" sz="1400" b="1" dirty="0" smtClean="0">
                <a:solidFill>
                  <a:srgbClr val="1E99AA"/>
                </a:solidFill>
                <a:cs typeface="Gotham Rounded Medium"/>
              </a:rPr>
              <a:t>Dirección:</a:t>
            </a:r>
            <a:r>
              <a:rPr lang="es-MX" sz="1400" dirty="0" smtClean="0">
                <a:solidFill>
                  <a:srgbClr val="1E99AA"/>
                </a:solidFill>
                <a:cs typeface="Gotham Rounded Medium"/>
              </a:rPr>
              <a:t> Calle Trigo # 129 Col. Granjas Esmeralda Del. </a:t>
            </a:r>
            <a:r>
              <a:rPr lang="es-MX" sz="1400" dirty="0" err="1" smtClean="0">
                <a:solidFill>
                  <a:srgbClr val="1E99AA"/>
                </a:solidFill>
                <a:cs typeface="Gotham Rounded Medium"/>
              </a:rPr>
              <a:t>Iztapalapa</a:t>
            </a:r>
            <a:r>
              <a:rPr lang="es-MX" sz="1400" dirty="0" smtClean="0">
                <a:solidFill>
                  <a:srgbClr val="1E99AA"/>
                </a:solidFill>
                <a:cs typeface="Gotham Rounded Medium"/>
              </a:rPr>
              <a:t>, C.P. 09810</a:t>
            </a:r>
          </a:p>
          <a:p>
            <a:pPr algn="ctr">
              <a:lnSpc>
                <a:spcPct val="150000"/>
              </a:lnSpc>
              <a:defRPr/>
            </a:pPr>
            <a:r>
              <a:rPr lang="es-MX" sz="1400" dirty="0" smtClean="0">
                <a:solidFill>
                  <a:srgbClr val="1E99AA"/>
                </a:solidFill>
                <a:cs typeface="Gotham Rounded Medium"/>
                <a:hlinkClick r:id="rId6"/>
              </a:rPr>
              <a:t>Correo: concentracionsesp@sersalud.df.gob.mx</a:t>
            </a:r>
            <a:endParaRPr lang="es-MX" sz="1400" dirty="0">
              <a:solidFill>
                <a:srgbClr val="1E99AA"/>
              </a:solidFill>
              <a:cs typeface="Gotham Rounded Medium"/>
              <a:hlinkClick r:id="rId6"/>
            </a:endParaRPr>
          </a:p>
        </p:txBody>
      </p:sp>
    </p:spTree>
    <p:extLst>
      <p:ext uri="{BB962C8B-B14F-4D97-AF65-F5344CB8AC3E}">
        <p14:creationId xmlns:p14="http://schemas.microsoft.com/office/powerpoint/2010/main" xmlns="" val="8677800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7170" name="AutoShape 2" descr="Resultado de imagen para imagenes dando graci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171" name="Picture 3" descr="C:\Users\usus6543\Downloads\AD16.jpg"/>
          <p:cNvPicPr>
            <a:picLocks noChangeAspect="1" noChangeArrowheads="1"/>
          </p:cNvPicPr>
          <p:nvPr/>
        </p:nvPicPr>
        <p:blipFill>
          <a:blip r:embed="rId5" cstate="print"/>
          <a:srcRect/>
          <a:stretch>
            <a:fillRect/>
          </a:stretch>
        </p:blipFill>
        <p:spPr bwMode="auto">
          <a:xfrm>
            <a:off x="1115616" y="1268760"/>
            <a:ext cx="7056784" cy="4464496"/>
          </a:xfrm>
          <a:prstGeom prst="rect">
            <a:avLst/>
          </a:prstGeom>
          <a:noFill/>
        </p:spPr>
      </p:pic>
    </p:spTree>
    <p:extLst>
      <p:ext uri="{BB962C8B-B14F-4D97-AF65-F5344CB8AC3E}">
        <p14:creationId xmlns:p14="http://schemas.microsoft.com/office/powerpoint/2010/main" xmlns="" val="867780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title"/>
          </p:nvPr>
        </p:nvSpPr>
        <p:spPr>
          <a:xfrm>
            <a:off x="457200" y="1052736"/>
            <a:ext cx="8229600" cy="648072"/>
          </a:xfrm>
        </p:spPr>
        <p:txBody>
          <a:bodyPr>
            <a:normAutofit/>
          </a:bodyPr>
          <a:lstStyle/>
          <a:p>
            <a:r>
              <a:rPr lang="es-MX" sz="3600" dirty="0" smtClean="0"/>
              <a:t>UNIDAD DE ARCHIVO DE CONCENTRACIÓN </a:t>
            </a:r>
            <a:endParaRPr lang="es-MX" sz="3600" dirty="0"/>
          </a:p>
        </p:txBody>
      </p:sp>
      <p:sp>
        <p:nvSpPr>
          <p:cNvPr id="9" name="8 Marcador de contenido"/>
          <p:cNvSpPr>
            <a:spLocks noGrp="1"/>
          </p:cNvSpPr>
          <p:nvPr>
            <p:ph sz="half" idx="1"/>
          </p:nvPr>
        </p:nvSpPr>
        <p:spPr>
          <a:xfrm>
            <a:off x="457200" y="1772816"/>
            <a:ext cx="4042792" cy="4680520"/>
          </a:xfrm>
        </p:spPr>
        <p:txBody>
          <a:bodyPr>
            <a:normAutofit fontScale="25000" lnSpcReduction="20000"/>
          </a:bodyPr>
          <a:lstStyle/>
          <a:p>
            <a:r>
              <a:rPr lang="es-MX" sz="7200" spc="300" dirty="0" smtClean="0"/>
              <a:t>Conformado por los documentos que habiendo concluido su trámite y luego de haber sido valorados, sean transferidos por la Unidad de Archivos de Trámite para su conservación precautoria de conformidad con el Catálogo de Disposición Documental del ente público, es decir, los documentos cuya consulta es esporádica por parte de las unidades administrativas del Organismo y cuyos valores primarios aún no prescriben.</a:t>
            </a:r>
          </a:p>
          <a:p>
            <a:endParaRPr lang="es-MX" dirty="0"/>
          </a:p>
        </p:txBody>
      </p:sp>
      <p:pic>
        <p:nvPicPr>
          <p:cNvPr id="15" name="Picture 2"/>
          <p:cNvPicPr>
            <a:picLocks noGrp="1" noChangeAspect="1" noChangeArrowheads="1"/>
          </p:cNvPicPr>
          <p:nvPr>
            <p:ph sz="half" idx="2"/>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8200" y="1916832"/>
            <a:ext cx="4038600" cy="4176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36786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8" name="7 Título"/>
          <p:cNvSpPr>
            <a:spLocks noGrp="1"/>
          </p:cNvSpPr>
          <p:nvPr>
            <p:ph type="title"/>
          </p:nvPr>
        </p:nvSpPr>
        <p:spPr>
          <a:xfrm>
            <a:off x="457200" y="836712"/>
            <a:ext cx="8229600" cy="580926"/>
          </a:xfrm>
        </p:spPr>
        <p:txBody>
          <a:bodyPr>
            <a:noAutofit/>
          </a:bodyPr>
          <a:lstStyle/>
          <a:p>
            <a:r>
              <a:rPr lang="es-MX" sz="3600" dirty="0" smtClean="0"/>
              <a:t>UNIDAD DE ARCHIVO HISTÓRICO</a:t>
            </a:r>
            <a:endParaRPr lang="es-MX" sz="3600" dirty="0"/>
          </a:p>
        </p:txBody>
      </p:sp>
      <p:sp>
        <p:nvSpPr>
          <p:cNvPr id="9" name="8 Marcador de contenido"/>
          <p:cNvSpPr>
            <a:spLocks noGrp="1"/>
          </p:cNvSpPr>
          <p:nvPr>
            <p:ph sz="half" idx="1"/>
          </p:nvPr>
        </p:nvSpPr>
        <p:spPr/>
        <p:txBody>
          <a:bodyPr>
            <a:normAutofit fontScale="77500" lnSpcReduction="20000"/>
          </a:bodyPr>
          <a:lstStyle/>
          <a:p>
            <a:r>
              <a:rPr lang="es-MX" spc="300" dirty="0" smtClean="0"/>
              <a:t>Conformado por los documentos que habiendo completado su vigencia en la Unidad de Archivo de Concentración, sean transferidos para completar su Ciclo Vital a la Unidad de Archivo histórico del ente público o en su caso, al Archivo Histórico del Distrito Federal, constituyendo el Patrimonio Histórico del Distrito Federal</a:t>
            </a:r>
            <a:endParaRPr lang="es-MX" sz="1800" spc="300" dirty="0" smtClean="0"/>
          </a:p>
          <a:p>
            <a:endParaRPr lang="es-MX" dirty="0"/>
          </a:p>
        </p:txBody>
      </p:sp>
      <p:pic>
        <p:nvPicPr>
          <p:cNvPr id="4098" name="Picture 2" descr="C:\Users\usus6543\Downloads\ad4.png"/>
          <p:cNvPicPr>
            <a:picLocks noGrp="1" noChangeAspect="1" noChangeArrowheads="1"/>
          </p:cNvPicPr>
          <p:nvPr>
            <p:ph sz="half" idx="2"/>
          </p:nvPr>
        </p:nvPicPr>
        <p:blipFill>
          <a:blip r:embed="rId5" cstate="print"/>
          <a:srcRect/>
          <a:stretch>
            <a:fillRect/>
          </a:stretch>
        </p:blipFill>
        <p:spPr bwMode="auto">
          <a:xfrm>
            <a:off x="4648200" y="1772816"/>
            <a:ext cx="4038600" cy="4104455"/>
          </a:xfrm>
          <a:prstGeom prst="rect">
            <a:avLst/>
          </a:prstGeom>
          <a:noFill/>
        </p:spPr>
      </p:pic>
    </p:spTree>
    <p:extLst>
      <p:ext uri="{BB962C8B-B14F-4D97-AF65-F5344CB8AC3E}">
        <p14:creationId xmlns:p14="http://schemas.microsoft.com/office/powerpoint/2010/main" xmlns="" val="3403497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sp>
        <p:nvSpPr>
          <p:cNvPr id="15" name="14 Título"/>
          <p:cNvSpPr>
            <a:spLocks noGrp="1"/>
          </p:cNvSpPr>
          <p:nvPr>
            <p:ph type="title"/>
          </p:nvPr>
        </p:nvSpPr>
        <p:spPr>
          <a:xfrm>
            <a:off x="457200" y="908720"/>
            <a:ext cx="8229600" cy="504056"/>
          </a:xfrm>
        </p:spPr>
        <p:txBody>
          <a:bodyPr>
            <a:noAutofit/>
          </a:bodyPr>
          <a:lstStyle/>
          <a:p>
            <a:r>
              <a:rPr lang="es-MX" sz="3600" dirty="0" smtClean="0"/>
              <a:t>CICLO VITAL DEL DOCUMENTO</a:t>
            </a:r>
            <a:endParaRPr lang="es-MX" sz="3600" dirty="0"/>
          </a:p>
        </p:txBody>
      </p:sp>
      <p:sp>
        <p:nvSpPr>
          <p:cNvPr id="16" name="Elipse 1"/>
          <p:cNvSpPr/>
          <p:nvPr/>
        </p:nvSpPr>
        <p:spPr>
          <a:xfrm>
            <a:off x="2699792" y="1556792"/>
            <a:ext cx="3174797" cy="1728192"/>
          </a:xfrm>
          <a:prstGeom prst="ellipse">
            <a:avLst/>
          </a:prstGeom>
          <a:solidFill>
            <a:schemeClr val="tx2">
              <a:lumMod val="40000"/>
              <a:lumOff val="60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400" b="1" dirty="0" smtClean="0">
                <a:solidFill>
                  <a:schemeClr val="tx1"/>
                </a:solidFill>
              </a:rPr>
              <a:t>ARCHIVO DE TRÁMITE</a:t>
            </a:r>
          </a:p>
          <a:p>
            <a:pPr algn="ctr" eaLnBrk="1" fontAlgn="auto" hangingPunct="1">
              <a:spcBef>
                <a:spcPts val="0"/>
              </a:spcBef>
              <a:spcAft>
                <a:spcPts val="0"/>
              </a:spcAft>
              <a:defRPr/>
            </a:pPr>
            <a:r>
              <a:rPr lang="es-MX" sz="2400" b="1" dirty="0" smtClean="0">
                <a:solidFill>
                  <a:schemeClr val="tx1"/>
                </a:solidFill>
              </a:rPr>
              <a:t>(OFICINA)</a:t>
            </a:r>
          </a:p>
          <a:p>
            <a:pPr algn="ctr" eaLnBrk="1" fontAlgn="auto" hangingPunct="1">
              <a:spcBef>
                <a:spcPts val="0"/>
              </a:spcBef>
              <a:spcAft>
                <a:spcPts val="0"/>
              </a:spcAft>
              <a:defRPr/>
            </a:pPr>
            <a:r>
              <a:rPr lang="es-MX" sz="2400" b="1" dirty="0" smtClean="0">
                <a:solidFill>
                  <a:schemeClr val="tx1"/>
                </a:solidFill>
              </a:rPr>
              <a:t>2 AÑOS </a:t>
            </a:r>
            <a:endParaRPr lang="es-MX" sz="2400" b="1" dirty="0">
              <a:solidFill>
                <a:schemeClr val="tx1"/>
              </a:solidFill>
            </a:endParaRPr>
          </a:p>
        </p:txBody>
      </p:sp>
      <p:sp>
        <p:nvSpPr>
          <p:cNvPr id="17" name="Rectángulo redondeado 2"/>
          <p:cNvSpPr/>
          <p:nvPr/>
        </p:nvSpPr>
        <p:spPr>
          <a:xfrm>
            <a:off x="3203848" y="3501008"/>
            <a:ext cx="2520280" cy="1152128"/>
          </a:xfrm>
          <a:prstGeom prst="roundRect">
            <a:avLst/>
          </a:prstGeom>
          <a:solidFill>
            <a:schemeClr val="accent3">
              <a:lumMod val="75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100" b="1" dirty="0" smtClean="0">
                <a:solidFill>
                  <a:schemeClr val="tx1"/>
                </a:solidFill>
              </a:rPr>
              <a:t>UNIDAD CENTRAL DE CORRESPONDENCIA</a:t>
            </a:r>
            <a:endParaRPr lang="es-MX" sz="2100" b="1" dirty="0">
              <a:solidFill>
                <a:schemeClr val="tx1"/>
              </a:solidFill>
            </a:endParaRPr>
          </a:p>
        </p:txBody>
      </p:sp>
      <p:sp>
        <p:nvSpPr>
          <p:cNvPr id="18" name="Elipse 19"/>
          <p:cNvSpPr/>
          <p:nvPr/>
        </p:nvSpPr>
        <p:spPr>
          <a:xfrm>
            <a:off x="179512" y="3429000"/>
            <a:ext cx="2880320" cy="1857584"/>
          </a:xfrm>
          <a:prstGeom prst="ellipse">
            <a:avLst/>
          </a:prstGeom>
          <a:solidFill>
            <a:schemeClr val="tx2">
              <a:lumMod val="40000"/>
              <a:lumOff val="60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000" b="1" dirty="0" smtClean="0">
                <a:solidFill>
                  <a:schemeClr val="tx1"/>
                </a:solidFill>
              </a:rPr>
              <a:t>ARCHIVO DE </a:t>
            </a:r>
            <a:r>
              <a:rPr lang="es-MX" sz="1900" b="1" dirty="0" smtClean="0">
                <a:solidFill>
                  <a:schemeClr val="tx1"/>
                </a:solidFill>
              </a:rPr>
              <a:t>CONCENTRACIÓN</a:t>
            </a:r>
            <a:r>
              <a:rPr lang="es-MX" sz="2000" b="1" dirty="0" smtClean="0">
                <a:solidFill>
                  <a:schemeClr val="tx1"/>
                </a:solidFill>
              </a:rPr>
              <a:t> </a:t>
            </a:r>
          </a:p>
          <a:p>
            <a:pPr algn="ctr" eaLnBrk="1" fontAlgn="auto" hangingPunct="1">
              <a:spcBef>
                <a:spcPts val="0"/>
              </a:spcBef>
              <a:spcAft>
                <a:spcPts val="0"/>
              </a:spcAft>
              <a:defRPr/>
            </a:pPr>
            <a:r>
              <a:rPr lang="es-MX" sz="2000" b="1" dirty="0" smtClean="0">
                <a:solidFill>
                  <a:schemeClr val="tx1"/>
                </a:solidFill>
              </a:rPr>
              <a:t>3 AÑOS</a:t>
            </a:r>
            <a:endParaRPr lang="es-MX" sz="2000" b="1" dirty="0">
              <a:solidFill>
                <a:schemeClr val="tx1"/>
              </a:solidFill>
            </a:endParaRPr>
          </a:p>
        </p:txBody>
      </p:sp>
      <p:sp>
        <p:nvSpPr>
          <p:cNvPr id="19" name="Elipse 18"/>
          <p:cNvSpPr/>
          <p:nvPr/>
        </p:nvSpPr>
        <p:spPr>
          <a:xfrm>
            <a:off x="5796136" y="3284984"/>
            <a:ext cx="3031184" cy="2016000"/>
          </a:xfrm>
          <a:prstGeom prst="ellipse">
            <a:avLst/>
          </a:prstGeom>
          <a:solidFill>
            <a:schemeClr val="tx2">
              <a:lumMod val="40000"/>
              <a:lumOff val="60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400" b="1" dirty="0" smtClean="0">
                <a:solidFill>
                  <a:schemeClr val="tx1"/>
                </a:solidFill>
              </a:rPr>
              <a:t>ARCHIVO HISTÓRICO</a:t>
            </a:r>
          </a:p>
          <a:p>
            <a:pPr algn="ctr" eaLnBrk="1" fontAlgn="auto" hangingPunct="1">
              <a:spcBef>
                <a:spcPts val="0"/>
              </a:spcBef>
              <a:spcAft>
                <a:spcPts val="0"/>
              </a:spcAft>
              <a:defRPr/>
            </a:pPr>
            <a:r>
              <a:rPr lang="es-MX" sz="2400" b="1" dirty="0" smtClean="0">
                <a:solidFill>
                  <a:schemeClr val="tx1"/>
                </a:solidFill>
              </a:rPr>
              <a:t>PERMANENTE</a:t>
            </a:r>
            <a:endParaRPr lang="es-MX" sz="2400" b="1" dirty="0">
              <a:solidFill>
                <a:schemeClr val="tx1"/>
              </a:solidFill>
            </a:endParaRPr>
          </a:p>
        </p:txBody>
      </p:sp>
      <p:sp>
        <p:nvSpPr>
          <p:cNvPr id="23" name="Flecha abajo 5"/>
          <p:cNvSpPr/>
          <p:nvPr/>
        </p:nvSpPr>
        <p:spPr>
          <a:xfrm rot="3600000">
            <a:off x="1961591" y="2374440"/>
            <a:ext cx="417512" cy="11969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4" name="Flecha abajo 36"/>
          <p:cNvSpPr/>
          <p:nvPr/>
        </p:nvSpPr>
        <p:spPr>
          <a:xfrm rot="16200000">
            <a:off x="4254438" y="3458530"/>
            <a:ext cx="419100" cy="295232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5" name="Rectángulo redondeado 34"/>
          <p:cNvSpPr/>
          <p:nvPr/>
        </p:nvSpPr>
        <p:spPr>
          <a:xfrm>
            <a:off x="1979712" y="5445224"/>
            <a:ext cx="2088232" cy="792089"/>
          </a:xfrm>
          <a:prstGeom prst="roundRect">
            <a:avLst/>
          </a:prstGeom>
          <a:solidFill>
            <a:schemeClr val="accent3">
              <a:lumMod val="75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smtClean="0">
                <a:solidFill>
                  <a:schemeClr val="tx1"/>
                </a:solidFill>
              </a:rPr>
              <a:t>VALORACIÓN SECUNDARIA</a:t>
            </a:r>
            <a:endParaRPr lang="es-MX" b="1" dirty="0">
              <a:solidFill>
                <a:schemeClr val="tx1"/>
              </a:solidFill>
            </a:endParaRPr>
          </a:p>
        </p:txBody>
      </p:sp>
      <p:sp>
        <p:nvSpPr>
          <p:cNvPr id="26" name="Rectángulo redondeado 31"/>
          <p:cNvSpPr/>
          <p:nvPr/>
        </p:nvSpPr>
        <p:spPr>
          <a:xfrm>
            <a:off x="4211960" y="5445224"/>
            <a:ext cx="2160240" cy="792087"/>
          </a:xfrm>
          <a:prstGeom prst="roundRect">
            <a:avLst/>
          </a:prstGeom>
          <a:solidFill>
            <a:schemeClr val="accent3">
              <a:lumMod val="75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b="1" dirty="0" smtClean="0">
                <a:solidFill>
                  <a:schemeClr val="tx1"/>
                </a:solidFill>
              </a:rPr>
              <a:t>TRANSFERENCIA SECUNDARIA</a:t>
            </a:r>
            <a:endParaRPr lang="es-MX" b="1" dirty="0">
              <a:solidFill>
                <a:schemeClr val="tx1"/>
              </a:solidFill>
            </a:endParaRPr>
          </a:p>
        </p:txBody>
      </p:sp>
      <p:sp>
        <p:nvSpPr>
          <p:cNvPr id="27" name="26 Flecha arriba"/>
          <p:cNvSpPr/>
          <p:nvPr/>
        </p:nvSpPr>
        <p:spPr>
          <a:xfrm>
            <a:off x="7092280" y="2708920"/>
            <a:ext cx="432048" cy="432048"/>
          </a:xfrm>
          <a:prstGeom prst="upArrow">
            <a:avLst>
              <a:gd name="adj1" fmla="val 50000"/>
              <a:gd name="adj2" fmla="val 51721"/>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redondeado 46"/>
          <p:cNvSpPr/>
          <p:nvPr/>
        </p:nvSpPr>
        <p:spPr>
          <a:xfrm>
            <a:off x="6372200" y="1916832"/>
            <a:ext cx="1781570" cy="720080"/>
          </a:xfrm>
          <a:prstGeom prst="roundRect">
            <a:avLst/>
          </a:prstGeom>
          <a:solidFill>
            <a:srgbClr val="FF0000"/>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2400" b="1" dirty="0" smtClean="0">
                <a:solidFill>
                  <a:schemeClr val="tx1"/>
                </a:solidFill>
              </a:rPr>
              <a:t>BAJA </a:t>
            </a:r>
            <a:endParaRPr lang="es-MX" sz="2400" b="1" dirty="0">
              <a:solidFill>
                <a:schemeClr val="tx1"/>
              </a:solidFill>
            </a:endParaRPr>
          </a:p>
        </p:txBody>
      </p:sp>
      <p:sp>
        <p:nvSpPr>
          <p:cNvPr id="29" name="Rectángulo redondeado 40"/>
          <p:cNvSpPr/>
          <p:nvPr/>
        </p:nvSpPr>
        <p:spPr>
          <a:xfrm>
            <a:off x="971600" y="1628800"/>
            <a:ext cx="1781570" cy="474260"/>
          </a:xfrm>
          <a:prstGeom prst="roundRect">
            <a:avLst/>
          </a:prstGeom>
          <a:solidFill>
            <a:schemeClr val="accent3">
              <a:lumMod val="75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1600" b="1" dirty="0" smtClean="0">
                <a:solidFill>
                  <a:schemeClr val="tx1"/>
                </a:solidFill>
              </a:rPr>
              <a:t>VALORACION PRIMARIA</a:t>
            </a:r>
            <a:endParaRPr lang="es-MX" sz="1600" b="1" dirty="0">
              <a:solidFill>
                <a:schemeClr val="tx1"/>
              </a:solidFill>
            </a:endParaRPr>
          </a:p>
        </p:txBody>
      </p:sp>
      <p:sp>
        <p:nvSpPr>
          <p:cNvPr id="30" name="Rectángulo redondeado 40"/>
          <p:cNvSpPr/>
          <p:nvPr/>
        </p:nvSpPr>
        <p:spPr>
          <a:xfrm>
            <a:off x="467544" y="2276872"/>
            <a:ext cx="1781570" cy="474260"/>
          </a:xfrm>
          <a:prstGeom prst="roundRect">
            <a:avLst/>
          </a:prstGeom>
          <a:solidFill>
            <a:schemeClr val="accent3">
              <a:lumMod val="75000"/>
            </a:schemeClr>
          </a:solidFill>
          <a:ln>
            <a:noFill/>
          </a:ln>
          <a:effectLst>
            <a:reflection stA="2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1600" b="1" dirty="0" smtClean="0">
                <a:solidFill>
                  <a:schemeClr val="tx1"/>
                </a:solidFill>
              </a:rPr>
              <a:t>TRANSFERENCIA PRIMARIA</a:t>
            </a:r>
            <a:endParaRPr lang="es-MX" sz="1600" b="1" dirty="0">
              <a:solidFill>
                <a:schemeClr val="tx1"/>
              </a:solidFill>
            </a:endParaRPr>
          </a:p>
        </p:txBody>
      </p:sp>
    </p:spTree>
    <p:extLst>
      <p:ext uri="{BB962C8B-B14F-4D97-AF65-F5344CB8AC3E}">
        <p14:creationId xmlns:p14="http://schemas.microsoft.com/office/powerpoint/2010/main" xmlns="" val="4157565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3265</TotalTime>
  <Words>3169</Words>
  <Application>Microsoft Office PowerPoint</Application>
  <PresentationFormat>Presentación en pantalla (4:3)</PresentationFormat>
  <Paragraphs>1473</Paragraphs>
  <Slides>64</Slides>
  <Notes>0</Notes>
  <HiddenSlides>0</HiddenSlides>
  <MMClips>0</MMClips>
  <ScaleCrop>false</ScaleCrop>
  <HeadingPairs>
    <vt:vector size="4" baseType="variant">
      <vt:variant>
        <vt:lpstr>Tema</vt:lpstr>
      </vt:variant>
      <vt:variant>
        <vt:i4>1</vt:i4>
      </vt:variant>
      <vt:variant>
        <vt:lpstr>Títulos de diapositiva</vt:lpstr>
      </vt:variant>
      <vt:variant>
        <vt:i4>64</vt:i4>
      </vt:variant>
    </vt:vector>
  </HeadingPairs>
  <TitlesOfParts>
    <vt:vector size="65" baseType="lpstr">
      <vt:lpstr>Tema de Office</vt:lpstr>
      <vt:lpstr>Diapositiva 1</vt:lpstr>
      <vt:lpstr>OBJETIVOS GENERALES </vt:lpstr>
      <vt:lpstr>OBJETIVOS ESPECÍFICOS</vt:lpstr>
      <vt:lpstr>NORMATIVIDAD</vt:lpstr>
      <vt:lpstr>CICLO VITAL DEL DOCUMENTO</vt:lpstr>
      <vt:lpstr>UNIDAD DE ARCHIVO DE TRÁMITE O DE GESTIÓN ADMINITRATIVA</vt:lpstr>
      <vt:lpstr>UNIDAD DE ARCHIVO DE CONCENTRACIÓN </vt:lpstr>
      <vt:lpstr>UNIDAD DE ARCHIVO HISTÓRICO</vt:lpstr>
      <vt:lpstr>CICLO VITAL DEL DOCUMENTO</vt:lpstr>
      <vt:lpstr>VALORES DOCUMENTALES</vt:lpstr>
      <vt:lpstr>  ARCHIVO</vt:lpstr>
      <vt:lpstr>FONDO</vt:lpstr>
      <vt:lpstr>SECCIÓN</vt:lpstr>
      <vt:lpstr>Diapositiva 14</vt:lpstr>
      <vt:lpstr>SERIE</vt:lpstr>
      <vt:lpstr>PROCEDIMIENTOS ARCHIVISTICOS</vt:lpstr>
      <vt:lpstr>Diapositiva 17</vt:lpstr>
      <vt:lpstr>Diapositiva 18</vt:lpstr>
      <vt:lpstr>Diapositiva 19</vt:lpstr>
      <vt:lpstr>Diapositiva 20</vt:lpstr>
      <vt:lpstr>       </vt:lpstr>
      <vt:lpstr>Diapositiva 22</vt:lpstr>
      <vt:lpstr>Diapositiva 23</vt:lpstr>
      <vt:lpstr>Diapositiva 24</vt:lpstr>
      <vt:lpstr>Diapositiva 25</vt:lpstr>
      <vt:lpstr>Diapositiva 26</vt:lpstr>
      <vt:lpstr>Diapositiva 27</vt:lpstr>
      <vt:lpstr>Diapositiva 28</vt:lpstr>
      <vt:lpstr>PROCEDIMIENTO DE TRANSFERENCIA</vt:lpstr>
      <vt:lpstr>Diapositiva 30</vt:lpstr>
      <vt:lpstr>Diapositiva 31</vt:lpstr>
      <vt:lpstr>Diapositiva 32</vt:lpstr>
      <vt:lpstr>Diapositiva 33</vt:lpstr>
      <vt:lpstr>Diapositiva 34</vt:lpstr>
      <vt:lpstr>Diapositiva 35</vt:lpstr>
      <vt:lpstr>Diapositiva 36</vt:lpstr>
      <vt:lpstr>Diapositiva 37</vt:lpstr>
      <vt:lpstr>       </vt:lpstr>
      <vt:lpstr>ROTULACION DE CAJA</vt:lpstr>
      <vt:lpstr>Diapositiva 40</vt:lpstr>
      <vt:lpstr>EXPEDIENTE CLÍNICO De acuerdo a la NOM-004-SSA3-2012</vt:lpstr>
      <vt:lpstr>Diapositiva 42</vt:lpstr>
      <vt:lpstr>CICLO VITAL DEL EXPEDIENTE CLINICO</vt:lpstr>
      <vt:lpstr>LINEAMIENTOS DE TRANSFERENCIA</vt:lpstr>
      <vt:lpstr>PROCEDIMIENTO DE TRANSFERENCIA</vt:lpstr>
      <vt:lpstr>Diapositiva 46</vt:lpstr>
      <vt:lpstr>RECETAS, HOJAS DE CONSULTA EXTERNA, LESIONES</vt:lpstr>
      <vt:lpstr>RECETAS, HOJAS DE CONSULTA EXTERNA, LESIONES</vt:lpstr>
      <vt:lpstr>Diapositiva 49</vt:lpstr>
      <vt:lpstr>Diapositiva 50</vt:lpstr>
      <vt:lpstr>Diapositiva 51</vt:lpstr>
      <vt:lpstr>Diapositiva 52</vt:lpstr>
      <vt:lpstr>Diapositiva 53</vt:lpstr>
      <vt:lpstr>ROTULACIÓN DE CAJA</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oip</dc:creator>
  <cp:lastModifiedBy>UAC</cp:lastModifiedBy>
  <cp:revision>300</cp:revision>
  <dcterms:created xsi:type="dcterms:W3CDTF">2016-12-13T23:31:12Z</dcterms:created>
  <dcterms:modified xsi:type="dcterms:W3CDTF">2017-06-02T18:37:09Z</dcterms:modified>
</cp:coreProperties>
</file>