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4" r:id="rId3"/>
    <p:sldId id="263"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98" r:id="rId21"/>
    <p:sldId id="281" r:id="rId22"/>
    <p:sldId id="282" r:id="rId23"/>
    <p:sldId id="287" r:id="rId24"/>
    <p:sldId id="283" r:id="rId25"/>
    <p:sldId id="284" r:id="rId26"/>
    <p:sldId id="286" r:id="rId27"/>
    <p:sldId id="285" r:id="rId28"/>
    <p:sldId id="288" r:id="rId29"/>
    <p:sldId id="289" r:id="rId30"/>
    <p:sldId id="290" r:id="rId31"/>
    <p:sldId id="291" r:id="rId32"/>
    <p:sldId id="292" r:id="rId33"/>
    <p:sldId id="294" r:id="rId34"/>
    <p:sldId id="295" r:id="rId35"/>
    <p:sldId id="296" r:id="rId36"/>
    <p:sldId id="297" r:id="rId3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4A85"/>
    <a:srgbClr val="DF2D71"/>
    <a:srgbClr val="EA22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59" autoAdjust="0"/>
  </p:normalViewPr>
  <p:slideViewPr>
    <p:cSldViewPr>
      <p:cViewPr varScale="1">
        <p:scale>
          <a:sx n="85" d="100"/>
          <a:sy n="85" d="100"/>
        </p:scale>
        <p:origin x="-10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D3F6E-8584-4AA5-859A-237F80C2131B}" type="datetimeFigureOut">
              <a:rPr lang="es-MX" smtClean="0"/>
              <a:t>26/04/2017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293F7-8CDB-4BDC-AB24-34EF1BAEBFA5}" type="slidenum">
              <a:rPr lang="es-MX" smtClean="0"/>
              <a:t>‹Nº›</a:t>
            </a:fld>
            <a:endParaRPr lang="es-MX"/>
          </a:p>
        </p:txBody>
      </p:sp>
    </p:spTree>
    <p:extLst>
      <p:ext uri="{BB962C8B-B14F-4D97-AF65-F5344CB8AC3E}">
        <p14:creationId xmlns:p14="http://schemas.microsoft.com/office/powerpoint/2010/main" val="99185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0C293F7-8CDB-4BDC-AB24-34EF1BAEBFA5}" type="slidenum">
              <a:rPr lang="es-MX" smtClean="0"/>
              <a:t>8</a:t>
            </a:fld>
            <a:endParaRPr lang="es-MX"/>
          </a:p>
        </p:txBody>
      </p:sp>
    </p:spTree>
    <p:extLst>
      <p:ext uri="{BB962C8B-B14F-4D97-AF65-F5344CB8AC3E}">
        <p14:creationId xmlns:p14="http://schemas.microsoft.com/office/powerpoint/2010/main" val="143341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0C293F7-8CDB-4BDC-AB24-34EF1BAEBFA5}" type="slidenum">
              <a:rPr lang="es-MX" smtClean="0"/>
              <a:t>11</a:t>
            </a:fld>
            <a:endParaRPr lang="es-MX"/>
          </a:p>
        </p:txBody>
      </p:sp>
    </p:spTree>
    <p:extLst>
      <p:ext uri="{BB962C8B-B14F-4D97-AF65-F5344CB8AC3E}">
        <p14:creationId xmlns:p14="http://schemas.microsoft.com/office/powerpoint/2010/main" val="418462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0C293F7-8CDB-4BDC-AB24-34EF1BAEBFA5}" type="slidenum">
              <a:rPr lang="es-MX" smtClean="0"/>
              <a:t>21</a:t>
            </a:fld>
            <a:endParaRPr lang="es-MX"/>
          </a:p>
        </p:txBody>
      </p:sp>
    </p:spTree>
    <p:extLst>
      <p:ext uri="{BB962C8B-B14F-4D97-AF65-F5344CB8AC3E}">
        <p14:creationId xmlns:p14="http://schemas.microsoft.com/office/powerpoint/2010/main" val="139631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0C293F7-8CDB-4BDC-AB24-34EF1BAEBFA5}" type="slidenum">
              <a:rPr lang="es-MX" smtClean="0"/>
              <a:t>23</a:t>
            </a:fld>
            <a:endParaRPr lang="es-MX"/>
          </a:p>
        </p:txBody>
      </p:sp>
    </p:spTree>
    <p:extLst>
      <p:ext uri="{BB962C8B-B14F-4D97-AF65-F5344CB8AC3E}">
        <p14:creationId xmlns:p14="http://schemas.microsoft.com/office/powerpoint/2010/main" val="220182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8027C10D-0E17-4A6E-83D0-2A4B3D02BA47}" type="datetimeFigureOut">
              <a:rPr lang="es-MX" smtClean="0"/>
              <a:t>26/04/2017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85D60A-FC6B-4751-9967-DBBD3B631885}" type="slidenum">
              <a:rPr lang="es-MX" smtClean="0"/>
              <a:t>‹Nº›</a:t>
            </a:fld>
            <a:endParaRPr lang="es-MX"/>
          </a:p>
        </p:txBody>
      </p:sp>
    </p:spTree>
    <p:extLst>
      <p:ext uri="{BB962C8B-B14F-4D97-AF65-F5344CB8AC3E}">
        <p14:creationId xmlns:p14="http://schemas.microsoft.com/office/powerpoint/2010/main" val="142137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027C10D-0E17-4A6E-83D0-2A4B3D02BA47}" type="datetimeFigureOut">
              <a:rPr lang="es-MX" smtClean="0"/>
              <a:t>26/04/2017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85D60A-FC6B-4751-9967-DBBD3B631885}" type="slidenum">
              <a:rPr lang="es-MX" smtClean="0"/>
              <a:t>‹Nº›</a:t>
            </a:fld>
            <a:endParaRPr lang="es-MX"/>
          </a:p>
        </p:txBody>
      </p:sp>
    </p:spTree>
    <p:extLst>
      <p:ext uri="{BB962C8B-B14F-4D97-AF65-F5344CB8AC3E}">
        <p14:creationId xmlns:p14="http://schemas.microsoft.com/office/powerpoint/2010/main" val="55062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027C10D-0E17-4A6E-83D0-2A4B3D02BA47}" type="datetimeFigureOut">
              <a:rPr lang="es-MX" smtClean="0"/>
              <a:t>26/04/2017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85D60A-FC6B-4751-9967-DBBD3B631885}" type="slidenum">
              <a:rPr lang="es-MX" smtClean="0"/>
              <a:t>‹Nº›</a:t>
            </a:fld>
            <a:endParaRPr lang="es-MX"/>
          </a:p>
        </p:txBody>
      </p:sp>
    </p:spTree>
    <p:extLst>
      <p:ext uri="{BB962C8B-B14F-4D97-AF65-F5344CB8AC3E}">
        <p14:creationId xmlns:p14="http://schemas.microsoft.com/office/powerpoint/2010/main" val="201712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027C10D-0E17-4A6E-83D0-2A4B3D02BA47}" type="datetimeFigureOut">
              <a:rPr lang="es-MX" smtClean="0"/>
              <a:t>26/04/2017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85D60A-FC6B-4751-9967-DBBD3B631885}" type="slidenum">
              <a:rPr lang="es-MX" smtClean="0"/>
              <a:t>‹Nº›</a:t>
            </a:fld>
            <a:endParaRPr lang="es-MX"/>
          </a:p>
        </p:txBody>
      </p:sp>
    </p:spTree>
    <p:extLst>
      <p:ext uri="{BB962C8B-B14F-4D97-AF65-F5344CB8AC3E}">
        <p14:creationId xmlns:p14="http://schemas.microsoft.com/office/powerpoint/2010/main" val="206136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027C10D-0E17-4A6E-83D0-2A4B3D02BA47}" type="datetimeFigureOut">
              <a:rPr lang="es-MX" smtClean="0"/>
              <a:t>26/04/2017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385D60A-FC6B-4751-9967-DBBD3B631885}" type="slidenum">
              <a:rPr lang="es-MX" smtClean="0"/>
              <a:t>‹Nº›</a:t>
            </a:fld>
            <a:endParaRPr lang="es-MX"/>
          </a:p>
        </p:txBody>
      </p:sp>
    </p:spTree>
    <p:extLst>
      <p:ext uri="{BB962C8B-B14F-4D97-AF65-F5344CB8AC3E}">
        <p14:creationId xmlns:p14="http://schemas.microsoft.com/office/powerpoint/2010/main" val="31293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8027C10D-0E17-4A6E-83D0-2A4B3D02BA47}" type="datetimeFigureOut">
              <a:rPr lang="es-MX" smtClean="0"/>
              <a:t>26/04/2017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385D60A-FC6B-4751-9967-DBBD3B631885}" type="slidenum">
              <a:rPr lang="es-MX" smtClean="0"/>
              <a:t>‹Nº›</a:t>
            </a:fld>
            <a:endParaRPr lang="es-MX"/>
          </a:p>
        </p:txBody>
      </p:sp>
    </p:spTree>
    <p:extLst>
      <p:ext uri="{BB962C8B-B14F-4D97-AF65-F5344CB8AC3E}">
        <p14:creationId xmlns:p14="http://schemas.microsoft.com/office/powerpoint/2010/main" val="238552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8027C10D-0E17-4A6E-83D0-2A4B3D02BA47}" type="datetimeFigureOut">
              <a:rPr lang="es-MX" smtClean="0"/>
              <a:t>26/04/2017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385D60A-FC6B-4751-9967-DBBD3B631885}" type="slidenum">
              <a:rPr lang="es-MX" smtClean="0"/>
              <a:t>‹Nº›</a:t>
            </a:fld>
            <a:endParaRPr lang="es-MX"/>
          </a:p>
        </p:txBody>
      </p:sp>
    </p:spTree>
    <p:extLst>
      <p:ext uri="{BB962C8B-B14F-4D97-AF65-F5344CB8AC3E}">
        <p14:creationId xmlns:p14="http://schemas.microsoft.com/office/powerpoint/2010/main" val="160442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8027C10D-0E17-4A6E-83D0-2A4B3D02BA47}" type="datetimeFigureOut">
              <a:rPr lang="es-MX" smtClean="0"/>
              <a:t>26/04/2017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385D60A-FC6B-4751-9967-DBBD3B631885}" type="slidenum">
              <a:rPr lang="es-MX" smtClean="0"/>
              <a:t>‹Nº›</a:t>
            </a:fld>
            <a:endParaRPr lang="es-MX"/>
          </a:p>
        </p:txBody>
      </p:sp>
    </p:spTree>
    <p:extLst>
      <p:ext uri="{BB962C8B-B14F-4D97-AF65-F5344CB8AC3E}">
        <p14:creationId xmlns:p14="http://schemas.microsoft.com/office/powerpoint/2010/main" val="75950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27C10D-0E17-4A6E-83D0-2A4B3D02BA47}" type="datetimeFigureOut">
              <a:rPr lang="es-MX" smtClean="0"/>
              <a:t>26/04/2017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385D60A-FC6B-4751-9967-DBBD3B631885}" type="slidenum">
              <a:rPr lang="es-MX" smtClean="0"/>
              <a:t>‹Nº›</a:t>
            </a:fld>
            <a:endParaRPr lang="es-MX"/>
          </a:p>
        </p:txBody>
      </p:sp>
    </p:spTree>
    <p:extLst>
      <p:ext uri="{BB962C8B-B14F-4D97-AF65-F5344CB8AC3E}">
        <p14:creationId xmlns:p14="http://schemas.microsoft.com/office/powerpoint/2010/main" val="98869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027C10D-0E17-4A6E-83D0-2A4B3D02BA47}" type="datetimeFigureOut">
              <a:rPr lang="es-MX" smtClean="0"/>
              <a:t>26/04/2017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385D60A-FC6B-4751-9967-DBBD3B631885}" type="slidenum">
              <a:rPr lang="es-MX" smtClean="0"/>
              <a:t>‹Nº›</a:t>
            </a:fld>
            <a:endParaRPr lang="es-MX"/>
          </a:p>
        </p:txBody>
      </p:sp>
    </p:spTree>
    <p:extLst>
      <p:ext uri="{BB962C8B-B14F-4D97-AF65-F5344CB8AC3E}">
        <p14:creationId xmlns:p14="http://schemas.microsoft.com/office/powerpoint/2010/main" val="345203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027C10D-0E17-4A6E-83D0-2A4B3D02BA47}" type="datetimeFigureOut">
              <a:rPr lang="es-MX" smtClean="0"/>
              <a:t>26/04/2017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385D60A-FC6B-4751-9967-DBBD3B631885}" type="slidenum">
              <a:rPr lang="es-MX" smtClean="0"/>
              <a:t>‹Nº›</a:t>
            </a:fld>
            <a:endParaRPr lang="es-MX"/>
          </a:p>
        </p:txBody>
      </p:sp>
    </p:spTree>
    <p:extLst>
      <p:ext uri="{BB962C8B-B14F-4D97-AF65-F5344CB8AC3E}">
        <p14:creationId xmlns:p14="http://schemas.microsoft.com/office/powerpoint/2010/main" val="25846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7C10D-0E17-4A6E-83D0-2A4B3D02BA47}" type="datetimeFigureOut">
              <a:rPr lang="es-MX" smtClean="0"/>
              <a:t>26/04/2017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5D60A-FC6B-4751-9967-DBBD3B631885}" type="slidenum">
              <a:rPr lang="es-MX" smtClean="0"/>
              <a:t>‹Nº›</a:t>
            </a:fld>
            <a:endParaRPr lang="es-MX"/>
          </a:p>
        </p:txBody>
      </p:sp>
    </p:spTree>
    <p:extLst>
      <p:ext uri="{BB962C8B-B14F-4D97-AF65-F5344CB8AC3E}">
        <p14:creationId xmlns:p14="http://schemas.microsoft.com/office/powerpoint/2010/main" val="169572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10" name="Title 1"/>
          <p:cNvSpPr txBox="1">
            <a:spLocks/>
          </p:cNvSpPr>
          <p:nvPr/>
        </p:nvSpPr>
        <p:spPr>
          <a:xfrm>
            <a:off x="442447" y="2177560"/>
            <a:ext cx="8417771" cy="2837616"/>
          </a:xfrm>
          <a:prstGeom prst="rect">
            <a:avLst/>
          </a:prstGeom>
          <a:ln>
            <a:noFill/>
          </a:ln>
        </p:spPr>
        <p:txBody>
          <a:bodyPr vert="horz" lIns="91440" tIns="45720" rIns="91440" bIns="45720" rtlCol="0" anchor="ctr">
            <a:normAutofit/>
            <a:scene3d>
              <a:camera prst="orthographicFront"/>
              <a:lightRig rig="threePt" dir="t"/>
            </a:scene3d>
            <a:sp3d extrusionH="57150">
              <a:bevelT w="38100" h="38100"/>
            </a:sp3d>
          </a:bodyPr>
          <a:lstStyle>
            <a:lvl1pPr algn="r" defTabSz="914400" rtl="0" eaLnBrk="1" latinLnBrk="0" hangingPunct="1">
              <a:lnSpc>
                <a:spcPct val="80000"/>
              </a:lnSpc>
              <a:spcBef>
                <a:spcPct val="0"/>
              </a:spcBef>
              <a:buNone/>
              <a:defRPr lang="en-US" sz="4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pPr algn="ctr">
              <a:spcBef>
                <a:spcPts val="0"/>
              </a:spcBef>
            </a:pPr>
            <a:r>
              <a:rPr lang="es-ES_tradnl" sz="6000" b="1" noProof="1">
                <a:ln w="9000" cmpd="sng">
                  <a:noFill/>
                  <a:prstDash val="solid"/>
                </a:ln>
                <a:solidFill>
                  <a:schemeClr val="tx1"/>
                </a:solidFill>
                <a:effectLst>
                  <a:reflection blurRad="12700" stA="28000" endPos="45000" dist="1000" dir="5400000" sy="-100000" algn="bl" rotWithShape="0"/>
                </a:effectLst>
                <a:latin typeface="Tahoma" pitchFamily="34" charset="0"/>
                <a:ea typeface="Tahoma" pitchFamily="34" charset="0"/>
                <a:cs typeface="Tahoma" pitchFamily="34" charset="0"/>
              </a:rPr>
              <a:t>PRUEBA DE DAÑO</a:t>
            </a:r>
          </a:p>
        </p:txBody>
      </p:sp>
    </p:spTree>
    <p:extLst>
      <p:ext uri="{BB962C8B-B14F-4D97-AF65-F5344CB8AC3E}">
        <p14:creationId xmlns:p14="http://schemas.microsoft.com/office/powerpoint/2010/main" val="45330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7 Rectángulo"/>
          <p:cNvSpPr/>
          <p:nvPr/>
        </p:nvSpPr>
        <p:spPr>
          <a:xfrm>
            <a:off x="1176320" y="839034"/>
            <a:ext cx="6852064" cy="861774"/>
          </a:xfrm>
          <a:prstGeom prst="rect">
            <a:avLst/>
          </a:prstGeom>
        </p:spPr>
        <p:txBody>
          <a:bodyPr wrap="square">
            <a:spAutoFit/>
          </a:bodyPr>
          <a:lstStyle/>
          <a:p>
            <a:pPr marL="0" lvl="1" algn="ctr">
              <a:spcBef>
                <a:spcPct val="20000"/>
              </a:spcBef>
              <a:defRPr/>
            </a:pPr>
            <a:r>
              <a:rPr lang="es-MX" sz="2500" b="1" dirty="0">
                <a:latin typeface="Tahoma" pitchFamily="34" charset="0"/>
                <a:ea typeface="Tahoma" pitchFamily="34" charset="0"/>
                <a:cs typeface="Tahoma" pitchFamily="34" charset="0"/>
              </a:rPr>
              <a:t>1.2 Ruta para elaboración de una prueba de daño</a:t>
            </a:r>
          </a:p>
        </p:txBody>
      </p:sp>
      <p:grpSp>
        <p:nvGrpSpPr>
          <p:cNvPr id="36" name="35 Grupo"/>
          <p:cNvGrpSpPr/>
          <p:nvPr/>
        </p:nvGrpSpPr>
        <p:grpSpPr>
          <a:xfrm>
            <a:off x="363522" y="1550107"/>
            <a:ext cx="1542999" cy="1129529"/>
            <a:chOff x="395536" y="2236799"/>
            <a:chExt cx="1542999" cy="1129529"/>
          </a:xfrm>
        </p:grpSpPr>
        <p:sp>
          <p:nvSpPr>
            <p:cNvPr id="14" name="9 Elipse"/>
            <p:cNvSpPr/>
            <p:nvPr/>
          </p:nvSpPr>
          <p:spPr>
            <a:xfrm>
              <a:off x="395536" y="2236799"/>
              <a:ext cx="1542999" cy="112952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endParaRPr lang="es-MX" dirty="0">
                <a:solidFill>
                  <a:schemeClr val="tx1"/>
                </a:solidFill>
              </a:endParaRPr>
            </a:p>
          </p:txBody>
        </p:sp>
        <p:sp>
          <p:nvSpPr>
            <p:cNvPr id="20" name="17 Rectángulo"/>
            <p:cNvSpPr/>
            <p:nvPr/>
          </p:nvSpPr>
          <p:spPr>
            <a:xfrm>
              <a:off x="556874" y="2395533"/>
              <a:ext cx="1180142" cy="923330"/>
            </a:xfrm>
            <a:prstGeom prst="rect">
              <a:avLst/>
            </a:prstGeom>
          </p:spPr>
          <p:txBody>
            <a:bodyPr wrap="square">
              <a:spAutoFit/>
            </a:bodyPr>
            <a:lstStyle/>
            <a:p>
              <a:pPr algn="ctr"/>
              <a:r>
                <a:rPr lang="es-MX" dirty="0">
                  <a:latin typeface="Tahoma" pitchFamily="34" charset="0"/>
                  <a:ea typeface="Tahoma" pitchFamily="34" charset="0"/>
                  <a:cs typeface="Tahoma" pitchFamily="34" charset="0"/>
                </a:rPr>
                <a:t>Llega solicitud a UT</a:t>
              </a:r>
              <a:endParaRPr lang="es-MX" dirty="0"/>
            </a:p>
          </p:txBody>
        </p:sp>
      </p:grpSp>
      <p:grpSp>
        <p:nvGrpSpPr>
          <p:cNvPr id="35" name="34 Grupo"/>
          <p:cNvGrpSpPr/>
          <p:nvPr/>
        </p:nvGrpSpPr>
        <p:grpSpPr>
          <a:xfrm>
            <a:off x="2699792" y="2060848"/>
            <a:ext cx="1686162" cy="1291634"/>
            <a:chOff x="2384189" y="2189194"/>
            <a:chExt cx="1686162" cy="1291634"/>
          </a:xfrm>
        </p:grpSpPr>
        <p:sp>
          <p:nvSpPr>
            <p:cNvPr id="15" name="10 Rectángulo"/>
            <p:cNvSpPr/>
            <p:nvPr/>
          </p:nvSpPr>
          <p:spPr>
            <a:xfrm>
              <a:off x="2384189" y="2189194"/>
              <a:ext cx="1686162" cy="129163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endParaRPr lang="es-MX" dirty="0">
                <a:solidFill>
                  <a:schemeClr val="tx1"/>
                </a:solidFill>
              </a:endParaRPr>
            </a:p>
          </p:txBody>
        </p:sp>
        <p:sp>
          <p:nvSpPr>
            <p:cNvPr id="21" name="18 Rectángulo"/>
            <p:cNvSpPr/>
            <p:nvPr/>
          </p:nvSpPr>
          <p:spPr>
            <a:xfrm>
              <a:off x="2549543" y="2492897"/>
              <a:ext cx="1446393" cy="646331"/>
            </a:xfrm>
            <a:prstGeom prst="rect">
              <a:avLst/>
            </a:prstGeom>
          </p:spPr>
          <p:txBody>
            <a:bodyPr wrap="square">
              <a:spAutoFit/>
            </a:bodyPr>
            <a:lstStyle/>
            <a:p>
              <a:pPr algn="ctr"/>
              <a:r>
                <a:rPr lang="es-MX" dirty="0">
                  <a:latin typeface="Tahoma" pitchFamily="34" charset="0"/>
                  <a:ea typeface="Tahoma" pitchFamily="34" charset="0"/>
                  <a:cs typeface="Tahoma" pitchFamily="34" charset="0"/>
                </a:rPr>
                <a:t>UT turna a UA</a:t>
              </a:r>
              <a:endParaRPr lang="es-MX" dirty="0"/>
            </a:p>
          </p:txBody>
        </p:sp>
      </p:grpSp>
      <p:grpSp>
        <p:nvGrpSpPr>
          <p:cNvPr id="34" name="33 Grupo"/>
          <p:cNvGrpSpPr/>
          <p:nvPr/>
        </p:nvGrpSpPr>
        <p:grpSpPr>
          <a:xfrm>
            <a:off x="5004048" y="2060848"/>
            <a:ext cx="2777914" cy="1279581"/>
            <a:chOff x="4602398" y="2197620"/>
            <a:chExt cx="2777914" cy="1279581"/>
          </a:xfrm>
        </p:grpSpPr>
        <p:sp>
          <p:nvSpPr>
            <p:cNvPr id="16" name="11 Hexágono"/>
            <p:cNvSpPr/>
            <p:nvPr/>
          </p:nvSpPr>
          <p:spPr>
            <a:xfrm>
              <a:off x="4602398" y="2197620"/>
              <a:ext cx="2777914" cy="1255196"/>
            </a:xfrm>
            <a:prstGeom prst="hexago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endParaRPr lang="es-MX" dirty="0">
                <a:solidFill>
                  <a:schemeClr val="tx1"/>
                </a:solidFill>
              </a:endParaRPr>
            </a:p>
          </p:txBody>
        </p:sp>
        <p:sp>
          <p:nvSpPr>
            <p:cNvPr id="22" name="19 Rectángulo"/>
            <p:cNvSpPr/>
            <p:nvPr/>
          </p:nvSpPr>
          <p:spPr>
            <a:xfrm>
              <a:off x="4788024" y="2276872"/>
              <a:ext cx="2491176" cy="1200329"/>
            </a:xfrm>
            <a:prstGeom prst="rect">
              <a:avLst/>
            </a:prstGeom>
          </p:spPr>
          <p:txBody>
            <a:bodyPr wrap="square">
              <a:spAutoFit/>
            </a:bodyPr>
            <a:lstStyle/>
            <a:p>
              <a:pPr algn="ctr"/>
              <a:r>
                <a:rPr lang="es-MX" dirty="0">
                  <a:latin typeface="Tahoma" pitchFamily="34" charset="0"/>
                  <a:ea typeface="Tahoma" pitchFamily="34" charset="0"/>
                  <a:cs typeface="Tahoma" pitchFamily="34" charset="0"/>
                </a:rPr>
                <a:t>UA: Emite respuesta incorporando prueba de daño y propuesta de versión pública</a:t>
              </a:r>
              <a:endParaRPr lang="es-MX" dirty="0"/>
            </a:p>
          </p:txBody>
        </p:sp>
      </p:grpSp>
      <p:grpSp>
        <p:nvGrpSpPr>
          <p:cNvPr id="33" name="32 Grupo"/>
          <p:cNvGrpSpPr/>
          <p:nvPr/>
        </p:nvGrpSpPr>
        <p:grpSpPr>
          <a:xfrm>
            <a:off x="7158596" y="3645024"/>
            <a:ext cx="1733884" cy="1324280"/>
            <a:chOff x="7230604" y="3615463"/>
            <a:chExt cx="1733884" cy="1324280"/>
          </a:xfrm>
        </p:grpSpPr>
        <p:sp>
          <p:nvSpPr>
            <p:cNvPr id="17" name="12 Rectángulo"/>
            <p:cNvSpPr/>
            <p:nvPr/>
          </p:nvSpPr>
          <p:spPr>
            <a:xfrm>
              <a:off x="7230604" y="3615463"/>
              <a:ext cx="1733884" cy="13242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endParaRPr lang="es-MX" dirty="0">
                <a:solidFill>
                  <a:schemeClr val="tx1"/>
                </a:solidFill>
              </a:endParaRPr>
            </a:p>
          </p:txBody>
        </p:sp>
        <p:sp>
          <p:nvSpPr>
            <p:cNvPr id="23" name="22 Rectángulo"/>
            <p:cNvSpPr/>
            <p:nvPr/>
          </p:nvSpPr>
          <p:spPr>
            <a:xfrm>
              <a:off x="7230604" y="3668831"/>
              <a:ext cx="1732614" cy="1200329"/>
            </a:xfrm>
            <a:prstGeom prst="rect">
              <a:avLst/>
            </a:prstGeom>
          </p:spPr>
          <p:txBody>
            <a:bodyPr wrap="square">
              <a:spAutoFit/>
            </a:bodyPr>
            <a:lstStyle/>
            <a:p>
              <a:pPr algn="ctr"/>
              <a:r>
                <a:rPr lang="es-MX" dirty="0">
                  <a:latin typeface="Tahoma" pitchFamily="34" charset="0"/>
                  <a:ea typeface="Tahoma" pitchFamily="34" charset="0"/>
                  <a:cs typeface="Tahoma" pitchFamily="34" charset="0"/>
                </a:rPr>
                <a:t>UT: convoca a comité de transparencia, sesiona comité</a:t>
              </a:r>
              <a:endParaRPr lang="es-MX" dirty="0"/>
            </a:p>
          </p:txBody>
        </p:sp>
      </p:grpSp>
      <p:grpSp>
        <p:nvGrpSpPr>
          <p:cNvPr id="2" name="1 Grupo"/>
          <p:cNvGrpSpPr/>
          <p:nvPr/>
        </p:nvGrpSpPr>
        <p:grpSpPr>
          <a:xfrm>
            <a:off x="4358304" y="3802575"/>
            <a:ext cx="2092748" cy="1166729"/>
            <a:chOff x="5220072" y="4725144"/>
            <a:chExt cx="2092748" cy="1166729"/>
          </a:xfrm>
        </p:grpSpPr>
        <p:sp>
          <p:nvSpPr>
            <p:cNvPr id="19" name="16 Rombo"/>
            <p:cNvSpPr/>
            <p:nvPr/>
          </p:nvSpPr>
          <p:spPr>
            <a:xfrm>
              <a:off x="5220072" y="4725144"/>
              <a:ext cx="2092748" cy="1166729"/>
            </a:xfrm>
            <a:prstGeom prst="diamon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endParaRPr lang="es-MX" dirty="0">
                <a:solidFill>
                  <a:schemeClr val="tx1"/>
                </a:solidFill>
              </a:endParaRPr>
            </a:p>
          </p:txBody>
        </p:sp>
        <p:sp>
          <p:nvSpPr>
            <p:cNvPr id="24" name="23 Rectángulo"/>
            <p:cNvSpPr/>
            <p:nvPr/>
          </p:nvSpPr>
          <p:spPr>
            <a:xfrm>
              <a:off x="5364088" y="4881934"/>
              <a:ext cx="1872208" cy="646331"/>
            </a:xfrm>
            <a:prstGeom prst="rect">
              <a:avLst/>
            </a:prstGeom>
          </p:spPr>
          <p:txBody>
            <a:bodyPr wrap="square">
              <a:spAutoFit/>
            </a:bodyPr>
            <a:lstStyle/>
            <a:p>
              <a:pPr algn="ctr"/>
              <a:r>
                <a:rPr lang="es-MX" dirty="0">
                  <a:latin typeface="Tahoma" pitchFamily="34" charset="0"/>
                  <a:ea typeface="Tahoma" pitchFamily="34" charset="0"/>
                  <a:cs typeface="Tahoma" pitchFamily="34" charset="0"/>
                </a:rPr>
                <a:t>¿Hay modificaciones?</a:t>
              </a:r>
              <a:endParaRPr lang="es-MX" dirty="0"/>
            </a:p>
          </p:txBody>
        </p:sp>
      </p:grpSp>
      <p:grpSp>
        <p:nvGrpSpPr>
          <p:cNvPr id="3" name="2 Grupo"/>
          <p:cNvGrpSpPr/>
          <p:nvPr/>
        </p:nvGrpSpPr>
        <p:grpSpPr>
          <a:xfrm>
            <a:off x="2123728" y="5113718"/>
            <a:ext cx="2448272" cy="1118147"/>
            <a:chOff x="2483768" y="4939742"/>
            <a:chExt cx="2448272" cy="1118147"/>
          </a:xfrm>
        </p:grpSpPr>
        <p:sp>
          <p:nvSpPr>
            <p:cNvPr id="10" name="33 Rectángulo"/>
            <p:cNvSpPr/>
            <p:nvPr/>
          </p:nvSpPr>
          <p:spPr>
            <a:xfrm>
              <a:off x="2483768" y="4939742"/>
              <a:ext cx="2448272" cy="111814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endParaRPr lang="es-MX" dirty="0">
                <a:solidFill>
                  <a:schemeClr val="tx1"/>
                </a:solidFill>
              </a:endParaRPr>
            </a:p>
          </p:txBody>
        </p:sp>
        <p:sp>
          <p:nvSpPr>
            <p:cNvPr id="25" name="27 Rectángulo"/>
            <p:cNvSpPr/>
            <p:nvPr/>
          </p:nvSpPr>
          <p:spPr>
            <a:xfrm>
              <a:off x="2512417" y="5097958"/>
              <a:ext cx="2419623" cy="923330"/>
            </a:xfrm>
            <a:prstGeom prst="rect">
              <a:avLst/>
            </a:prstGeom>
          </p:spPr>
          <p:txBody>
            <a:bodyPr wrap="square">
              <a:spAutoFit/>
            </a:bodyPr>
            <a:lstStyle/>
            <a:p>
              <a:pPr algn="ctr"/>
              <a:r>
                <a:rPr lang="es-MX" dirty="0">
                  <a:latin typeface="Tahoma" pitchFamily="34" charset="0"/>
                  <a:ea typeface="Tahoma" pitchFamily="34" charset="0"/>
                  <a:cs typeface="Tahoma" pitchFamily="34" charset="0"/>
                </a:rPr>
                <a:t>Si hay modificaciones se realizan y se envía a solicitante</a:t>
              </a:r>
              <a:endParaRPr lang="es-MX" dirty="0"/>
            </a:p>
          </p:txBody>
        </p:sp>
      </p:grpSp>
      <p:grpSp>
        <p:nvGrpSpPr>
          <p:cNvPr id="5" name="4 Grupo"/>
          <p:cNvGrpSpPr/>
          <p:nvPr/>
        </p:nvGrpSpPr>
        <p:grpSpPr>
          <a:xfrm>
            <a:off x="291514" y="4003383"/>
            <a:ext cx="1949240" cy="1226986"/>
            <a:chOff x="323528" y="4939743"/>
            <a:chExt cx="1949240" cy="1226986"/>
          </a:xfrm>
        </p:grpSpPr>
        <p:sp>
          <p:nvSpPr>
            <p:cNvPr id="18" name="15 Elipse"/>
            <p:cNvSpPr/>
            <p:nvPr/>
          </p:nvSpPr>
          <p:spPr>
            <a:xfrm>
              <a:off x="323528" y="4939743"/>
              <a:ext cx="1872208" cy="122698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endParaRPr lang="es-MX" dirty="0">
                <a:solidFill>
                  <a:schemeClr val="tx1"/>
                </a:solidFill>
              </a:endParaRPr>
            </a:p>
          </p:txBody>
        </p:sp>
        <p:sp>
          <p:nvSpPr>
            <p:cNvPr id="26" name="28 Rectángulo"/>
            <p:cNvSpPr/>
            <p:nvPr/>
          </p:nvSpPr>
          <p:spPr>
            <a:xfrm>
              <a:off x="395536" y="5169966"/>
              <a:ext cx="1877232" cy="923330"/>
            </a:xfrm>
            <a:prstGeom prst="rect">
              <a:avLst/>
            </a:prstGeom>
          </p:spPr>
          <p:txBody>
            <a:bodyPr wrap="square">
              <a:spAutoFit/>
            </a:bodyPr>
            <a:lstStyle/>
            <a:p>
              <a:pPr algn="ctr"/>
              <a:r>
                <a:rPr lang="es-MX" dirty="0">
                  <a:latin typeface="Tahoma" pitchFamily="34" charset="0"/>
                  <a:ea typeface="Tahoma" pitchFamily="34" charset="0"/>
                  <a:cs typeface="Tahoma" pitchFamily="34" charset="0"/>
                </a:rPr>
                <a:t>Fin: se entrega al solicitante respuesta</a:t>
              </a:r>
              <a:endParaRPr lang="es-MX" dirty="0"/>
            </a:p>
          </p:txBody>
        </p:sp>
      </p:grpSp>
      <p:cxnSp>
        <p:nvCxnSpPr>
          <p:cNvPr id="27" name="36 Conector recto de flecha"/>
          <p:cNvCxnSpPr/>
          <p:nvPr/>
        </p:nvCxnSpPr>
        <p:spPr>
          <a:xfrm>
            <a:off x="1943100" y="2361470"/>
            <a:ext cx="418553" cy="148757"/>
          </a:xfrm>
          <a:prstGeom prst="straightConnector1">
            <a:avLst/>
          </a:prstGeom>
          <a:ln w="28575">
            <a:solidFill>
              <a:srgbClr val="00CC99"/>
            </a:solidFill>
            <a:tailEnd type="arrow"/>
          </a:ln>
        </p:spPr>
        <p:style>
          <a:lnRef idx="2">
            <a:schemeClr val="accent1"/>
          </a:lnRef>
          <a:fillRef idx="0">
            <a:schemeClr val="accent1"/>
          </a:fillRef>
          <a:effectRef idx="1">
            <a:schemeClr val="accent1"/>
          </a:effectRef>
          <a:fontRef idx="minor">
            <a:schemeClr val="tx1"/>
          </a:fontRef>
        </p:style>
      </p:cxnSp>
      <p:cxnSp>
        <p:nvCxnSpPr>
          <p:cNvPr id="28" name="41 Conector recto de flecha"/>
          <p:cNvCxnSpPr/>
          <p:nvPr/>
        </p:nvCxnSpPr>
        <p:spPr>
          <a:xfrm>
            <a:off x="4427984" y="2779055"/>
            <a:ext cx="315021" cy="1873"/>
          </a:xfrm>
          <a:prstGeom prst="straightConnector1">
            <a:avLst/>
          </a:prstGeom>
          <a:ln w="28575">
            <a:solidFill>
              <a:srgbClr val="00CC99"/>
            </a:solidFill>
            <a:tailEnd type="arrow"/>
          </a:ln>
        </p:spPr>
        <p:style>
          <a:lnRef idx="2">
            <a:schemeClr val="accent1"/>
          </a:lnRef>
          <a:fillRef idx="0">
            <a:schemeClr val="accent1"/>
          </a:fillRef>
          <a:effectRef idx="1">
            <a:schemeClr val="accent1"/>
          </a:effectRef>
          <a:fontRef idx="minor">
            <a:schemeClr val="tx1"/>
          </a:fontRef>
        </p:style>
      </p:cxnSp>
      <p:cxnSp>
        <p:nvCxnSpPr>
          <p:cNvPr id="29" name="42 Conector recto de flecha"/>
          <p:cNvCxnSpPr/>
          <p:nvPr/>
        </p:nvCxnSpPr>
        <p:spPr>
          <a:xfrm>
            <a:off x="7856584" y="2704623"/>
            <a:ext cx="157510" cy="485754"/>
          </a:xfrm>
          <a:prstGeom prst="straightConnector1">
            <a:avLst/>
          </a:prstGeom>
          <a:ln w="28575">
            <a:solidFill>
              <a:srgbClr val="00CC99"/>
            </a:solidFill>
            <a:tailEnd type="arrow"/>
          </a:ln>
        </p:spPr>
        <p:style>
          <a:lnRef idx="2">
            <a:schemeClr val="accent1"/>
          </a:lnRef>
          <a:fillRef idx="0">
            <a:schemeClr val="accent1"/>
          </a:fillRef>
          <a:effectRef idx="1">
            <a:schemeClr val="accent1"/>
          </a:effectRef>
          <a:fontRef idx="minor">
            <a:schemeClr val="tx1"/>
          </a:fontRef>
        </p:style>
      </p:cxnSp>
      <p:cxnSp>
        <p:nvCxnSpPr>
          <p:cNvPr id="30" name="43 Conector recto de flecha"/>
          <p:cNvCxnSpPr/>
          <p:nvPr/>
        </p:nvCxnSpPr>
        <p:spPr>
          <a:xfrm flipH="1">
            <a:off x="6587262" y="4307164"/>
            <a:ext cx="439385" cy="1"/>
          </a:xfrm>
          <a:prstGeom prst="straightConnector1">
            <a:avLst/>
          </a:prstGeom>
          <a:ln w="28575">
            <a:solidFill>
              <a:srgbClr val="00CC99"/>
            </a:solidFill>
            <a:tailEnd type="arrow"/>
          </a:ln>
        </p:spPr>
        <p:style>
          <a:lnRef idx="2">
            <a:schemeClr val="accent1"/>
          </a:lnRef>
          <a:fillRef idx="0">
            <a:schemeClr val="accent1"/>
          </a:fillRef>
          <a:effectRef idx="1">
            <a:schemeClr val="accent1"/>
          </a:effectRef>
          <a:fontRef idx="minor">
            <a:schemeClr val="tx1"/>
          </a:fontRef>
        </p:style>
      </p:cxnSp>
      <p:cxnSp>
        <p:nvCxnSpPr>
          <p:cNvPr id="31" name="44 Conector recto de flecha"/>
          <p:cNvCxnSpPr/>
          <p:nvPr/>
        </p:nvCxnSpPr>
        <p:spPr>
          <a:xfrm flipH="1">
            <a:off x="3880985" y="4493550"/>
            <a:ext cx="346162" cy="300639"/>
          </a:xfrm>
          <a:prstGeom prst="straightConnector1">
            <a:avLst/>
          </a:prstGeom>
          <a:ln w="28575">
            <a:solidFill>
              <a:srgbClr val="00CC99"/>
            </a:solidFill>
            <a:tailEnd type="arrow"/>
          </a:ln>
        </p:spPr>
        <p:style>
          <a:lnRef idx="2">
            <a:schemeClr val="accent1"/>
          </a:lnRef>
          <a:fillRef idx="0">
            <a:schemeClr val="accent1"/>
          </a:fillRef>
          <a:effectRef idx="1">
            <a:schemeClr val="accent1"/>
          </a:effectRef>
          <a:fontRef idx="minor">
            <a:schemeClr val="tx1"/>
          </a:fontRef>
        </p:style>
      </p:cxnSp>
      <p:cxnSp>
        <p:nvCxnSpPr>
          <p:cNvPr id="32" name="45 Conector recto de flecha"/>
          <p:cNvCxnSpPr/>
          <p:nvPr/>
        </p:nvCxnSpPr>
        <p:spPr>
          <a:xfrm flipH="1" flipV="1">
            <a:off x="1477300" y="5445224"/>
            <a:ext cx="430404" cy="219246"/>
          </a:xfrm>
          <a:prstGeom prst="straightConnector1">
            <a:avLst/>
          </a:prstGeom>
          <a:ln w="28575">
            <a:solidFill>
              <a:srgbClr val="00CC9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82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28 Imagen" descr="riesgo.jpg"/>
          <p:cNvPicPr>
            <a:picLocks noChangeAspect="1"/>
          </p:cNvPicPr>
          <p:nvPr/>
        </p:nvPicPr>
        <p:blipFill>
          <a:blip r:embed="rId3"/>
          <a:stretch>
            <a:fillRect/>
          </a:stretch>
        </p:blipFill>
        <p:spPr>
          <a:xfrm>
            <a:off x="2597949" y="2823607"/>
            <a:ext cx="5332462" cy="3773745"/>
          </a:xfrm>
          <a:prstGeom prst="rect">
            <a:avLst/>
          </a:prstGeom>
        </p:spPr>
      </p:pic>
      <p:pic>
        <p:nvPicPr>
          <p:cNvPr id="4"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18 Rectángulo"/>
          <p:cNvSpPr/>
          <p:nvPr/>
        </p:nvSpPr>
        <p:spPr>
          <a:xfrm>
            <a:off x="1006275" y="893788"/>
            <a:ext cx="7382149" cy="590996"/>
          </a:xfrm>
          <a:prstGeom prst="rect">
            <a:avLst/>
          </a:prstGeom>
        </p:spPr>
        <p:txBody>
          <a:bodyPr wrap="none">
            <a:spAutoFit/>
          </a:bodyPr>
          <a:lstStyle/>
          <a:p>
            <a:pPr marL="0" lvl="1" algn="just">
              <a:lnSpc>
                <a:spcPct val="150000"/>
              </a:lnSpc>
            </a:pPr>
            <a:r>
              <a:rPr lang="es-MX" sz="2500" b="1" dirty="0">
                <a:latin typeface="Tahoma" pitchFamily="34" charset="0"/>
                <a:ea typeface="Tahoma" pitchFamily="34" charset="0"/>
                <a:cs typeface="Tahoma" pitchFamily="34" charset="0"/>
              </a:rPr>
              <a:t>1.3 Hipótesis para la reserva de información </a:t>
            </a:r>
          </a:p>
        </p:txBody>
      </p:sp>
      <p:sp>
        <p:nvSpPr>
          <p:cNvPr id="10" name="19 Rectángulo"/>
          <p:cNvSpPr/>
          <p:nvPr/>
        </p:nvSpPr>
        <p:spPr>
          <a:xfrm>
            <a:off x="170776" y="1732746"/>
            <a:ext cx="8361664" cy="400110"/>
          </a:xfrm>
          <a:prstGeom prst="rect">
            <a:avLst/>
          </a:prstGeom>
        </p:spPr>
        <p:txBody>
          <a:bodyPr wrap="square">
            <a:spAutoFit/>
          </a:bodyPr>
          <a:lstStyle/>
          <a:p>
            <a:pPr algn="just"/>
            <a:r>
              <a:rPr lang="es-MX" sz="2000" dirty="0">
                <a:latin typeface="Tahoma" pitchFamily="34" charset="0"/>
                <a:ea typeface="Tahoma" pitchFamily="34" charset="0"/>
                <a:cs typeface="Tahoma" pitchFamily="34" charset="0"/>
              </a:rPr>
              <a:t>Como información reservada podrá clasificarse aquella cuya publicación:</a:t>
            </a:r>
          </a:p>
        </p:txBody>
      </p:sp>
      <p:sp>
        <p:nvSpPr>
          <p:cNvPr id="14" name="20 Rectángulo"/>
          <p:cNvSpPr/>
          <p:nvPr/>
        </p:nvSpPr>
        <p:spPr>
          <a:xfrm>
            <a:off x="215459" y="2433082"/>
            <a:ext cx="8316981" cy="707886"/>
          </a:xfrm>
          <a:prstGeom prst="rect">
            <a:avLst/>
          </a:prstGeom>
        </p:spPr>
        <p:txBody>
          <a:bodyPr wrap="square">
            <a:spAutoFit/>
          </a:bodyPr>
          <a:lstStyle/>
          <a:p>
            <a:pPr algn="just"/>
            <a:r>
              <a:rPr lang="es-MX" sz="2000" b="1" dirty="0">
                <a:latin typeface="Tahoma" pitchFamily="34" charset="0"/>
                <a:ea typeface="Tahoma" pitchFamily="34" charset="0"/>
                <a:cs typeface="Tahoma" pitchFamily="34" charset="0"/>
              </a:rPr>
              <a:t>I. </a:t>
            </a:r>
            <a:r>
              <a:rPr lang="es-MX" sz="2000" dirty="0">
                <a:latin typeface="Tahoma" pitchFamily="34" charset="0"/>
                <a:ea typeface="Tahoma" pitchFamily="34" charset="0"/>
                <a:cs typeface="Tahoma" pitchFamily="34" charset="0"/>
              </a:rPr>
              <a:t>Pueda poner en riesgo </a:t>
            </a:r>
            <a:r>
              <a:rPr lang="es-MX" sz="2000" b="1" dirty="0">
                <a:latin typeface="Tahoma" pitchFamily="34" charset="0"/>
                <a:ea typeface="Tahoma" pitchFamily="34" charset="0"/>
                <a:cs typeface="Tahoma" pitchFamily="34" charset="0"/>
              </a:rPr>
              <a:t>la vida, seguridad o salud de una persona física;</a:t>
            </a:r>
          </a:p>
        </p:txBody>
      </p:sp>
      <p:grpSp>
        <p:nvGrpSpPr>
          <p:cNvPr id="16" name="27 Grupo"/>
          <p:cNvGrpSpPr/>
          <p:nvPr/>
        </p:nvGrpSpPr>
        <p:grpSpPr>
          <a:xfrm>
            <a:off x="232497" y="5726136"/>
            <a:ext cx="1294411" cy="570016"/>
            <a:chOff x="629392" y="5676405"/>
            <a:chExt cx="1294411" cy="570016"/>
          </a:xfrm>
        </p:grpSpPr>
        <p:sp>
          <p:nvSpPr>
            <p:cNvPr id="17" name="26 Estrella de 32 puntas"/>
            <p:cNvSpPr/>
            <p:nvPr/>
          </p:nvSpPr>
          <p:spPr>
            <a:xfrm>
              <a:off x="629392" y="5676405"/>
              <a:ext cx="1294411" cy="570016"/>
            </a:xfrm>
            <a:prstGeom prst="star32">
              <a:avLst/>
            </a:prstGeom>
            <a:solidFill>
              <a:schemeClr val="bg2">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1001">
              <a:schemeClr val="dk1"/>
            </a:fillRef>
            <a:effectRef idx="1">
              <a:schemeClr val="dk1"/>
            </a:effectRef>
            <a:fontRef idx="minor">
              <a:schemeClr val="dk1"/>
            </a:fontRef>
          </p:style>
          <p:txBody>
            <a:bodyPr rtlCol="0" anchor="ctr"/>
            <a:lstStyle/>
            <a:p>
              <a:pPr algn="ctr"/>
              <a:endParaRPr lang="es-MX" sz="2000" dirty="0">
                <a:solidFill>
                  <a:schemeClr val="bg1"/>
                </a:solidFill>
              </a:endParaRPr>
            </a:p>
          </p:txBody>
        </p:sp>
        <p:sp>
          <p:nvSpPr>
            <p:cNvPr id="18" name="25 Rectángulo"/>
            <p:cNvSpPr/>
            <p:nvPr/>
          </p:nvSpPr>
          <p:spPr>
            <a:xfrm>
              <a:off x="789549" y="5809404"/>
              <a:ext cx="963725" cy="276999"/>
            </a:xfrm>
            <a:prstGeom prst="rect">
              <a:avLst/>
            </a:prstGeom>
          </p:spPr>
          <p:txBody>
            <a:bodyPr wrap="none">
              <a:spAutoFit/>
            </a:bodyPr>
            <a:lstStyle/>
            <a:p>
              <a:pPr algn="r"/>
              <a:r>
                <a:rPr lang="es-MX" sz="1200" b="1" dirty="0">
                  <a:solidFill>
                    <a:srgbClr val="FFFF00"/>
                  </a:solidFill>
                </a:rPr>
                <a:t>Artículo 183</a:t>
              </a:r>
              <a:endParaRPr lang="es-MX" sz="1200" dirty="0">
                <a:solidFill>
                  <a:srgbClr val="FFFF00"/>
                </a:solidFill>
              </a:endParaRPr>
            </a:p>
          </p:txBody>
        </p:sp>
      </p:grpSp>
    </p:spTree>
    <p:extLst>
      <p:ext uri="{BB962C8B-B14F-4D97-AF65-F5344CB8AC3E}">
        <p14:creationId xmlns:p14="http://schemas.microsoft.com/office/powerpoint/2010/main" val="216608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18 Rectángulo"/>
          <p:cNvSpPr/>
          <p:nvPr/>
        </p:nvSpPr>
        <p:spPr>
          <a:xfrm>
            <a:off x="1006275" y="821780"/>
            <a:ext cx="7382149" cy="590996"/>
          </a:xfrm>
          <a:prstGeom prst="rect">
            <a:avLst/>
          </a:prstGeom>
        </p:spPr>
        <p:txBody>
          <a:bodyPr wrap="none">
            <a:spAutoFit/>
          </a:bodyPr>
          <a:lstStyle/>
          <a:p>
            <a:pPr marL="0" lvl="1" algn="just">
              <a:lnSpc>
                <a:spcPct val="150000"/>
              </a:lnSpc>
            </a:pPr>
            <a:r>
              <a:rPr lang="es-MX" sz="2500" b="1" dirty="0">
                <a:latin typeface="Tahoma" pitchFamily="34" charset="0"/>
                <a:ea typeface="Tahoma" pitchFamily="34" charset="0"/>
                <a:cs typeface="Tahoma" pitchFamily="34" charset="0"/>
              </a:rPr>
              <a:t>1.3 Hipótesis para la reserva de información </a:t>
            </a:r>
          </a:p>
        </p:txBody>
      </p:sp>
      <p:sp>
        <p:nvSpPr>
          <p:cNvPr id="9" name="21 Rectángulo"/>
          <p:cNvSpPr/>
          <p:nvPr/>
        </p:nvSpPr>
        <p:spPr>
          <a:xfrm>
            <a:off x="275206" y="1713002"/>
            <a:ext cx="8609611" cy="707886"/>
          </a:xfrm>
          <a:prstGeom prst="rect">
            <a:avLst/>
          </a:prstGeom>
        </p:spPr>
        <p:txBody>
          <a:bodyPr wrap="square">
            <a:spAutoFit/>
          </a:bodyPr>
          <a:lstStyle/>
          <a:p>
            <a:pPr algn="just"/>
            <a:r>
              <a:rPr lang="es-MX" sz="2000" b="1" dirty="0">
                <a:latin typeface="Tahoma" pitchFamily="34" charset="0"/>
                <a:ea typeface="Tahoma" pitchFamily="34" charset="0"/>
                <a:cs typeface="Tahoma" pitchFamily="34" charset="0"/>
              </a:rPr>
              <a:t>II. </a:t>
            </a:r>
            <a:r>
              <a:rPr lang="es-MX" sz="2000" dirty="0">
                <a:latin typeface="Tahoma" pitchFamily="34" charset="0"/>
                <a:ea typeface="Tahoma" pitchFamily="34" charset="0"/>
                <a:cs typeface="Tahoma" pitchFamily="34" charset="0"/>
              </a:rPr>
              <a:t>Obstruya las actividades de verificación, inspección y auditoría relativas al cumplimiento de las leyes o afecte la recaudación de contribuciones;</a:t>
            </a:r>
          </a:p>
        </p:txBody>
      </p:sp>
      <p:pic>
        <p:nvPicPr>
          <p:cNvPr id="10" name="16 Imagen" descr="obstruir.jpg"/>
          <p:cNvPicPr>
            <a:picLocks noChangeAspect="1"/>
          </p:cNvPicPr>
          <p:nvPr/>
        </p:nvPicPr>
        <p:blipFill>
          <a:blip r:embed="rId5"/>
          <a:stretch>
            <a:fillRect/>
          </a:stretch>
        </p:blipFill>
        <p:spPr>
          <a:xfrm>
            <a:off x="2853635" y="2497095"/>
            <a:ext cx="4094629" cy="3956241"/>
          </a:xfrm>
          <a:prstGeom prst="rect">
            <a:avLst/>
          </a:prstGeom>
        </p:spPr>
      </p:pic>
      <p:grpSp>
        <p:nvGrpSpPr>
          <p:cNvPr id="15" name="11 Grupo"/>
          <p:cNvGrpSpPr/>
          <p:nvPr/>
        </p:nvGrpSpPr>
        <p:grpSpPr>
          <a:xfrm>
            <a:off x="275206" y="5805264"/>
            <a:ext cx="1418349" cy="656990"/>
            <a:chOff x="629392" y="5676405"/>
            <a:chExt cx="1294411" cy="570016"/>
          </a:xfrm>
        </p:grpSpPr>
        <p:sp>
          <p:nvSpPr>
            <p:cNvPr id="16" name="12 Estrella de 32 puntas"/>
            <p:cNvSpPr/>
            <p:nvPr/>
          </p:nvSpPr>
          <p:spPr>
            <a:xfrm>
              <a:off x="629392" y="5676405"/>
              <a:ext cx="1294411" cy="570016"/>
            </a:xfrm>
            <a:prstGeom prst="star32">
              <a:avLst/>
            </a:prstGeom>
            <a:solidFill>
              <a:schemeClr val="bg2">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1001">
              <a:schemeClr val="dk1"/>
            </a:fillRef>
            <a:effectRef idx="1">
              <a:schemeClr val="dk1"/>
            </a:effectRef>
            <a:fontRef idx="minor">
              <a:schemeClr val="dk1"/>
            </a:fontRef>
          </p:style>
          <p:txBody>
            <a:bodyPr rtlCol="0" anchor="ctr"/>
            <a:lstStyle/>
            <a:p>
              <a:pPr algn="ctr"/>
              <a:endParaRPr lang="es-MX" sz="2000" dirty="0">
                <a:solidFill>
                  <a:schemeClr val="bg1"/>
                </a:solidFill>
              </a:endParaRPr>
            </a:p>
          </p:txBody>
        </p:sp>
        <p:sp>
          <p:nvSpPr>
            <p:cNvPr id="17" name="13 Rectángulo"/>
            <p:cNvSpPr/>
            <p:nvPr/>
          </p:nvSpPr>
          <p:spPr>
            <a:xfrm>
              <a:off x="789549" y="5809404"/>
              <a:ext cx="963725" cy="276999"/>
            </a:xfrm>
            <a:prstGeom prst="rect">
              <a:avLst/>
            </a:prstGeom>
          </p:spPr>
          <p:txBody>
            <a:bodyPr wrap="none">
              <a:spAutoFit/>
            </a:bodyPr>
            <a:lstStyle/>
            <a:p>
              <a:pPr algn="r"/>
              <a:r>
                <a:rPr lang="es-MX" sz="1200" b="1" dirty="0">
                  <a:solidFill>
                    <a:srgbClr val="FFFF00"/>
                  </a:solidFill>
                </a:rPr>
                <a:t>Artículo 183</a:t>
              </a:r>
              <a:endParaRPr lang="es-MX" sz="1200" dirty="0">
                <a:solidFill>
                  <a:srgbClr val="FFFF00"/>
                </a:solidFill>
              </a:endParaRPr>
            </a:p>
          </p:txBody>
        </p:sp>
      </p:grpSp>
    </p:spTree>
    <p:extLst>
      <p:ext uri="{BB962C8B-B14F-4D97-AF65-F5344CB8AC3E}">
        <p14:creationId xmlns:p14="http://schemas.microsoft.com/office/powerpoint/2010/main" val="95550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18 Rectángulo"/>
          <p:cNvSpPr/>
          <p:nvPr/>
        </p:nvSpPr>
        <p:spPr>
          <a:xfrm>
            <a:off x="934267" y="821780"/>
            <a:ext cx="7382149" cy="590996"/>
          </a:xfrm>
          <a:prstGeom prst="rect">
            <a:avLst/>
          </a:prstGeom>
        </p:spPr>
        <p:txBody>
          <a:bodyPr wrap="none">
            <a:spAutoFit/>
          </a:bodyPr>
          <a:lstStyle/>
          <a:p>
            <a:pPr marL="0" lvl="1" algn="just">
              <a:lnSpc>
                <a:spcPct val="150000"/>
              </a:lnSpc>
            </a:pPr>
            <a:r>
              <a:rPr lang="es-MX" sz="2500" b="1" dirty="0">
                <a:latin typeface="Tahoma" pitchFamily="34" charset="0"/>
                <a:ea typeface="Tahoma" pitchFamily="34" charset="0"/>
                <a:cs typeface="Tahoma" pitchFamily="34" charset="0"/>
              </a:rPr>
              <a:t>1.3 Hipótesis para la reserva de información </a:t>
            </a:r>
          </a:p>
        </p:txBody>
      </p:sp>
      <p:sp>
        <p:nvSpPr>
          <p:cNvPr id="9" name="22 Rectángulo"/>
          <p:cNvSpPr/>
          <p:nvPr/>
        </p:nvSpPr>
        <p:spPr>
          <a:xfrm>
            <a:off x="395536" y="1948770"/>
            <a:ext cx="7200800" cy="400110"/>
          </a:xfrm>
          <a:prstGeom prst="rect">
            <a:avLst/>
          </a:prstGeom>
        </p:spPr>
        <p:txBody>
          <a:bodyPr wrap="square">
            <a:spAutoFit/>
          </a:bodyPr>
          <a:lstStyle/>
          <a:p>
            <a:r>
              <a:rPr lang="es-MX" sz="2000" b="1" dirty="0">
                <a:latin typeface="Tahoma" pitchFamily="34" charset="0"/>
                <a:ea typeface="Tahoma" pitchFamily="34" charset="0"/>
                <a:cs typeface="Tahoma" pitchFamily="34" charset="0"/>
              </a:rPr>
              <a:t>III. </a:t>
            </a:r>
            <a:r>
              <a:rPr lang="es-MX" sz="2000" dirty="0">
                <a:latin typeface="Tahoma" pitchFamily="34" charset="0"/>
                <a:ea typeface="Tahoma" pitchFamily="34" charset="0"/>
                <a:cs typeface="Tahoma" pitchFamily="34" charset="0"/>
              </a:rPr>
              <a:t>Obstruya la prevención o persecución de los delitos;</a:t>
            </a:r>
          </a:p>
        </p:txBody>
      </p:sp>
      <p:pic>
        <p:nvPicPr>
          <p:cNvPr id="10" name="14 Imagen" descr="obstruccion.jpeg"/>
          <p:cNvPicPr>
            <a:picLocks noChangeAspect="1"/>
          </p:cNvPicPr>
          <p:nvPr/>
        </p:nvPicPr>
        <p:blipFill>
          <a:blip r:embed="rId5"/>
          <a:stretch>
            <a:fillRect/>
          </a:stretch>
        </p:blipFill>
        <p:spPr>
          <a:xfrm>
            <a:off x="2824099" y="2623355"/>
            <a:ext cx="4988261" cy="3757973"/>
          </a:xfrm>
          <a:prstGeom prst="rect">
            <a:avLst/>
          </a:prstGeom>
        </p:spPr>
      </p:pic>
      <p:grpSp>
        <p:nvGrpSpPr>
          <p:cNvPr id="14" name="10 Grupo"/>
          <p:cNvGrpSpPr/>
          <p:nvPr/>
        </p:nvGrpSpPr>
        <p:grpSpPr>
          <a:xfrm>
            <a:off x="205774" y="5636142"/>
            <a:ext cx="1456985" cy="669869"/>
            <a:chOff x="629392" y="5676405"/>
            <a:chExt cx="1294411" cy="570016"/>
          </a:xfrm>
        </p:grpSpPr>
        <p:sp>
          <p:nvSpPr>
            <p:cNvPr id="15" name="11 Estrella de 32 puntas"/>
            <p:cNvSpPr/>
            <p:nvPr/>
          </p:nvSpPr>
          <p:spPr>
            <a:xfrm>
              <a:off x="629392" y="5676405"/>
              <a:ext cx="1294411" cy="570016"/>
            </a:xfrm>
            <a:prstGeom prst="star32">
              <a:avLst/>
            </a:prstGeom>
            <a:solidFill>
              <a:schemeClr val="bg2">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1001">
              <a:schemeClr val="dk1"/>
            </a:fillRef>
            <a:effectRef idx="1">
              <a:schemeClr val="dk1"/>
            </a:effectRef>
            <a:fontRef idx="minor">
              <a:schemeClr val="dk1"/>
            </a:fontRef>
          </p:style>
          <p:txBody>
            <a:bodyPr rtlCol="0" anchor="ctr"/>
            <a:lstStyle/>
            <a:p>
              <a:pPr algn="ctr"/>
              <a:endParaRPr lang="es-MX" sz="2000" dirty="0">
                <a:solidFill>
                  <a:schemeClr val="bg1"/>
                </a:solidFill>
              </a:endParaRPr>
            </a:p>
          </p:txBody>
        </p:sp>
        <p:sp>
          <p:nvSpPr>
            <p:cNvPr id="16" name="12 Rectángulo"/>
            <p:cNvSpPr/>
            <p:nvPr/>
          </p:nvSpPr>
          <p:spPr>
            <a:xfrm>
              <a:off x="789549" y="5809404"/>
              <a:ext cx="963725" cy="276999"/>
            </a:xfrm>
            <a:prstGeom prst="rect">
              <a:avLst/>
            </a:prstGeom>
          </p:spPr>
          <p:txBody>
            <a:bodyPr wrap="none">
              <a:spAutoFit/>
            </a:bodyPr>
            <a:lstStyle/>
            <a:p>
              <a:pPr algn="r"/>
              <a:r>
                <a:rPr lang="es-MX" sz="1200" b="1" dirty="0">
                  <a:solidFill>
                    <a:srgbClr val="FFFF00"/>
                  </a:solidFill>
                </a:rPr>
                <a:t>Artículo 183</a:t>
              </a:r>
              <a:endParaRPr lang="es-MX" sz="1200" dirty="0">
                <a:solidFill>
                  <a:srgbClr val="FFFF00"/>
                </a:solidFill>
              </a:endParaRPr>
            </a:p>
          </p:txBody>
        </p:sp>
      </p:grpSp>
    </p:spTree>
    <p:extLst>
      <p:ext uri="{BB962C8B-B14F-4D97-AF65-F5344CB8AC3E}">
        <p14:creationId xmlns:p14="http://schemas.microsoft.com/office/powerpoint/2010/main" val="84325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18 Rectángulo"/>
          <p:cNvSpPr/>
          <p:nvPr/>
        </p:nvSpPr>
        <p:spPr>
          <a:xfrm>
            <a:off x="1006275" y="893788"/>
            <a:ext cx="7382149" cy="590996"/>
          </a:xfrm>
          <a:prstGeom prst="rect">
            <a:avLst/>
          </a:prstGeom>
        </p:spPr>
        <p:txBody>
          <a:bodyPr wrap="none">
            <a:spAutoFit/>
          </a:bodyPr>
          <a:lstStyle/>
          <a:p>
            <a:pPr marL="0" lvl="1" algn="just">
              <a:lnSpc>
                <a:spcPct val="150000"/>
              </a:lnSpc>
            </a:pPr>
            <a:r>
              <a:rPr lang="es-MX" sz="2500" b="1" dirty="0">
                <a:latin typeface="Tahoma" pitchFamily="34" charset="0"/>
                <a:ea typeface="Tahoma" pitchFamily="34" charset="0"/>
                <a:cs typeface="Tahoma" pitchFamily="34" charset="0"/>
              </a:rPr>
              <a:t>1.3 Hipótesis para la reserva de información </a:t>
            </a:r>
          </a:p>
        </p:txBody>
      </p:sp>
      <p:sp>
        <p:nvSpPr>
          <p:cNvPr id="9" name="23 Rectángulo"/>
          <p:cNvSpPr/>
          <p:nvPr/>
        </p:nvSpPr>
        <p:spPr>
          <a:xfrm>
            <a:off x="251520" y="1785590"/>
            <a:ext cx="8647998" cy="1323439"/>
          </a:xfrm>
          <a:prstGeom prst="rect">
            <a:avLst/>
          </a:prstGeom>
        </p:spPr>
        <p:txBody>
          <a:bodyPr wrap="square">
            <a:spAutoFit/>
          </a:bodyPr>
          <a:lstStyle/>
          <a:p>
            <a:pPr algn="just"/>
            <a:r>
              <a:rPr lang="es-MX" sz="2000" b="1" dirty="0">
                <a:latin typeface="Tahoma" pitchFamily="34" charset="0"/>
                <a:ea typeface="Tahoma" pitchFamily="34" charset="0"/>
                <a:cs typeface="Tahoma" pitchFamily="34" charset="0"/>
              </a:rPr>
              <a:t>IV. </a:t>
            </a:r>
            <a:r>
              <a:rPr lang="es-MX" sz="2000" dirty="0">
                <a:latin typeface="Tahoma" pitchFamily="34" charset="0"/>
                <a:ea typeface="Tahoma" pitchFamily="34" charset="0"/>
                <a:cs typeface="Tahoma" pitchFamily="34" charset="0"/>
              </a:rPr>
              <a:t>La que contenga las opiniones, recomendaciones o puntos de vista que formen parte del proceso deliberativo de las personas servidoras públicas, hasta en tanto no sea emitida la decisión definitiva, la cual deberá estar documentada;</a:t>
            </a:r>
          </a:p>
        </p:txBody>
      </p:sp>
      <p:pic>
        <p:nvPicPr>
          <p:cNvPr id="10" name="12 Imagen" descr="comentarios.jpg"/>
          <p:cNvPicPr>
            <a:picLocks noChangeAspect="1"/>
          </p:cNvPicPr>
          <p:nvPr/>
        </p:nvPicPr>
        <p:blipFill>
          <a:blip r:embed="rId5">
            <a:clrChange>
              <a:clrFrom>
                <a:srgbClr val="FAFAFA"/>
              </a:clrFrom>
              <a:clrTo>
                <a:srgbClr val="FAFAFA">
                  <a:alpha val="0"/>
                </a:srgbClr>
              </a:clrTo>
            </a:clrChange>
          </a:blip>
          <a:stretch>
            <a:fillRect/>
          </a:stretch>
        </p:blipFill>
        <p:spPr>
          <a:xfrm>
            <a:off x="2532270" y="2796318"/>
            <a:ext cx="5136074" cy="3585010"/>
          </a:xfrm>
          <a:prstGeom prst="rect">
            <a:avLst/>
          </a:prstGeom>
        </p:spPr>
      </p:pic>
      <p:grpSp>
        <p:nvGrpSpPr>
          <p:cNvPr id="17" name="27 Grupo"/>
          <p:cNvGrpSpPr/>
          <p:nvPr/>
        </p:nvGrpSpPr>
        <p:grpSpPr>
          <a:xfrm>
            <a:off x="232497" y="5726136"/>
            <a:ext cx="1294411" cy="570016"/>
            <a:chOff x="629392" y="5676405"/>
            <a:chExt cx="1294411" cy="570016"/>
          </a:xfrm>
        </p:grpSpPr>
        <p:sp>
          <p:nvSpPr>
            <p:cNvPr id="18" name="26 Estrella de 32 puntas"/>
            <p:cNvSpPr/>
            <p:nvPr/>
          </p:nvSpPr>
          <p:spPr>
            <a:xfrm>
              <a:off x="629392" y="5676405"/>
              <a:ext cx="1294411" cy="570016"/>
            </a:xfrm>
            <a:prstGeom prst="star32">
              <a:avLst/>
            </a:prstGeom>
            <a:solidFill>
              <a:schemeClr val="tx1">
                <a:lumMod val="65000"/>
              </a:schemeClr>
            </a:solidFill>
            <a:ln>
              <a:noFill/>
            </a:ln>
            <a:effectLst>
              <a:outerShdw blurRad="149987" dist="250190" dir="8460000" algn="ctr">
                <a:srgbClr val="000000">
                  <a:alpha val="28000"/>
                </a:srgbClr>
              </a:outerShdw>
            </a:effectLst>
          </p:spPr>
          <p:style>
            <a:lnRef idx="1">
              <a:schemeClr val="dk1"/>
            </a:lnRef>
            <a:fillRef idx="1001">
              <a:schemeClr val="dk1"/>
            </a:fillRef>
            <a:effectRef idx="1">
              <a:schemeClr val="dk1"/>
            </a:effectRef>
            <a:fontRef idx="minor">
              <a:schemeClr val="dk1"/>
            </a:fontRef>
          </p:style>
          <p:txBody>
            <a:bodyPr rtlCol="0" anchor="ctr"/>
            <a:lstStyle/>
            <a:p>
              <a:pPr algn="ctr"/>
              <a:endParaRPr lang="es-MX" sz="2000" dirty="0">
                <a:solidFill>
                  <a:schemeClr val="bg1"/>
                </a:solidFill>
              </a:endParaRPr>
            </a:p>
          </p:txBody>
        </p:sp>
        <p:sp>
          <p:nvSpPr>
            <p:cNvPr id="19" name="25 Rectángulo"/>
            <p:cNvSpPr/>
            <p:nvPr/>
          </p:nvSpPr>
          <p:spPr>
            <a:xfrm>
              <a:off x="789549" y="5809404"/>
              <a:ext cx="963725" cy="276999"/>
            </a:xfrm>
            <a:prstGeom prst="rect">
              <a:avLst/>
            </a:prstGeom>
          </p:spPr>
          <p:txBody>
            <a:bodyPr wrap="none">
              <a:spAutoFit/>
            </a:bodyPr>
            <a:lstStyle/>
            <a:p>
              <a:pPr algn="r"/>
              <a:r>
                <a:rPr lang="es-MX" sz="1200" b="1" dirty="0">
                  <a:solidFill>
                    <a:srgbClr val="FFFF00"/>
                  </a:solidFill>
                </a:rPr>
                <a:t>Artículo 183</a:t>
              </a:r>
              <a:endParaRPr lang="es-MX" sz="1200" dirty="0">
                <a:solidFill>
                  <a:srgbClr val="FFFF00"/>
                </a:solidFill>
              </a:endParaRPr>
            </a:p>
          </p:txBody>
        </p:sp>
      </p:grpSp>
    </p:spTree>
    <p:extLst>
      <p:ext uri="{BB962C8B-B14F-4D97-AF65-F5344CB8AC3E}">
        <p14:creationId xmlns:p14="http://schemas.microsoft.com/office/powerpoint/2010/main" val="139253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10" name="18 Rectángulo"/>
          <p:cNvSpPr/>
          <p:nvPr/>
        </p:nvSpPr>
        <p:spPr>
          <a:xfrm>
            <a:off x="1907704" y="958166"/>
            <a:ext cx="5936240" cy="491225"/>
          </a:xfrm>
          <a:prstGeom prst="rect">
            <a:avLst/>
          </a:prstGeom>
        </p:spPr>
        <p:txBody>
          <a:bodyPr wrap="none">
            <a:spAutoFit/>
          </a:bodyPr>
          <a:lstStyle/>
          <a:p>
            <a:pPr marL="0" lvl="1" algn="just">
              <a:lnSpc>
                <a:spcPct val="150000"/>
              </a:lnSpc>
            </a:pPr>
            <a:r>
              <a:rPr lang="es-MX" sz="2000" b="1" dirty="0">
                <a:latin typeface="Tahoma" pitchFamily="34" charset="0"/>
                <a:ea typeface="Tahoma" pitchFamily="34" charset="0"/>
                <a:cs typeface="Tahoma" pitchFamily="34" charset="0"/>
              </a:rPr>
              <a:t>1.3 Hipótesis para la reserva de información </a:t>
            </a:r>
          </a:p>
        </p:txBody>
      </p:sp>
      <p:sp>
        <p:nvSpPr>
          <p:cNvPr id="14" name="24 Rectángulo"/>
          <p:cNvSpPr/>
          <p:nvPr/>
        </p:nvSpPr>
        <p:spPr>
          <a:xfrm>
            <a:off x="191050" y="1765265"/>
            <a:ext cx="8761899" cy="1015663"/>
          </a:xfrm>
          <a:prstGeom prst="rect">
            <a:avLst/>
          </a:prstGeom>
        </p:spPr>
        <p:txBody>
          <a:bodyPr wrap="square">
            <a:spAutoFit/>
          </a:bodyPr>
          <a:lstStyle/>
          <a:p>
            <a:pPr algn="just"/>
            <a:r>
              <a:rPr lang="es-MX" sz="2000" b="1" dirty="0">
                <a:latin typeface="Tahoma" pitchFamily="34" charset="0"/>
                <a:ea typeface="Tahoma" pitchFamily="34" charset="0"/>
                <a:cs typeface="Tahoma" pitchFamily="34" charset="0"/>
              </a:rPr>
              <a:t>V. </a:t>
            </a:r>
            <a:r>
              <a:rPr lang="es-MX" sz="2000" dirty="0">
                <a:latin typeface="Tahoma" pitchFamily="34" charset="0"/>
                <a:ea typeface="Tahoma" pitchFamily="34" charset="0"/>
                <a:cs typeface="Tahoma" pitchFamily="34" charset="0"/>
              </a:rPr>
              <a:t>Cuando se trata de procedimientos de responsabilidad de las personas servidoras públicas, quejas o denuncias tramitadas ante los órganos de control en tanto no se haya dictado la resolución administrativa definitiva;</a:t>
            </a:r>
          </a:p>
        </p:txBody>
      </p:sp>
      <p:pic>
        <p:nvPicPr>
          <p:cNvPr id="15" name="11 Imagen" descr="dato personal.jpg"/>
          <p:cNvPicPr>
            <a:picLocks noChangeAspect="1"/>
          </p:cNvPicPr>
          <p:nvPr/>
        </p:nvPicPr>
        <p:blipFill>
          <a:blip r:embed="rId5"/>
          <a:stretch>
            <a:fillRect/>
          </a:stretch>
        </p:blipFill>
        <p:spPr>
          <a:xfrm>
            <a:off x="2582814" y="2909082"/>
            <a:ext cx="4407264" cy="31122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16" name="8 Grupo"/>
          <p:cNvGrpSpPr/>
          <p:nvPr/>
        </p:nvGrpSpPr>
        <p:grpSpPr>
          <a:xfrm>
            <a:off x="683568" y="4997788"/>
            <a:ext cx="1416532" cy="688622"/>
            <a:chOff x="629392" y="5676405"/>
            <a:chExt cx="1294411" cy="570016"/>
          </a:xfrm>
        </p:grpSpPr>
        <p:sp>
          <p:nvSpPr>
            <p:cNvPr id="17" name="9 Estrella de 32 puntas"/>
            <p:cNvSpPr/>
            <p:nvPr/>
          </p:nvSpPr>
          <p:spPr>
            <a:xfrm>
              <a:off x="629392" y="5676405"/>
              <a:ext cx="1294411" cy="570016"/>
            </a:xfrm>
            <a:prstGeom prst="star32">
              <a:avLst/>
            </a:prstGeom>
            <a:solidFill>
              <a:schemeClr val="bg2">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1001">
              <a:schemeClr val="dk1"/>
            </a:fillRef>
            <a:effectRef idx="1">
              <a:schemeClr val="dk1"/>
            </a:effectRef>
            <a:fontRef idx="minor">
              <a:schemeClr val="dk1"/>
            </a:fontRef>
          </p:style>
          <p:txBody>
            <a:bodyPr rtlCol="0" anchor="ctr"/>
            <a:lstStyle/>
            <a:p>
              <a:pPr algn="ctr"/>
              <a:endParaRPr lang="es-MX" sz="2000" dirty="0">
                <a:solidFill>
                  <a:schemeClr val="bg1"/>
                </a:solidFill>
              </a:endParaRPr>
            </a:p>
          </p:txBody>
        </p:sp>
        <p:sp>
          <p:nvSpPr>
            <p:cNvPr id="18" name="10 Rectángulo"/>
            <p:cNvSpPr/>
            <p:nvPr/>
          </p:nvSpPr>
          <p:spPr>
            <a:xfrm>
              <a:off x="789549" y="5809404"/>
              <a:ext cx="963725" cy="276999"/>
            </a:xfrm>
            <a:prstGeom prst="rect">
              <a:avLst/>
            </a:prstGeom>
          </p:spPr>
          <p:txBody>
            <a:bodyPr wrap="none">
              <a:spAutoFit/>
            </a:bodyPr>
            <a:lstStyle/>
            <a:p>
              <a:pPr algn="r"/>
              <a:r>
                <a:rPr lang="es-MX" sz="1200" b="1" dirty="0">
                  <a:solidFill>
                    <a:srgbClr val="FFFF00"/>
                  </a:solidFill>
                </a:rPr>
                <a:t>Artículo 183</a:t>
              </a:r>
              <a:endParaRPr lang="es-MX" sz="1200" dirty="0">
                <a:solidFill>
                  <a:srgbClr val="FFFF00"/>
                </a:solidFill>
              </a:endParaRPr>
            </a:p>
          </p:txBody>
        </p:sp>
      </p:grpSp>
    </p:spTree>
    <p:extLst>
      <p:ext uri="{BB962C8B-B14F-4D97-AF65-F5344CB8AC3E}">
        <p14:creationId xmlns:p14="http://schemas.microsoft.com/office/powerpoint/2010/main" val="219229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8 Rectángulo"/>
          <p:cNvSpPr/>
          <p:nvPr/>
        </p:nvSpPr>
        <p:spPr>
          <a:xfrm>
            <a:off x="1006275" y="893788"/>
            <a:ext cx="7382149" cy="590996"/>
          </a:xfrm>
          <a:prstGeom prst="rect">
            <a:avLst/>
          </a:prstGeom>
        </p:spPr>
        <p:txBody>
          <a:bodyPr wrap="none">
            <a:spAutoFit/>
          </a:bodyPr>
          <a:lstStyle/>
          <a:p>
            <a:pPr marL="0" lvl="1" algn="just">
              <a:lnSpc>
                <a:spcPct val="150000"/>
              </a:lnSpc>
            </a:pPr>
            <a:r>
              <a:rPr lang="es-MX" sz="2500" b="1" dirty="0">
                <a:latin typeface="Tahoma" pitchFamily="34" charset="0"/>
                <a:ea typeface="Tahoma" pitchFamily="34" charset="0"/>
                <a:cs typeface="Tahoma" pitchFamily="34" charset="0"/>
              </a:rPr>
              <a:t>1.3 Hipótesis para la reserva de información </a:t>
            </a:r>
          </a:p>
        </p:txBody>
      </p:sp>
      <p:sp>
        <p:nvSpPr>
          <p:cNvPr id="10" name="2 Rectángulo"/>
          <p:cNvSpPr/>
          <p:nvPr/>
        </p:nvSpPr>
        <p:spPr>
          <a:xfrm>
            <a:off x="611560" y="2092786"/>
            <a:ext cx="5040560" cy="400110"/>
          </a:xfrm>
          <a:prstGeom prst="rect">
            <a:avLst/>
          </a:prstGeom>
        </p:spPr>
        <p:txBody>
          <a:bodyPr wrap="square">
            <a:spAutoFit/>
          </a:bodyPr>
          <a:lstStyle/>
          <a:p>
            <a:r>
              <a:rPr lang="es-MX" sz="2000" b="1" dirty="0">
                <a:latin typeface="Tahoma" pitchFamily="34" charset="0"/>
                <a:ea typeface="Tahoma" pitchFamily="34" charset="0"/>
                <a:cs typeface="Tahoma" pitchFamily="34" charset="0"/>
              </a:rPr>
              <a:t>VI. </a:t>
            </a:r>
            <a:r>
              <a:rPr lang="es-MX" sz="2000" dirty="0">
                <a:latin typeface="Tahoma" pitchFamily="34" charset="0"/>
                <a:ea typeface="Tahoma" pitchFamily="34" charset="0"/>
                <a:cs typeface="Tahoma" pitchFamily="34" charset="0"/>
              </a:rPr>
              <a:t>Afecte los derechos del debido proceso</a:t>
            </a:r>
          </a:p>
        </p:txBody>
      </p:sp>
      <p:pic>
        <p:nvPicPr>
          <p:cNvPr id="14" name="12 Imagen" descr="afectar.png"/>
          <p:cNvPicPr>
            <a:picLocks noChangeAspect="1"/>
          </p:cNvPicPr>
          <p:nvPr/>
        </p:nvPicPr>
        <p:blipFill>
          <a:blip r:embed="rId5">
            <a:clrChange>
              <a:clrFrom>
                <a:srgbClr val="F5F5F5"/>
              </a:clrFrom>
              <a:clrTo>
                <a:srgbClr val="F5F5F5">
                  <a:alpha val="0"/>
                </a:srgbClr>
              </a:clrTo>
            </a:clrChange>
          </a:blip>
          <a:stretch>
            <a:fillRect/>
          </a:stretch>
        </p:blipFill>
        <p:spPr>
          <a:xfrm>
            <a:off x="2702815" y="2203311"/>
            <a:ext cx="5037537" cy="4322033"/>
          </a:xfrm>
          <a:prstGeom prst="rect">
            <a:avLst/>
          </a:prstGeom>
        </p:spPr>
      </p:pic>
      <p:grpSp>
        <p:nvGrpSpPr>
          <p:cNvPr id="15" name="9 Grupo"/>
          <p:cNvGrpSpPr/>
          <p:nvPr/>
        </p:nvGrpSpPr>
        <p:grpSpPr>
          <a:xfrm>
            <a:off x="264193" y="5624531"/>
            <a:ext cx="1431228" cy="669869"/>
            <a:chOff x="629392" y="5676405"/>
            <a:chExt cx="1294411" cy="570016"/>
          </a:xfrm>
        </p:grpSpPr>
        <p:sp>
          <p:nvSpPr>
            <p:cNvPr id="16" name="10 Estrella de 32 puntas"/>
            <p:cNvSpPr/>
            <p:nvPr/>
          </p:nvSpPr>
          <p:spPr>
            <a:xfrm>
              <a:off x="629392" y="5676405"/>
              <a:ext cx="1294411" cy="570016"/>
            </a:xfrm>
            <a:prstGeom prst="star32">
              <a:avLst/>
            </a:prstGeom>
            <a:solidFill>
              <a:schemeClr val="bg2">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1001">
              <a:schemeClr val="dk1"/>
            </a:fillRef>
            <a:effectRef idx="1">
              <a:schemeClr val="dk1"/>
            </a:effectRef>
            <a:fontRef idx="minor">
              <a:schemeClr val="dk1"/>
            </a:fontRef>
          </p:style>
          <p:txBody>
            <a:bodyPr rtlCol="0" anchor="ctr"/>
            <a:lstStyle/>
            <a:p>
              <a:pPr algn="ctr"/>
              <a:endParaRPr lang="es-MX" sz="2000" dirty="0">
                <a:solidFill>
                  <a:schemeClr val="bg1"/>
                </a:solidFill>
              </a:endParaRPr>
            </a:p>
          </p:txBody>
        </p:sp>
        <p:sp>
          <p:nvSpPr>
            <p:cNvPr id="17" name="11 Rectángulo"/>
            <p:cNvSpPr/>
            <p:nvPr/>
          </p:nvSpPr>
          <p:spPr>
            <a:xfrm>
              <a:off x="789549" y="5809404"/>
              <a:ext cx="963725" cy="276999"/>
            </a:xfrm>
            <a:prstGeom prst="rect">
              <a:avLst/>
            </a:prstGeom>
          </p:spPr>
          <p:txBody>
            <a:bodyPr wrap="none">
              <a:spAutoFit/>
            </a:bodyPr>
            <a:lstStyle/>
            <a:p>
              <a:pPr algn="r"/>
              <a:r>
                <a:rPr lang="es-MX" sz="1200" b="1" dirty="0">
                  <a:solidFill>
                    <a:srgbClr val="FFFF00"/>
                  </a:solidFill>
                </a:rPr>
                <a:t>Artículo 183</a:t>
              </a:r>
              <a:endParaRPr lang="es-MX" sz="1200" dirty="0">
                <a:solidFill>
                  <a:srgbClr val="FFFF00"/>
                </a:solidFill>
              </a:endParaRPr>
            </a:p>
          </p:txBody>
        </p:sp>
      </p:grpSp>
    </p:spTree>
    <p:extLst>
      <p:ext uri="{BB962C8B-B14F-4D97-AF65-F5344CB8AC3E}">
        <p14:creationId xmlns:p14="http://schemas.microsoft.com/office/powerpoint/2010/main" val="2641853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7 Rectángulo"/>
          <p:cNvSpPr/>
          <p:nvPr/>
        </p:nvSpPr>
        <p:spPr>
          <a:xfrm>
            <a:off x="1006275" y="764704"/>
            <a:ext cx="7382149" cy="590996"/>
          </a:xfrm>
          <a:prstGeom prst="rect">
            <a:avLst/>
          </a:prstGeom>
        </p:spPr>
        <p:txBody>
          <a:bodyPr wrap="none">
            <a:spAutoFit/>
          </a:bodyPr>
          <a:lstStyle/>
          <a:p>
            <a:pPr marL="0" lvl="1" algn="just">
              <a:lnSpc>
                <a:spcPct val="150000"/>
              </a:lnSpc>
            </a:pPr>
            <a:r>
              <a:rPr lang="es-MX" sz="2500" b="1" dirty="0">
                <a:latin typeface="Tahoma" pitchFamily="34" charset="0"/>
                <a:ea typeface="Tahoma" pitchFamily="34" charset="0"/>
                <a:cs typeface="Tahoma" pitchFamily="34" charset="0"/>
              </a:rPr>
              <a:t>1.3 Hipótesis para la reserva de información </a:t>
            </a:r>
          </a:p>
        </p:txBody>
      </p:sp>
      <p:sp>
        <p:nvSpPr>
          <p:cNvPr id="9" name="2 Rectángulo"/>
          <p:cNvSpPr/>
          <p:nvPr/>
        </p:nvSpPr>
        <p:spPr>
          <a:xfrm>
            <a:off x="179512" y="1437744"/>
            <a:ext cx="8784976" cy="1631216"/>
          </a:xfrm>
          <a:prstGeom prst="rect">
            <a:avLst/>
          </a:prstGeom>
        </p:spPr>
        <p:txBody>
          <a:bodyPr wrap="square">
            <a:spAutoFit/>
          </a:bodyPr>
          <a:lstStyle/>
          <a:p>
            <a:pPr algn="just"/>
            <a:r>
              <a:rPr lang="es-MX" sz="2000" b="1" dirty="0">
                <a:latin typeface="Tahoma" pitchFamily="34" charset="0"/>
                <a:ea typeface="Tahoma" pitchFamily="34" charset="0"/>
                <a:cs typeface="Tahoma" pitchFamily="34" charset="0"/>
              </a:rPr>
              <a:t>VII. </a:t>
            </a:r>
            <a:r>
              <a:rPr lang="es-MX" sz="2000" dirty="0">
                <a:latin typeface="Tahoma" pitchFamily="34" charset="0"/>
                <a:ea typeface="Tahoma" pitchFamily="34" charset="0"/>
                <a:cs typeface="Tahoma" pitchFamily="34" charset="0"/>
              </a:rPr>
              <a:t>Cuando se trate de expedientes judiciales o de los procedimientos administrativos seguidos en forma de juicio, mientras la sentencia o resolución de fondo </a:t>
            </a:r>
            <a:r>
              <a:rPr lang="es-MX" sz="2000" u="sng" dirty="0">
                <a:latin typeface="Tahoma" pitchFamily="34" charset="0"/>
                <a:ea typeface="Tahoma" pitchFamily="34" charset="0"/>
                <a:cs typeface="Tahoma" pitchFamily="34" charset="0"/>
              </a:rPr>
              <a:t>no haya causado ejecutoria</a:t>
            </a:r>
            <a:r>
              <a:rPr lang="es-MX" sz="2000" dirty="0">
                <a:latin typeface="Tahoma" pitchFamily="34" charset="0"/>
                <a:ea typeface="Tahoma" pitchFamily="34" charset="0"/>
                <a:cs typeface="Tahoma" pitchFamily="34" charset="0"/>
              </a:rPr>
              <a:t>. Una vez que dicha resolución cause estado los expedientes serán públicos, salvo la información reservada o confidencial que pudiera </a:t>
            </a:r>
            <a:r>
              <a:rPr lang="es-MX" sz="2000" dirty="0" smtClean="0">
                <a:latin typeface="Tahoma" pitchFamily="34" charset="0"/>
                <a:ea typeface="Tahoma" pitchFamily="34" charset="0"/>
                <a:cs typeface="Tahoma" pitchFamily="34" charset="0"/>
              </a:rPr>
              <a:t>contener.</a:t>
            </a:r>
            <a:endParaRPr lang="es-MX" sz="2000" dirty="0">
              <a:latin typeface="Tahoma" pitchFamily="34" charset="0"/>
              <a:ea typeface="Tahoma" pitchFamily="34" charset="0"/>
              <a:cs typeface="Tahoma" pitchFamily="34" charset="0"/>
            </a:endParaRPr>
          </a:p>
        </p:txBody>
      </p:sp>
      <p:pic>
        <p:nvPicPr>
          <p:cNvPr id="10" name="11 Imagen" descr="expedietnes.jpg"/>
          <p:cNvPicPr>
            <a:picLocks noChangeAspect="1"/>
          </p:cNvPicPr>
          <p:nvPr/>
        </p:nvPicPr>
        <p:blipFill>
          <a:blip r:embed="rId5"/>
          <a:stretch>
            <a:fillRect/>
          </a:stretch>
        </p:blipFill>
        <p:spPr>
          <a:xfrm>
            <a:off x="2843808" y="3117146"/>
            <a:ext cx="4448254" cy="333619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nvGrpSpPr>
          <p:cNvPr id="14" name="8 Grupo"/>
          <p:cNvGrpSpPr/>
          <p:nvPr/>
        </p:nvGrpSpPr>
        <p:grpSpPr>
          <a:xfrm>
            <a:off x="325261" y="5733256"/>
            <a:ext cx="1294411" cy="570016"/>
            <a:chOff x="629392" y="5676405"/>
            <a:chExt cx="1294411" cy="570016"/>
          </a:xfrm>
        </p:grpSpPr>
        <p:sp>
          <p:nvSpPr>
            <p:cNvPr id="15" name="9 Estrella de 32 puntas"/>
            <p:cNvSpPr/>
            <p:nvPr/>
          </p:nvSpPr>
          <p:spPr>
            <a:xfrm>
              <a:off x="629392" y="5676405"/>
              <a:ext cx="1294411" cy="570016"/>
            </a:xfrm>
            <a:prstGeom prst="star32">
              <a:avLst/>
            </a:prstGeom>
            <a:solidFill>
              <a:schemeClr val="bg2">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1001">
              <a:schemeClr val="dk1"/>
            </a:fillRef>
            <a:effectRef idx="1">
              <a:schemeClr val="dk1"/>
            </a:effectRef>
            <a:fontRef idx="minor">
              <a:schemeClr val="dk1"/>
            </a:fontRef>
          </p:style>
          <p:txBody>
            <a:bodyPr rtlCol="0" anchor="ctr"/>
            <a:lstStyle/>
            <a:p>
              <a:pPr algn="ctr"/>
              <a:endParaRPr lang="es-MX" sz="2000" dirty="0">
                <a:solidFill>
                  <a:schemeClr val="bg1"/>
                </a:solidFill>
              </a:endParaRPr>
            </a:p>
          </p:txBody>
        </p:sp>
        <p:sp>
          <p:nvSpPr>
            <p:cNvPr id="16" name="10 Rectángulo"/>
            <p:cNvSpPr/>
            <p:nvPr/>
          </p:nvSpPr>
          <p:spPr>
            <a:xfrm>
              <a:off x="789549" y="5809404"/>
              <a:ext cx="963725" cy="276999"/>
            </a:xfrm>
            <a:prstGeom prst="rect">
              <a:avLst/>
            </a:prstGeom>
          </p:spPr>
          <p:txBody>
            <a:bodyPr wrap="none">
              <a:spAutoFit/>
            </a:bodyPr>
            <a:lstStyle/>
            <a:p>
              <a:pPr algn="r"/>
              <a:r>
                <a:rPr lang="es-MX" sz="1200" b="1" dirty="0">
                  <a:solidFill>
                    <a:srgbClr val="FFFF00"/>
                  </a:solidFill>
                </a:rPr>
                <a:t>Artículo 183</a:t>
              </a:r>
              <a:endParaRPr lang="es-MX" sz="1200" dirty="0">
                <a:solidFill>
                  <a:srgbClr val="FFFF00"/>
                </a:solidFill>
              </a:endParaRPr>
            </a:p>
          </p:txBody>
        </p:sp>
      </p:grpSp>
    </p:spTree>
    <p:extLst>
      <p:ext uri="{BB962C8B-B14F-4D97-AF65-F5344CB8AC3E}">
        <p14:creationId xmlns:p14="http://schemas.microsoft.com/office/powerpoint/2010/main" val="3626963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7 Rectángulo"/>
          <p:cNvSpPr/>
          <p:nvPr/>
        </p:nvSpPr>
        <p:spPr>
          <a:xfrm>
            <a:off x="971600" y="692696"/>
            <a:ext cx="7382149" cy="590996"/>
          </a:xfrm>
          <a:prstGeom prst="rect">
            <a:avLst/>
          </a:prstGeom>
        </p:spPr>
        <p:txBody>
          <a:bodyPr wrap="none">
            <a:spAutoFit/>
          </a:bodyPr>
          <a:lstStyle/>
          <a:p>
            <a:pPr marL="0" lvl="1" algn="just">
              <a:lnSpc>
                <a:spcPct val="150000"/>
              </a:lnSpc>
            </a:pPr>
            <a:r>
              <a:rPr lang="es-MX" sz="2500" b="1" dirty="0">
                <a:latin typeface="Tahoma" pitchFamily="34" charset="0"/>
                <a:ea typeface="Tahoma" pitchFamily="34" charset="0"/>
                <a:cs typeface="Tahoma" pitchFamily="34" charset="0"/>
              </a:rPr>
              <a:t>1.3 Hipótesis para la reserva de información </a:t>
            </a:r>
          </a:p>
        </p:txBody>
      </p:sp>
      <p:sp>
        <p:nvSpPr>
          <p:cNvPr id="9" name="2 Rectángulo"/>
          <p:cNvSpPr/>
          <p:nvPr/>
        </p:nvSpPr>
        <p:spPr>
          <a:xfrm>
            <a:off x="251520" y="1694417"/>
            <a:ext cx="8568952" cy="1323439"/>
          </a:xfrm>
          <a:prstGeom prst="rect">
            <a:avLst/>
          </a:prstGeom>
        </p:spPr>
        <p:txBody>
          <a:bodyPr wrap="square">
            <a:spAutoFit/>
          </a:bodyPr>
          <a:lstStyle/>
          <a:p>
            <a:pPr algn="just"/>
            <a:r>
              <a:rPr lang="es-MX" sz="2000" b="1" dirty="0">
                <a:latin typeface="Tahoma" pitchFamily="34" charset="0"/>
                <a:ea typeface="Tahoma" pitchFamily="34" charset="0"/>
                <a:cs typeface="Tahoma" pitchFamily="34" charset="0"/>
              </a:rPr>
              <a:t>VIII. </a:t>
            </a:r>
            <a:r>
              <a:rPr lang="es-MX" sz="2000" dirty="0">
                <a:latin typeface="Tahoma" pitchFamily="34" charset="0"/>
                <a:ea typeface="Tahoma" pitchFamily="34" charset="0"/>
                <a:cs typeface="Tahoma" pitchFamily="34" charset="0"/>
              </a:rPr>
              <a:t>Contengan los expedientes de averiguaciones previas y las carpetas de investigación, sin embargo una vez que se determinó el ejercicio de la acción penal o el no ejercicio de la misma, serán susceptibles de acceso, a través de versiones públicas, en términos de las disposiciones aplicables.</a:t>
            </a:r>
          </a:p>
        </p:txBody>
      </p:sp>
      <p:pic>
        <p:nvPicPr>
          <p:cNvPr id="10" name="11 Imagen" descr="expedientes.jpg"/>
          <p:cNvPicPr>
            <a:picLocks noChangeAspect="1"/>
          </p:cNvPicPr>
          <p:nvPr/>
        </p:nvPicPr>
        <p:blipFill>
          <a:blip r:embed="rId5"/>
          <a:stretch>
            <a:fillRect/>
          </a:stretch>
        </p:blipFill>
        <p:spPr>
          <a:xfrm>
            <a:off x="3131840" y="3214582"/>
            <a:ext cx="4858132" cy="3238754"/>
          </a:xfrm>
          <a:prstGeom prst="rect">
            <a:avLst/>
          </a:prstGeom>
        </p:spPr>
      </p:pic>
      <p:grpSp>
        <p:nvGrpSpPr>
          <p:cNvPr id="14" name="8 Grupo"/>
          <p:cNvGrpSpPr/>
          <p:nvPr/>
        </p:nvGrpSpPr>
        <p:grpSpPr>
          <a:xfrm>
            <a:off x="247200" y="5737698"/>
            <a:ext cx="1294411" cy="570016"/>
            <a:chOff x="629392" y="5676405"/>
            <a:chExt cx="1294411" cy="570016"/>
          </a:xfrm>
        </p:grpSpPr>
        <p:sp>
          <p:nvSpPr>
            <p:cNvPr id="15" name="9 Estrella de 32 puntas"/>
            <p:cNvSpPr/>
            <p:nvPr/>
          </p:nvSpPr>
          <p:spPr>
            <a:xfrm>
              <a:off x="629392" y="5676405"/>
              <a:ext cx="1294411" cy="570016"/>
            </a:xfrm>
            <a:prstGeom prst="star32">
              <a:avLst/>
            </a:prstGeom>
            <a:solidFill>
              <a:schemeClr val="bg2">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1001">
              <a:schemeClr val="dk1"/>
            </a:fillRef>
            <a:effectRef idx="1">
              <a:schemeClr val="dk1"/>
            </a:effectRef>
            <a:fontRef idx="minor">
              <a:schemeClr val="dk1"/>
            </a:fontRef>
          </p:style>
          <p:txBody>
            <a:bodyPr rtlCol="0" anchor="ctr"/>
            <a:lstStyle/>
            <a:p>
              <a:pPr algn="ctr"/>
              <a:endParaRPr lang="es-MX" sz="2000" dirty="0">
                <a:solidFill>
                  <a:schemeClr val="bg1"/>
                </a:solidFill>
              </a:endParaRPr>
            </a:p>
          </p:txBody>
        </p:sp>
        <p:sp>
          <p:nvSpPr>
            <p:cNvPr id="16" name="10 Rectángulo"/>
            <p:cNvSpPr/>
            <p:nvPr/>
          </p:nvSpPr>
          <p:spPr>
            <a:xfrm>
              <a:off x="789549" y="5809404"/>
              <a:ext cx="963725" cy="276999"/>
            </a:xfrm>
            <a:prstGeom prst="rect">
              <a:avLst/>
            </a:prstGeom>
          </p:spPr>
          <p:txBody>
            <a:bodyPr wrap="none">
              <a:spAutoFit/>
            </a:bodyPr>
            <a:lstStyle/>
            <a:p>
              <a:pPr algn="r"/>
              <a:r>
                <a:rPr lang="es-MX" sz="1200" b="1" dirty="0">
                  <a:solidFill>
                    <a:srgbClr val="FFFF00"/>
                  </a:solidFill>
                </a:rPr>
                <a:t>Artículo 183</a:t>
              </a:r>
              <a:endParaRPr lang="es-MX" sz="1200" dirty="0">
                <a:solidFill>
                  <a:srgbClr val="FFFF00"/>
                </a:solidFill>
              </a:endParaRPr>
            </a:p>
          </p:txBody>
        </p:sp>
      </p:grpSp>
    </p:spTree>
    <p:extLst>
      <p:ext uri="{BB962C8B-B14F-4D97-AF65-F5344CB8AC3E}">
        <p14:creationId xmlns:p14="http://schemas.microsoft.com/office/powerpoint/2010/main" val="486372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7 Rectángulo"/>
          <p:cNvSpPr/>
          <p:nvPr/>
        </p:nvSpPr>
        <p:spPr>
          <a:xfrm>
            <a:off x="971600" y="791706"/>
            <a:ext cx="7344816" cy="477054"/>
          </a:xfrm>
          <a:prstGeom prst="rect">
            <a:avLst/>
          </a:prstGeom>
        </p:spPr>
        <p:txBody>
          <a:bodyPr wrap="square">
            <a:spAutoFit/>
          </a:bodyPr>
          <a:lstStyle/>
          <a:p>
            <a:pPr marL="0" lvl="1" algn="just"/>
            <a:r>
              <a:rPr lang="es-MX" sz="2500" b="1" dirty="0">
                <a:latin typeface="Tahoma" pitchFamily="34" charset="0"/>
                <a:ea typeface="Tahoma" pitchFamily="34" charset="0"/>
                <a:cs typeface="Tahoma" pitchFamily="34" charset="0"/>
              </a:rPr>
              <a:t>1.3 Hipótesis para la reserva de información </a:t>
            </a:r>
          </a:p>
        </p:txBody>
      </p:sp>
      <p:sp>
        <p:nvSpPr>
          <p:cNvPr id="9" name="2 Rectángulo"/>
          <p:cNvSpPr/>
          <p:nvPr/>
        </p:nvSpPr>
        <p:spPr>
          <a:xfrm>
            <a:off x="373858" y="1641574"/>
            <a:ext cx="8590630" cy="1323439"/>
          </a:xfrm>
          <a:prstGeom prst="rect">
            <a:avLst/>
          </a:prstGeom>
        </p:spPr>
        <p:txBody>
          <a:bodyPr wrap="square">
            <a:spAutoFit/>
          </a:bodyPr>
          <a:lstStyle/>
          <a:p>
            <a:pPr algn="just"/>
            <a:r>
              <a:rPr lang="es-MX" sz="2000" b="1" dirty="0">
                <a:latin typeface="Tahoma" pitchFamily="34" charset="0"/>
                <a:ea typeface="Tahoma" pitchFamily="34" charset="0"/>
                <a:cs typeface="Tahoma" pitchFamily="34" charset="0"/>
              </a:rPr>
              <a:t>IX. </a:t>
            </a:r>
            <a:r>
              <a:rPr lang="es-MX" sz="2000" dirty="0">
                <a:latin typeface="Tahoma" pitchFamily="34" charset="0"/>
                <a:ea typeface="Tahoma" pitchFamily="34" charset="0"/>
                <a:cs typeface="Tahoma" pitchFamily="34" charset="0"/>
              </a:rPr>
              <a:t>Las que por disposición expresa de una ley tengan tal carácter, siempre que sean acordes con las bases, principios y disposiciones establecidos en esta Ley y no la contravengan; así como las previstas en tratados internacionales.</a:t>
            </a:r>
          </a:p>
        </p:txBody>
      </p:sp>
      <p:pic>
        <p:nvPicPr>
          <p:cNvPr id="10" name="11 Imagen" descr="ley.jpg"/>
          <p:cNvPicPr>
            <a:picLocks noChangeAspect="1"/>
          </p:cNvPicPr>
          <p:nvPr/>
        </p:nvPicPr>
        <p:blipFill>
          <a:blip r:embed="rId5"/>
          <a:stretch>
            <a:fillRect/>
          </a:stretch>
        </p:blipFill>
        <p:spPr>
          <a:xfrm>
            <a:off x="2333404" y="2675967"/>
            <a:ext cx="6373733" cy="3921385"/>
          </a:xfrm>
          <a:prstGeom prst="ellipse">
            <a:avLst/>
          </a:prstGeom>
          <a:ln>
            <a:noFill/>
          </a:ln>
          <a:effectLst>
            <a:softEdge rad="112500"/>
          </a:effectLst>
        </p:spPr>
      </p:pic>
      <p:grpSp>
        <p:nvGrpSpPr>
          <p:cNvPr id="14" name="8 Grupo"/>
          <p:cNvGrpSpPr/>
          <p:nvPr/>
        </p:nvGrpSpPr>
        <p:grpSpPr>
          <a:xfrm>
            <a:off x="262425" y="5652056"/>
            <a:ext cx="1418349" cy="682748"/>
            <a:chOff x="629392" y="5676405"/>
            <a:chExt cx="1294411" cy="570016"/>
          </a:xfrm>
        </p:grpSpPr>
        <p:sp>
          <p:nvSpPr>
            <p:cNvPr id="15" name="9 Estrella de 32 puntas"/>
            <p:cNvSpPr/>
            <p:nvPr/>
          </p:nvSpPr>
          <p:spPr>
            <a:xfrm>
              <a:off x="629392" y="5676405"/>
              <a:ext cx="1294411" cy="570016"/>
            </a:xfrm>
            <a:prstGeom prst="star32">
              <a:avLst/>
            </a:prstGeom>
            <a:solidFill>
              <a:schemeClr val="bg2">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1001">
              <a:schemeClr val="dk1"/>
            </a:fillRef>
            <a:effectRef idx="1">
              <a:schemeClr val="dk1"/>
            </a:effectRef>
            <a:fontRef idx="minor">
              <a:schemeClr val="dk1"/>
            </a:fontRef>
          </p:style>
          <p:txBody>
            <a:bodyPr rtlCol="0" anchor="ctr"/>
            <a:lstStyle/>
            <a:p>
              <a:pPr algn="ctr"/>
              <a:endParaRPr lang="es-MX" sz="2000" dirty="0">
                <a:solidFill>
                  <a:schemeClr val="bg1"/>
                </a:solidFill>
              </a:endParaRPr>
            </a:p>
          </p:txBody>
        </p:sp>
        <p:sp>
          <p:nvSpPr>
            <p:cNvPr id="16" name="10 Rectángulo"/>
            <p:cNvSpPr/>
            <p:nvPr/>
          </p:nvSpPr>
          <p:spPr>
            <a:xfrm>
              <a:off x="789549" y="5809404"/>
              <a:ext cx="963725" cy="276999"/>
            </a:xfrm>
            <a:prstGeom prst="rect">
              <a:avLst/>
            </a:prstGeom>
          </p:spPr>
          <p:txBody>
            <a:bodyPr wrap="none">
              <a:spAutoFit/>
            </a:bodyPr>
            <a:lstStyle/>
            <a:p>
              <a:pPr algn="r"/>
              <a:r>
                <a:rPr lang="es-MX" sz="1200" b="1" dirty="0">
                  <a:solidFill>
                    <a:srgbClr val="FFFF00"/>
                  </a:solidFill>
                </a:rPr>
                <a:t>Artículo 183</a:t>
              </a:r>
              <a:endParaRPr lang="es-MX" sz="1200" dirty="0">
                <a:solidFill>
                  <a:srgbClr val="FFFF00"/>
                </a:solidFill>
              </a:endParaRPr>
            </a:p>
          </p:txBody>
        </p:sp>
      </p:grpSp>
    </p:spTree>
    <p:extLst>
      <p:ext uri="{BB962C8B-B14F-4D97-AF65-F5344CB8AC3E}">
        <p14:creationId xmlns:p14="http://schemas.microsoft.com/office/powerpoint/2010/main" val="390526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10" name="1 Título"/>
          <p:cNvSpPr txBox="1">
            <a:spLocks/>
          </p:cNvSpPr>
          <p:nvPr/>
        </p:nvSpPr>
        <p:spPr>
          <a:xfrm>
            <a:off x="1963016" y="836712"/>
            <a:ext cx="5777336" cy="535123"/>
          </a:xfrm>
          <a:prstGeom prst="rect">
            <a:avLst/>
          </a:prstGeom>
          <a:ln>
            <a:noFill/>
          </a:ln>
        </p:spPr>
        <p:txBody>
          <a:bodyPr vert="horz" lIns="91440" tIns="45720" rIns="91440" bIns="45720" rtlCol="0" anchor="ctr">
            <a:normAutofit lnSpcReduction="10000"/>
            <a:scene3d>
              <a:camera prst="orthographicFront"/>
              <a:lightRig rig="threePt" dir="t"/>
            </a:scene3d>
            <a:sp3d extrusionH="57150">
              <a:bevelT w="38100" h="38100"/>
            </a:sp3d>
          </a:bodyPr>
          <a:lstStyle/>
          <a:p>
            <a:pPr algn="ctr"/>
            <a:r>
              <a:rPr lang="es-MX" sz="3200" b="1" dirty="0">
                <a:latin typeface="Tahoma" pitchFamily="34" charset="0"/>
                <a:ea typeface="Tahoma" pitchFamily="34" charset="0"/>
                <a:cs typeface="Tahoma" pitchFamily="34" charset="0"/>
              </a:rPr>
              <a:t>Contrato de Aprendizaje</a:t>
            </a:r>
            <a:endParaRPr lang="es-ES" sz="3200" b="1" dirty="0">
              <a:latin typeface="Tahoma" pitchFamily="34" charset="0"/>
              <a:ea typeface="Tahoma" pitchFamily="34" charset="0"/>
              <a:cs typeface="Tahoma" pitchFamily="34" charset="0"/>
            </a:endParaRPr>
          </a:p>
        </p:txBody>
      </p:sp>
      <p:sp>
        <p:nvSpPr>
          <p:cNvPr id="14" name="2 Marcador de contenido"/>
          <p:cNvSpPr txBox="1">
            <a:spLocks/>
          </p:cNvSpPr>
          <p:nvPr/>
        </p:nvSpPr>
        <p:spPr>
          <a:xfrm>
            <a:off x="1763688" y="1904993"/>
            <a:ext cx="6357982" cy="15240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ts val="0"/>
              </a:spcBef>
            </a:pPr>
            <a:r>
              <a:rPr lang="es-MX" sz="2000" b="1" dirty="0">
                <a:solidFill>
                  <a:schemeClr val="tx1"/>
                </a:solidFill>
                <a:latin typeface="Tahoma" pitchFamily="34" charset="0"/>
                <a:ea typeface="Tahoma" pitchFamily="34" charset="0"/>
                <a:cs typeface="Tahoma" pitchFamily="34" charset="0"/>
              </a:rPr>
              <a:t>El participante</a:t>
            </a:r>
            <a:r>
              <a:rPr lang="es-MX" sz="2000" dirty="0">
                <a:solidFill>
                  <a:schemeClr val="tx1"/>
                </a:solidFill>
                <a:latin typeface="Tahoma" pitchFamily="34" charset="0"/>
                <a:ea typeface="Tahoma" pitchFamily="34" charset="0"/>
                <a:cs typeface="Tahoma" pitchFamily="34" charset="0"/>
              </a:rPr>
              <a:t>:</a:t>
            </a:r>
          </a:p>
          <a:p>
            <a:pPr marL="0" lvl="1" indent="365125">
              <a:spcBef>
                <a:spcPts val="0"/>
              </a:spcBef>
              <a:buFont typeface="Wingdings" pitchFamily="2" charset="2"/>
              <a:buChar char="§"/>
            </a:pPr>
            <a:r>
              <a:rPr lang="es-MX" sz="2000" dirty="0">
                <a:solidFill>
                  <a:schemeClr val="tx1"/>
                </a:solidFill>
                <a:latin typeface="Tahoma" pitchFamily="34" charset="0"/>
                <a:ea typeface="Tahoma" pitchFamily="34" charset="0"/>
                <a:cs typeface="Tahoma" pitchFamily="34" charset="0"/>
              </a:rPr>
              <a:t>Ser respetuoso</a:t>
            </a:r>
          </a:p>
          <a:p>
            <a:pPr marL="0" lvl="1" indent="365125">
              <a:spcBef>
                <a:spcPts val="0"/>
              </a:spcBef>
              <a:buFont typeface="Wingdings" pitchFamily="2" charset="2"/>
              <a:buChar char="§"/>
            </a:pPr>
            <a:r>
              <a:rPr lang="es-MX" sz="2000" dirty="0">
                <a:solidFill>
                  <a:schemeClr val="tx1"/>
                </a:solidFill>
                <a:latin typeface="Tahoma" pitchFamily="34" charset="0"/>
                <a:ea typeface="Tahoma" pitchFamily="34" charset="0"/>
                <a:cs typeface="Tahoma" pitchFamily="34" charset="0"/>
              </a:rPr>
              <a:t>Poner mi mejor esfuerzo durante el curso.</a:t>
            </a:r>
          </a:p>
          <a:p>
            <a:pPr marL="0" lvl="1" indent="365125">
              <a:spcBef>
                <a:spcPts val="0"/>
              </a:spcBef>
              <a:buFont typeface="Wingdings" pitchFamily="2" charset="2"/>
              <a:buChar char="§"/>
            </a:pPr>
            <a:r>
              <a:rPr lang="es-MX" sz="2000" dirty="0">
                <a:solidFill>
                  <a:schemeClr val="tx1"/>
                </a:solidFill>
                <a:latin typeface="Tahoma" pitchFamily="34" charset="0"/>
                <a:ea typeface="Tahoma" pitchFamily="34" charset="0"/>
                <a:cs typeface="Tahoma" pitchFamily="34" charset="0"/>
              </a:rPr>
              <a:t>Participar  de manera ordenada.</a:t>
            </a:r>
          </a:p>
        </p:txBody>
      </p:sp>
      <p:pic>
        <p:nvPicPr>
          <p:cNvPr id="15" name="8 Imagen"/>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781836">
            <a:off x="782190" y="1868774"/>
            <a:ext cx="1183866" cy="1172537"/>
          </a:xfrm>
          <a:prstGeom prst="rect">
            <a:avLst/>
          </a:prstGeom>
        </p:spPr>
      </p:pic>
      <p:sp>
        <p:nvSpPr>
          <p:cNvPr id="16" name="2 Marcador de contenido"/>
          <p:cNvSpPr txBox="1">
            <a:spLocks/>
          </p:cNvSpPr>
          <p:nvPr/>
        </p:nvSpPr>
        <p:spPr>
          <a:xfrm>
            <a:off x="2051720" y="4207564"/>
            <a:ext cx="6781674" cy="1610648"/>
          </a:xfrm>
          <a:prstGeom prst="rect">
            <a:avLst/>
          </a:prstGeom>
        </p:spPr>
        <p:txBody>
          <a:bodyPr>
            <a:normAutofit fontScale="85000" lnSpcReduction="20000"/>
          </a:bodyPr>
          <a:lstStyle/>
          <a:p>
            <a:pPr marL="342900" indent="-342900" fontAlgn="auto">
              <a:spcBef>
                <a:spcPct val="20000"/>
              </a:spcBef>
              <a:spcAft>
                <a:spcPts val="0"/>
              </a:spcAft>
              <a:defRPr/>
            </a:pPr>
            <a:r>
              <a:rPr lang="es-MX" sz="2300" b="1" dirty="0">
                <a:latin typeface="Tahoma" pitchFamily="34" charset="0"/>
                <a:ea typeface="Tahoma" pitchFamily="34" charset="0"/>
                <a:cs typeface="Tahoma" pitchFamily="34" charset="0"/>
              </a:rPr>
              <a:t>El instructor:</a:t>
            </a:r>
          </a:p>
          <a:p>
            <a:pPr marL="361950" lvl="1" indent="-361950" fontAlgn="auto">
              <a:spcBef>
                <a:spcPct val="20000"/>
              </a:spcBef>
              <a:spcAft>
                <a:spcPts val="0"/>
              </a:spcAft>
              <a:buFont typeface="Wingdings" pitchFamily="2" charset="2"/>
              <a:buChar char="§"/>
              <a:defRPr/>
            </a:pPr>
            <a:r>
              <a:rPr lang="es-MX" sz="2300" dirty="0">
                <a:latin typeface="Tahoma" pitchFamily="34" charset="0"/>
                <a:ea typeface="Tahoma" pitchFamily="34" charset="0"/>
                <a:cs typeface="Tahoma" pitchFamily="34" charset="0"/>
              </a:rPr>
              <a:t>Proporcionar la Información que será útil ejemplificar casos de prueba de daño.</a:t>
            </a:r>
          </a:p>
          <a:p>
            <a:pPr marL="0" lvl="1" indent="361950" fontAlgn="auto">
              <a:spcBef>
                <a:spcPct val="20000"/>
              </a:spcBef>
              <a:spcAft>
                <a:spcPts val="0"/>
              </a:spcAft>
              <a:buFont typeface="Wingdings" pitchFamily="2" charset="2"/>
              <a:buChar char="§"/>
              <a:defRPr/>
            </a:pPr>
            <a:r>
              <a:rPr lang="es-MX" sz="2300" dirty="0">
                <a:latin typeface="Tahoma" pitchFamily="34" charset="0"/>
                <a:ea typeface="Tahoma" pitchFamily="34" charset="0"/>
                <a:cs typeface="Tahoma" pitchFamily="34" charset="0"/>
              </a:rPr>
              <a:t>Resolver dudas durante el curso.</a:t>
            </a:r>
          </a:p>
          <a:p>
            <a:pPr marL="0" lvl="1" indent="361950" fontAlgn="auto">
              <a:spcBef>
                <a:spcPct val="20000"/>
              </a:spcBef>
              <a:spcAft>
                <a:spcPts val="0"/>
              </a:spcAft>
              <a:buFont typeface="Wingdings" pitchFamily="2" charset="2"/>
              <a:buChar char="§"/>
              <a:defRPr/>
            </a:pPr>
            <a:r>
              <a:rPr lang="es-MX" sz="2300" dirty="0">
                <a:latin typeface="Tahoma" pitchFamily="34" charset="0"/>
                <a:ea typeface="Tahoma" pitchFamily="34" charset="0"/>
                <a:cs typeface="Tahoma" pitchFamily="34" charset="0"/>
              </a:rPr>
              <a:t>Aprender en conjunto con los asistentes al curso</a:t>
            </a:r>
            <a:r>
              <a:rPr lang="es-MX" sz="2900" dirty="0">
                <a:latin typeface="Tahoma" pitchFamily="34" charset="0"/>
                <a:ea typeface="Tahoma" pitchFamily="34" charset="0"/>
                <a:cs typeface="Tahoma" pitchFamily="34" charset="0"/>
              </a:rPr>
              <a:t>.</a:t>
            </a:r>
            <a:endParaRPr lang="es-MX" sz="3200" dirty="0">
              <a:latin typeface="Tahoma" pitchFamily="34" charset="0"/>
              <a:ea typeface="Tahoma" pitchFamily="34" charset="0"/>
              <a:cs typeface="Tahoma" pitchFamily="34" charset="0"/>
            </a:endParaRPr>
          </a:p>
        </p:txBody>
      </p:sp>
      <p:pic>
        <p:nvPicPr>
          <p:cNvPr id="17" name="9 Imagen"/>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730402">
            <a:off x="753648" y="4542649"/>
            <a:ext cx="1084700" cy="1166737"/>
          </a:xfrm>
          <a:prstGeom prst="rect">
            <a:avLst/>
          </a:prstGeom>
        </p:spPr>
      </p:pic>
    </p:spTree>
    <p:extLst>
      <p:ext uri="{BB962C8B-B14F-4D97-AF65-F5344CB8AC3E}">
        <p14:creationId xmlns:p14="http://schemas.microsoft.com/office/powerpoint/2010/main" val="287381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pic>
        <p:nvPicPr>
          <p:cNvPr id="17"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46683">
            <a:off x="2511810" y="1416964"/>
            <a:ext cx="4520088" cy="441813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8" name="2 Rectángulo"/>
          <p:cNvSpPr/>
          <p:nvPr/>
        </p:nvSpPr>
        <p:spPr>
          <a:xfrm rot="20684676">
            <a:off x="2157409" y="1322776"/>
            <a:ext cx="3283271" cy="101566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rPr>
              <a:t>receso</a:t>
            </a:r>
            <a:endParaRPr lang="es-ES"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04318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14 Rectángulo"/>
          <p:cNvSpPr/>
          <p:nvPr/>
        </p:nvSpPr>
        <p:spPr>
          <a:xfrm>
            <a:off x="805214" y="764704"/>
            <a:ext cx="2470642" cy="477054"/>
          </a:xfrm>
          <a:prstGeom prst="rect">
            <a:avLst/>
          </a:prstGeom>
        </p:spPr>
        <p:txBody>
          <a:bodyPr wrap="square">
            <a:spAutoFit/>
          </a:bodyPr>
          <a:lstStyle/>
          <a:p>
            <a:r>
              <a:rPr lang="es-MX" sz="2500" b="1" dirty="0">
                <a:latin typeface="Tahoma" pitchFamily="34" charset="0"/>
                <a:ea typeface="Tahoma" pitchFamily="34" charset="0"/>
                <a:cs typeface="Tahoma" pitchFamily="34" charset="0"/>
              </a:rPr>
              <a:t>EXCEPCIONES</a:t>
            </a:r>
          </a:p>
        </p:txBody>
      </p:sp>
      <p:sp>
        <p:nvSpPr>
          <p:cNvPr id="9" name="7 Rectángulo"/>
          <p:cNvSpPr/>
          <p:nvPr/>
        </p:nvSpPr>
        <p:spPr>
          <a:xfrm>
            <a:off x="362195" y="1581760"/>
            <a:ext cx="8419609" cy="1631216"/>
          </a:xfrm>
          <a:prstGeom prst="rect">
            <a:avLst/>
          </a:prstGeom>
        </p:spPr>
        <p:txBody>
          <a:bodyPr wrap="square">
            <a:spAutoFit/>
          </a:bodyPr>
          <a:lstStyle/>
          <a:p>
            <a:pPr algn="just"/>
            <a:r>
              <a:rPr lang="es-MX" sz="2000" dirty="0">
                <a:latin typeface="Tahoma" pitchFamily="34" charset="0"/>
                <a:ea typeface="Tahoma" pitchFamily="34" charset="0"/>
                <a:cs typeface="Tahoma" pitchFamily="34" charset="0"/>
              </a:rPr>
              <a:t>No podrá clasificarse como reservada aquella información:</a:t>
            </a:r>
          </a:p>
          <a:p>
            <a:pPr algn="just"/>
            <a:endParaRPr lang="es-MX" sz="2000" dirty="0">
              <a:latin typeface="Tahoma" pitchFamily="34" charset="0"/>
              <a:ea typeface="Tahoma" pitchFamily="34" charset="0"/>
              <a:cs typeface="Tahoma" pitchFamily="34" charset="0"/>
            </a:endParaRPr>
          </a:p>
          <a:p>
            <a:pPr algn="just"/>
            <a:r>
              <a:rPr lang="es-MX" sz="2000" b="1" dirty="0">
                <a:latin typeface="Tahoma" pitchFamily="34" charset="0"/>
                <a:ea typeface="Tahoma" pitchFamily="34" charset="0"/>
                <a:cs typeface="Tahoma" pitchFamily="34" charset="0"/>
              </a:rPr>
              <a:t>Relacionada con violaciones graves a derechos humanos o delitos de lesa humanidad,</a:t>
            </a:r>
            <a:r>
              <a:rPr lang="es-MX" sz="2000" dirty="0">
                <a:latin typeface="Tahoma" pitchFamily="34" charset="0"/>
                <a:ea typeface="Tahoma" pitchFamily="34" charset="0"/>
                <a:cs typeface="Tahoma" pitchFamily="34" charset="0"/>
              </a:rPr>
              <a:t> de conformidad con el derecho nacional o los tratados internacionales de los que el Estado Mexicano sea parte.</a:t>
            </a:r>
          </a:p>
        </p:txBody>
      </p:sp>
      <p:pic>
        <p:nvPicPr>
          <p:cNvPr id="10" name="13 Imagen" descr="violaciones a DH.jpg"/>
          <p:cNvPicPr>
            <a:picLocks noChangeAspect="1"/>
          </p:cNvPicPr>
          <p:nvPr/>
        </p:nvPicPr>
        <p:blipFill>
          <a:blip r:embed="rId6"/>
          <a:stretch>
            <a:fillRect/>
          </a:stretch>
        </p:blipFill>
        <p:spPr>
          <a:xfrm>
            <a:off x="611561" y="3470683"/>
            <a:ext cx="3672408" cy="2478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12 Imagen" descr="violaciones 2.jpg"/>
          <p:cNvPicPr>
            <a:picLocks noChangeAspect="1"/>
          </p:cNvPicPr>
          <p:nvPr/>
        </p:nvPicPr>
        <p:blipFill>
          <a:blip r:embed="rId7"/>
          <a:stretch>
            <a:fillRect/>
          </a:stretch>
        </p:blipFill>
        <p:spPr>
          <a:xfrm>
            <a:off x="4341206" y="3946885"/>
            <a:ext cx="4263242" cy="2434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5" name="9 Grupo"/>
          <p:cNvGrpSpPr/>
          <p:nvPr/>
        </p:nvGrpSpPr>
        <p:grpSpPr>
          <a:xfrm flipH="1">
            <a:off x="7834037" y="3203136"/>
            <a:ext cx="864096" cy="585904"/>
            <a:chOff x="391887" y="5510151"/>
            <a:chExt cx="1009402" cy="783771"/>
          </a:xfrm>
        </p:grpSpPr>
        <p:sp>
          <p:nvSpPr>
            <p:cNvPr id="16" name="10 Elipse"/>
            <p:cNvSpPr/>
            <p:nvPr/>
          </p:nvSpPr>
          <p:spPr>
            <a:xfrm>
              <a:off x="463135" y="5510151"/>
              <a:ext cx="831272" cy="783771"/>
            </a:xfrm>
            <a:prstGeom prst="ellips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sz="2000" dirty="0">
                <a:solidFill>
                  <a:schemeClr val="bg1"/>
                </a:solidFill>
              </a:endParaRPr>
            </a:p>
          </p:txBody>
        </p:sp>
        <p:sp>
          <p:nvSpPr>
            <p:cNvPr id="17" name="11 Rectángulo"/>
            <p:cNvSpPr/>
            <p:nvPr/>
          </p:nvSpPr>
          <p:spPr>
            <a:xfrm>
              <a:off x="391887" y="5750025"/>
              <a:ext cx="1009402" cy="246221"/>
            </a:xfrm>
            <a:prstGeom prst="rect">
              <a:avLst/>
            </a:prstGeom>
          </p:spPr>
          <p:txBody>
            <a:bodyPr wrap="square">
              <a:spAutoFit/>
            </a:bodyPr>
            <a:lstStyle/>
            <a:p>
              <a:pPr algn="ctr"/>
              <a:r>
                <a:rPr lang="es-MX" sz="1000" b="1" dirty="0">
                  <a:solidFill>
                    <a:schemeClr val="accent4">
                      <a:lumMod val="50000"/>
                    </a:schemeClr>
                  </a:solidFill>
                  <a:latin typeface="Tahoma" pitchFamily="34" charset="0"/>
                  <a:ea typeface="Tahoma" pitchFamily="34" charset="0"/>
                  <a:cs typeface="Tahoma" pitchFamily="34" charset="0"/>
                </a:rPr>
                <a:t>Art. 9</a:t>
              </a:r>
              <a:endParaRPr lang="es-MX" sz="1000" dirty="0">
                <a:solidFill>
                  <a:schemeClr val="accent4">
                    <a:lumMod val="50000"/>
                  </a:schemeClr>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21836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1 Rectángulo"/>
          <p:cNvSpPr/>
          <p:nvPr/>
        </p:nvSpPr>
        <p:spPr>
          <a:xfrm>
            <a:off x="971600" y="764704"/>
            <a:ext cx="7272808" cy="861774"/>
          </a:xfrm>
          <a:prstGeom prst="rect">
            <a:avLst/>
          </a:prstGeom>
        </p:spPr>
        <p:txBody>
          <a:bodyPr wrap="square">
            <a:spAutoFit/>
          </a:bodyPr>
          <a:lstStyle/>
          <a:p>
            <a:pPr marL="0" lvl="1" algn="ctr" fontAlgn="auto">
              <a:spcBef>
                <a:spcPct val="20000"/>
              </a:spcBef>
              <a:spcAft>
                <a:spcPts val="0"/>
              </a:spcAft>
              <a:defRPr/>
            </a:pPr>
            <a:r>
              <a:rPr lang="es-MX" sz="2500" b="1" dirty="0">
                <a:latin typeface="Tahoma" pitchFamily="34" charset="0"/>
                <a:ea typeface="Tahoma" pitchFamily="34" charset="0"/>
                <a:cs typeface="Tahoma" pitchFamily="34" charset="0"/>
              </a:rPr>
              <a:t>2. Criterios mínimos para la elaboración de pruebas de daño</a:t>
            </a:r>
          </a:p>
        </p:txBody>
      </p:sp>
      <p:pic>
        <p:nvPicPr>
          <p:cNvPr id="9" name="6 Imagen" descr="criterio.jpg"/>
          <p:cNvPicPr>
            <a:picLocks noChangeAspect="1"/>
          </p:cNvPicPr>
          <p:nvPr/>
        </p:nvPicPr>
        <p:blipFill>
          <a:blip r:embed="rId5"/>
          <a:stretch>
            <a:fillRect/>
          </a:stretch>
        </p:blipFill>
        <p:spPr>
          <a:xfrm>
            <a:off x="1941215" y="1986582"/>
            <a:ext cx="5333577" cy="40001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79988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2 Imagen" descr="justificacion.jpg"/>
          <p:cNvPicPr>
            <a:picLocks noChangeAspect="1"/>
          </p:cNvPicPr>
          <p:nvPr/>
        </p:nvPicPr>
        <p:blipFill>
          <a:blip r:embed="rId3"/>
          <a:stretch>
            <a:fillRect/>
          </a:stretch>
        </p:blipFill>
        <p:spPr>
          <a:xfrm>
            <a:off x="2983204" y="4275060"/>
            <a:ext cx="3388515" cy="2466308"/>
          </a:xfrm>
          <a:prstGeom prst="rect">
            <a:avLst/>
          </a:prstGeom>
        </p:spPr>
      </p:pic>
      <p:pic>
        <p:nvPicPr>
          <p:cNvPr id="4"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1 Rectángulo"/>
          <p:cNvSpPr/>
          <p:nvPr/>
        </p:nvSpPr>
        <p:spPr>
          <a:xfrm>
            <a:off x="971600" y="863714"/>
            <a:ext cx="7344816" cy="477054"/>
          </a:xfrm>
          <a:prstGeom prst="rect">
            <a:avLst/>
          </a:prstGeom>
        </p:spPr>
        <p:txBody>
          <a:bodyPr wrap="square">
            <a:spAutoFit/>
          </a:bodyPr>
          <a:lstStyle/>
          <a:p>
            <a:pPr marL="0" lvl="1" fontAlgn="auto">
              <a:spcBef>
                <a:spcPct val="20000"/>
              </a:spcBef>
              <a:spcAft>
                <a:spcPts val="0"/>
              </a:spcAft>
              <a:defRPr/>
            </a:pPr>
            <a:r>
              <a:rPr lang="es-MX" sz="2500" b="1" dirty="0">
                <a:latin typeface="Tahoma" pitchFamily="34" charset="0"/>
                <a:ea typeface="Tahoma" pitchFamily="34" charset="0"/>
                <a:cs typeface="Tahoma" pitchFamily="34" charset="0"/>
              </a:rPr>
              <a:t>Justificación que debe dar el sujeto obligado</a:t>
            </a:r>
          </a:p>
        </p:txBody>
      </p:sp>
      <p:sp>
        <p:nvSpPr>
          <p:cNvPr id="9" name="7 Rectángulo"/>
          <p:cNvSpPr/>
          <p:nvPr/>
        </p:nvSpPr>
        <p:spPr>
          <a:xfrm>
            <a:off x="179511" y="1547500"/>
            <a:ext cx="8136905" cy="369332"/>
          </a:xfrm>
          <a:prstGeom prst="rect">
            <a:avLst/>
          </a:prstGeom>
        </p:spPr>
        <p:txBody>
          <a:bodyPr wrap="square">
            <a:spAutoFit/>
          </a:bodyPr>
          <a:lstStyle/>
          <a:p>
            <a:r>
              <a:rPr lang="es-MX" dirty="0">
                <a:latin typeface="Tahoma" pitchFamily="34" charset="0"/>
                <a:ea typeface="Tahoma" pitchFamily="34" charset="0"/>
                <a:cs typeface="Tahoma" pitchFamily="34" charset="0"/>
              </a:rPr>
              <a:t>En la aplicación de la prueba de daño, el sujeto obligado deberá justificar que:</a:t>
            </a:r>
          </a:p>
        </p:txBody>
      </p:sp>
      <p:sp>
        <p:nvSpPr>
          <p:cNvPr id="10" name="6 Rectángulo"/>
          <p:cNvSpPr/>
          <p:nvPr/>
        </p:nvSpPr>
        <p:spPr>
          <a:xfrm>
            <a:off x="251520" y="1954575"/>
            <a:ext cx="8712968" cy="2554545"/>
          </a:xfrm>
          <a:prstGeom prst="rect">
            <a:avLst/>
          </a:prstGeom>
        </p:spPr>
        <p:txBody>
          <a:bodyPr wrap="square">
            <a:spAutoFit/>
          </a:bodyPr>
          <a:lstStyle/>
          <a:p>
            <a:r>
              <a:rPr lang="es-MX" sz="2000" b="1" dirty="0">
                <a:latin typeface="Tahoma" pitchFamily="34" charset="0"/>
                <a:ea typeface="Tahoma" pitchFamily="34" charset="0"/>
                <a:cs typeface="Tahoma" pitchFamily="34" charset="0"/>
              </a:rPr>
              <a:t>I. </a:t>
            </a:r>
            <a:r>
              <a:rPr lang="es-MX" sz="2000" dirty="0">
                <a:latin typeface="Tahoma" pitchFamily="34" charset="0"/>
                <a:ea typeface="Tahoma" pitchFamily="34" charset="0"/>
                <a:cs typeface="Tahoma" pitchFamily="34" charset="0"/>
              </a:rPr>
              <a:t>La divulgación de la información representa un riesgo real, demostrable e identificable de perjuicio significativo al interés público;</a:t>
            </a:r>
          </a:p>
          <a:p>
            <a:r>
              <a:rPr lang="es-MX" sz="2000" dirty="0">
                <a:latin typeface="Tahoma" pitchFamily="34" charset="0"/>
                <a:ea typeface="Tahoma" pitchFamily="34" charset="0"/>
                <a:cs typeface="Tahoma" pitchFamily="34" charset="0"/>
              </a:rPr>
              <a:t> </a:t>
            </a:r>
          </a:p>
          <a:p>
            <a:r>
              <a:rPr lang="es-MX" sz="2000" b="1" dirty="0">
                <a:latin typeface="Tahoma" pitchFamily="34" charset="0"/>
                <a:ea typeface="Tahoma" pitchFamily="34" charset="0"/>
                <a:cs typeface="Tahoma" pitchFamily="34" charset="0"/>
              </a:rPr>
              <a:t>II. </a:t>
            </a:r>
            <a:r>
              <a:rPr lang="es-MX" sz="2000" dirty="0">
                <a:latin typeface="Tahoma" pitchFamily="34" charset="0"/>
                <a:ea typeface="Tahoma" pitchFamily="34" charset="0"/>
                <a:cs typeface="Tahoma" pitchFamily="34" charset="0"/>
              </a:rPr>
              <a:t>El riesgo de perjuicio que supondría la divulgación supera el interés público general de que se difunda, y</a:t>
            </a:r>
          </a:p>
          <a:p>
            <a:r>
              <a:rPr lang="es-MX" sz="2000" dirty="0">
                <a:latin typeface="Tahoma" pitchFamily="34" charset="0"/>
                <a:ea typeface="Tahoma" pitchFamily="34" charset="0"/>
                <a:cs typeface="Tahoma" pitchFamily="34" charset="0"/>
              </a:rPr>
              <a:t> </a:t>
            </a:r>
          </a:p>
          <a:p>
            <a:r>
              <a:rPr lang="es-MX" sz="2000" b="1" dirty="0">
                <a:latin typeface="Tahoma" pitchFamily="34" charset="0"/>
                <a:ea typeface="Tahoma" pitchFamily="34" charset="0"/>
                <a:cs typeface="Tahoma" pitchFamily="34" charset="0"/>
              </a:rPr>
              <a:t>III. </a:t>
            </a:r>
            <a:r>
              <a:rPr lang="es-MX" sz="2000" dirty="0">
                <a:latin typeface="Tahoma" pitchFamily="34" charset="0"/>
                <a:ea typeface="Tahoma" pitchFamily="34" charset="0"/>
                <a:cs typeface="Tahoma" pitchFamily="34" charset="0"/>
              </a:rPr>
              <a:t>La limitación se adecua al principio de proporcionalidad y representa el medio menos restrictivo disponible para evitar el perjuicio.</a:t>
            </a:r>
          </a:p>
        </p:txBody>
      </p:sp>
    </p:spTree>
    <p:extLst>
      <p:ext uri="{BB962C8B-B14F-4D97-AF65-F5344CB8AC3E}">
        <p14:creationId xmlns:p14="http://schemas.microsoft.com/office/powerpoint/2010/main" val="2665825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2 Rectángulo"/>
          <p:cNvSpPr/>
          <p:nvPr/>
        </p:nvSpPr>
        <p:spPr>
          <a:xfrm>
            <a:off x="1237210" y="764704"/>
            <a:ext cx="6935190" cy="861774"/>
          </a:xfrm>
          <a:prstGeom prst="rect">
            <a:avLst/>
          </a:prstGeom>
        </p:spPr>
        <p:txBody>
          <a:bodyPr wrap="square">
            <a:spAutoFit/>
          </a:bodyPr>
          <a:lstStyle/>
          <a:p>
            <a:pPr marL="0" lvl="1" algn="ctr" fontAlgn="auto">
              <a:spcBef>
                <a:spcPct val="20000"/>
              </a:spcBef>
              <a:spcAft>
                <a:spcPts val="0"/>
              </a:spcAft>
              <a:defRPr/>
            </a:pPr>
            <a:r>
              <a:rPr lang="es-MX" sz="2500" b="1" dirty="0">
                <a:latin typeface="Tahoma" pitchFamily="34" charset="0"/>
                <a:ea typeface="Tahoma" pitchFamily="34" charset="0"/>
                <a:cs typeface="Tahoma" pitchFamily="34" charset="0"/>
              </a:rPr>
              <a:t>2.1 Fuente de información y encuadre en alguna hipótesis</a:t>
            </a:r>
          </a:p>
        </p:txBody>
      </p:sp>
      <p:graphicFrame>
        <p:nvGraphicFramePr>
          <p:cNvPr id="9" name="3 Tabla"/>
          <p:cNvGraphicFramePr>
            <a:graphicFrameLocks noGrp="1"/>
          </p:cNvGraphicFramePr>
          <p:nvPr>
            <p:extLst>
              <p:ext uri="{D42A27DB-BD31-4B8C-83A1-F6EECF244321}">
                <p14:modId xmlns:p14="http://schemas.microsoft.com/office/powerpoint/2010/main" val="3446968574"/>
              </p:ext>
            </p:extLst>
          </p:nvPr>
        </p:nvGraphicFramePr>
        <p:xfrm>
          <a:off x="683568" y="1772817"/>
          <a:ext cx="7848872" cy="3816424"/>
        </p:xfrm>
        <a:graphic>
          <a:graphicData uri="http://schemas.openxmlformats.org/drawingml/2006/table">
            <a:tbl>
              <a:tblPr firstRow="1" bandRow="1">
                <a:effectLst>
                  <a:outerShdw blurRad="152400" dist="317500" dir="5400000" sx="90000" sy="-19000" rotWithShape="0">
                    <a:prstClr val="black">
                      <a:alpha val="15000"/>
                    </a:prstClr>
                  </a:outerShdw>
                </a:effectLst>
                <a:tableStyleId>{5C22544A-7EE6-4342-B048-85BDC9FD1C3A}</a:tableStyleId>
              </a:tblPr>
              <a:tblGrid>
                <a:gridCol w="3924436">
                  <a:extLst>
                    <a:ext uri="{9D8B030D-6E8A-4147-A177-3AD203B41FA5}">
                      <a16:colId xmlns:a16="http://schemas.microsoft.com/office/drawing/2014/main" xmlns="" val="20000"/>
                    </a:ext>
                  </a:extLst>
                </a:gridCol>
                <a:gridCol w="3924436">
                  <a:extLst>
                    <a:ext uri="{9D8B030D-6E8A-4147-A177-3AD203B41FA5}">
                      <a16:colId xmlns:a16="http://schemas.microsoft.com/office/drawing/2014/main" xmlns="" val="20001"/>
                    </a:ext>
                  </a:extLst>
                </a:gridCol>
              </a:tblGrid>
              <a:tr h="1620883">
                <a:tc gridSpan="2">
                  <a:txBody>
                    <a:bodyPr/>
                    <a:lstStyle/>
                    <a:p>
                      <a:pPr algn="ctr"/>
                      <a:r>
                        <a:rPr lang="es-MX" sz="1200" b="1" kern="1200" dirty="0">
                          <a:solidFill>
                            <a:srgbClr val="FFFF00"/>
                          </a:solidFill>
                          <a:effectLst/>
                          <a:latin typeface="Tahoma" pitchFamily="34" charset="0"/>
                          <a:ea typeface="Tahoma" pitchFamily="34" charset="0"/>
                          <a:cs typeface="Tahoma" pitchFamily="34" charset="0"/>
                        </a:rPr>
                        <a:t>Solicitud</a:t>
                      </a:r>
                    </a:p>
                    <a:p>
                      <a:pPr algn="ctr"/>
                      <a:endParaRPr lang="es-MX" sz="1200" b="1" kern="1200" dirty="0">
                        <a:solidFill>
                          <a:srgbClr val="FFFF00"/>
                        </a:solidFill>
                        <a:effectLst/>
                        <a:latin typeface="Tahoma" pitchFamily="34" charset="0"/>
                        <a:ea typeface="Tahoma" pitchFamily="34" charset="0"/>
                        <a:cs typeface="Tahoma" pitchFamily="34" charset="0"/>
                      </a:endParaRPr>
                    </a:p>
                    <a:p>
                      <a:pPr lvl="0" algn="ctr"/>
                      <a:r>
                        <a:rPr lang="es-MX" sz="1200" b="1" kern="1200" dirty="0">
                          <a:solidFill>
                            <a:srgbClr val="FFFF00"/>
                          </a:solidFill>
                          <a:effectLst/>
                          <a:latin typeface="Tahoma" pitchFamily="34" charset="0"/>
                          <a:ea typeface="Tahoma" pitchFamily="34" charset="0"/>
                          <a:cs typeface="Tahoma" pitchFamily="34" charset="0"/>
                        </a:rPr>
                        <a:t>Oficio de fecha 28 de Mayo de 2014, signado por el Dr. Luis Manuel Núñez Rosales, Director del Hospital Materno Infantil “Nicolás M. Cedillo Soriano”, dirigido a la Dra. Reyna Cortes Ortiz, señalando como asunto: Solicitud de Investigación. </a:t>
                      </a:r>
                    </a:p>
                    <a:p>
                      <a:pPr algn="l"/>
                      <a:endParaRPr lang="es-MX" sz="1200" dirty="0">
                        <a:latin typeface="Tahoma" pitchFamily="34" charset="0"/>
                        <a:ea typeface="Tahoma" pitchFamily="34" charset="0"/>
                        <a:cs typeface="Tahoma" pitchFamily="34" charset="0"/>
                      </a:endParaRPr>
                    </a:p>
                  </a:txBody>
                  <a:tcPr anchor="ctr"/>
                </a:tc>
                <a:tc hMerge="1">
                  <a:txBody>
                    <a:bodyPr/>
                    <a:lstStyle/>
                    <a:p>
                      <a:endParaRPr lang="es-MX" dirty="0"/>
                    </a:p>
                  </a:txBody>
                  <a:tcPr/>
                </a:tc>
                <a:extLst>
                  <a:ext uri="{0D108BD9-81ED-4DB2-BD59-A6C34878D82A}">
                    <a16:rowId xmlns:a16="http://schemas.microsoft.com/office/drawing/2014/main" xmlns="" val="10000"/>
                  </a:ext>
                </a:extLst>
              </a:tr>
              <a:tr h="753674">
                <a:tc>
                  <a:txBody>
                    <a:bodyPr/>
                    <a:lstStyle/>
                    <a:p>
                      <a:pPr algn="l"/>
                      <a:r>
                        <a:rPr lang="es-MX" sz="1200" b="1" dirty="0">
                          <a:solidFill>
                            <a:schemeClr val="accent6">
                              <a:lumMod val="75000"/>
                            </a:schemeClr>
                          </a:solidFill>
                          <a:latin typeface="Tahoma" pitchFamily="34" charset="0"/>
                          <a:ea typeface="Tahoma" pitchFamily="34" charset="0"/>
                          <a:cs typeface="Tahoma" pitchFamily="34" charset="0"/>
                        </a:rPr>
                        <a:t>Indicar</a:t>
                      </a:r>
                      <a:r>
                        <a:rPr lang="es-MX" sz="1200" b="1" baseline="0" dirty="0">
                          <a:solidFill>
                            <a:schemeClr val="accent6">
                              <a:lumMod val="75000"/>
                            </a:schemeClr>
                          </a:solidFill>
                          <a:latin typeface="Tahoma" pitchFamily="34" charset="0"/>
                          <a:ea typeface="Tahoma" pitchFamily="34" charset="0"/>
                          <a:cs typeface="Tahoma" pitchFamily="34" charset="0"/>
                        </a:rPr>
                        <a:t> fuente de información</a:t>
                      </a:r>
                      <a:endParaRPr lang="es-MX" sz="1200" b="1" dirty="0">
                        <a:solidFill>
                          <a:schemeClr val="accent6">
                            <a:lumMod val="75000"/>
                          </a:schemeClr>
                        </a:solidFill>
                        <a:latin typeface="Tahoma" pitchFamily="34" charset="0"/>
                        <a:ea typeface="Tahoma" pitchFamily="34" charset="0"/>
                        <a:cs typeface="Tahom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accent6">
                              <a:lumMod val="75000"/>
                            </a:schemeClr>
                          </a:solidFill>
                          <a:effectLst/>
                          <a:latin typeface="Tahoma" pitchFamily="34" charset="0"/>
                          <a:ea typeface="Tahoma" pitchFamily="34" charset="0"/>
                          <a:cs typeface="Tahoma" pitchFamily="34" charset="0"/>
                        </a:rPr>
                        <a:t>Dirección del Hospital Materno Infantil "Dr. Nicolás M. Cedillo Soriano"</a:t>
                      </a:r>
                      <a:endParaRPr lang="es-MX" sz="1200" b="1" dirty="0">
                        <a:solidFill>
                          <a:schemeClr val="accent6">
                            <a:lumMod val="75000"/>
                          </a:schemeClr>
                        </a:solidFill>
                        <a:latin typeface="Tahoma" pitchFamily="34" charset="0"/>
                        <a:ea typeface="Tahoma" pitchFamily="34" charset="0"/>
                        <a:cs typeface="Tahoma" pitchFamily="34" charset="0"/>
                      </a:endParaRPr>
                    </a:p>
                  </a:txBody>
                  <a:tcPr anchor="ctr"/>
                </a:tc>
                <a:extLst>
                  <a:ext uri="{0D108BD9-81ED-4DB2-BD59-A6C34878D82A}">
                    <a16:rowId xmlns:a16="http://schemas.microsoft.com/office/drawing/2014/main" xmlns="" val="10001"/>
                  </a:ext>
                </a:extLst>
              </a:tr>
              <a:tr h="1441867">
                <a:tc>
                  <a:txBody>
                    <a:bodyPr/>
                    <a:lstStyle/>
                    <a:p>
                      <a:pPr algn="l"/>
                      <a:r>
                        <a:rPr lang="es-MX" sz="1200" b="1" dirty="0">
                          <a:solidFill>
                            <a:schemeClr val="accent6">
                              <a:lumMod val="75000"/>
                            </a:schemeClr>
                          </a:solidFill>
                          <a:latin typeface="Tahoma" pitchFamily="34" charset="0"/>
                          <a:ea typeface="Tahoma" pitchFamily="34" charset="0"/>
                          <a:cs typeface="Tahoma" pitchFamily="34" charset="0"/>
                        </a:rPr>
                        <a:t>Encuadre en alguna hipótesis </a:t>
                      </a:r>
                    </a:p>
                  </a:txBody>
                  <a:tcPr anchor="ctr"/>
                </a:tc>
                <a:tc>
                  <a:txBody>
                    <a:bodyPr/>
                    <a:lstStyle/>
                    <a:p>
                      <a:pPr algn="just"/>
                      <a:r>
                        <a:rPr lang="es-MX" sz="1200" b="1" dirty="0">
                          <a:solidFill>
                            <a:schemeClr val="accent6">
                              <a:lumMod val="75000"/>
                            </a:schemeClr>
                          </a:solidFill>
                          <a:latin typeface="Tahoma" pitchFamily="34" charset="0"/>
                          <a:ea typeface="Tahoma" pitchFamily="34" charset="0"/>
                          <a:cs typeface="Tahoma" pitchFamily="34" charset="0"/>
                        </a:rPr>
                        <a:t>Cuando se trate de expedientes judiciales o de los procedimientos administrativos seguidos en forma de juicio, mientras la sentencia o resolución de fondo no haya causado ejecutoria.  (Art. 183, fracción VIII)   </a:t>
                      </a: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688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1 Rectángulo"/>
          <p:cNvSpPr/>
          <p:nvPr/>
        </p:nvSpPr>
        <p:spPr>
          <a:xfrm>
            <a:off x="611560" y="767026"/>
            <a:ext cx="7817037" cy="707886"/>
          </a:xfrm>
          <a:prstGeom prst="rect">
            <a:avLst/>
          </a:prstGeom>
        </p:spPr>
        <p:txBody>
          <a:bodyPr wrap="square">
            <a:spAutoFit/>
          </a:bodyPr>
          <a:lstStyle/>
          <a:p>
            <a:pPr marL="0" lvl="1" algn="ctr" fontAlgn="auto">
              <a:spcBef>
                <a:spcPct val="20000"/>
              </a:spcBef>
              <a:spcAft>
                <a:spcPts val="0"/>
              </a:spcAft>
              <a:defRPr/>
            </a:pPr>
            <a:r>
              <a:rPr lang="es-MX" sz="2000" b="1" dirty="0">
                <a:latin typeface="Tahoma" pitchFamily="34" charset="0"/>
                <a:ea typeface="Tahoma" pitchFamily="34" charset="0"/>
                <a:cs typeface="Tahoma" pitchFamily="34" charset="0"/>
              </a:rPr>
              <a:t>2.2 Interés que se protege y daño que se causa con su publicidad</a:t>
            </a:r>
          </a:p>
        </p:txBody>
      </p:sp>
      <p:graphicFrame>
        <p:nvGraphicFramePr>
          <p:cNvPr id="9" name="8 Tabla"/>
          <p:cNvGraphicFramePr>
            <a:graphicFrameLocks noGrp="1"/>
          </p:cNvGraphicFramePr>
          <p:nvPr>
            <p:extLst>
              <p:ext uri="{D42A27DB-BD31-4B8C-83A1-F6EECF244321}">
                <p14:modId xmlns:p14="http://schemas.microsoft.com/office/powerpoint/2010/main" val="3129429385"/>
              </p:ext>
            </p:extLst>
          </p:nvPr>
        </p:nvGraphicFramePr>
        <p:xfrm>
          <a:off x="802002" y="1635820"/>
          <a:ext cx="8018470" cy="3822532"/>
        </p:xfrm>
        <a:graphic>
          <a:graphicData uri="http://schemas.openxmlformats.org/drawingml/2006/table">
            <a:tbl>
              <a:tblPr firstRow="1" bandRow="1">
                <a:effectLst>
                  <a:outerShdw blurRad="76200" dist="12700" dir="8100000" sy="-23000" kx="800400" algn="br" rotWithShape="0">
                    <a:prstClr val="black">
                      <a:alpha val="20000"/>
                    </a:prstClr>
                  </a:outerShdw>
                </a:effectLst>
                <a:tableStyleId>{5C22544A-7EE6-4342-B048-85BDC9FD1C3A}</a:tableStyleId>
              </a:tblPr>
              <a:tblGrid>
                <a:gridCol w="1501229">
                  <a:extLst>
                    <a:ext uri="{9D8B030D-6E8A-4147-A177-3AD203B41FA5}">
                      <a16:colId xmlns:a16="http://schemas.microsoft.com/office/drawing/2014/main" xmlns="" val="20000"/>
                    </a:ext>
                  </a:extLst>
                </a:gridCol>
                <a:gridCol w="6517241">
                  <a:extLst>
                    <a:ext uri="{9D8B030D-6E8A-4147-A177-3AD203B41FA5}">
                      <a16:colId xmlns:a16="http://schemas.microsoft.com/office/drawing/2014/main" xmlns="" val="20001"/>
                    </a:ext>
                  </a:extLst>
                </a:gridCol>
              </a:tblGrid>
              <a:tr h="2598920">
                <a:tc>
                  <a:txBody>
                    <a:bodyPr/>
                    <a:lstStyle/>
                    <a:p>
                      <a:pPr algn="ctr"/>
                      <a:endParaRPr lang="es-MX" sz="400" dirty="0">
                        <a:solidFill>
                          <a:schemeClr val="accent6">
                            <a:lumMod val="75000"/>
                          </a:schemeClr>
                        </a:solidFill>
                        <a:latin typeface="Tahoma" pitchFamily="34" charset="0"/>
                        <a:ea typeface="Tahoma" pitchFamily="34" charset="0"/>
                        <a:cs typeface="Tahoma" pitchFamily="34" charset="0"/>
                      </a:endParaRPr>
                    </a:p>
                    <a:p>
                      <a:pPr algn="ctr"/>
                      <a:r>
                        <a:rPr lang="es-MX" sz="1200" dirty="0">
                          <a:solidFill>
                            <a:schemeClr val="accent6">
                              <a:lumMod val="75000"/>
                            </a:schemeClr>
                          </a:solidFill>
                          <a:latin typeface="Tahoma" pitchFamily="34" charset="0"/>
                          <a:ea typeface="Tahoma" pitchFamily="34" charset="0"/>
                          <a:cs typeface="Tahoma" pitchFamily="34" charset="0"/>
                        </a:rPr>
                        <a:t>Interés que se protege</a:t>
                      </a:r>
                      <a:endParaRPr lang="es-MX" sz="1200" dirty="0">
                        <a:solidFill>
                          <a:schemeClr val="accent6">
                            <a:lumMod val="75000"/>
                          </a:schemeClr>
                        </a:solidFill>
                      </a:endParaRPr>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es-MX" sz="1200" b="1" kern="1200" dirty="0">
                          <a:solidFill>
                            <a:schemeClr val="accent6">
                              <a:lumMod val="75000"/>
                            </a:schemeClr>
                          </a:solidFill>
                          <a:effectLst/>
                          <a:latin typeface="Tahoma" pitchFamily="34" charset="0"/>
                          <a:ea typeface="Tahoma" pitchFamily="34" charset="0"/>
                          <a:cs typeface="Tahoma" pitchFamily="34" charset="0"/>
                        </a:rPr>
                        <a:t>L</a:t>
                      </a:r>
                      <a:r>
                        <a:rPr lang="es-ES" sz="1200" b="1" kern="1200" dirty="0">
                          <a:solidFill>
                            <a:schemeClr val="accent6">
                              <a:lumMod val="75000"/>
                            </a:schemeClr>
                          </a:solidFill>
                          <a:effectLst/>
                          <a:latin typeface="Tahoma" pitchFamily="34" charset="0"/>
                          <a:ea typeface="Tahoma" pitchFamily="34" charset="0"/>
                          <a:cs typeface="Tahoma" pitchFamily="34" charset="0"/>
                        </a:rPr>
                        <a:t>a información solicitada por la C. </a:t>
                      </a:r>
                      <a:r>
                        <a:rPr lang="es-MX" sz="1200" b="1" kern="1200" dirty="0">
                          <a:solidFill>
                            <a:schemeClr val="accent6">
                              <a:lumMod val="75000"/>
                            </a:schemeClr>
                          </a:solidFill>
                          <a:effectLst/>
                          <a:latin typeface="Tahoma" pitchFamily="34" charset="0"/>
                          <a:ea typeface="Tahoma" pitchFamily="34" charset="0"/>
                          <a:cs typeface="Tahoma" pitchFamily="34" charset="0"/>
                        </a:rPr>
                        <a:t>Jessica Arely Uribe García, es considerada de acceso restringido en su modalidad de reservada, </a:t>
                      </a:r>
                      <a:r>
                        <a:rPr lang="es-ES" sz="1200" b="1" kern="1200" dirty="0">
                          <a:solidFill>
                            <a:schemeClr val="accent6">
                              <a:lumMod val="75000"/>
                            </a:schemeClr>
                          </a:solidFill>
                          <a:effectLst/>
                          <a:latin typeface="Tahoma" pitchFamily="34" charset="0"/>
                          <a:ea typeface="Tahoma" pitchFamily="34" charset="0"/>
                          <a:cs typeface="Tahoma" pitchFamily="34" charset="0"/>
                        </a:rPr>
                        <a:t>por tratarse de documentos que forman parte de un proceso administrativo seguido en forma de juicio ante la Contraloría Interna en la Secretaría de Salud que aun no cuenta con resolución. </a:t>
                      </a:r>
                    </a:p>
                    <a:p>
                      <a:pPr algn="just"/>
                      <a:endParaRPr lang="es-ES" sz="1200" b="1" kern="1200" dirty="0">
                        <a:solidFill>
                          <a:schemeClr val="accent6">
                            <a:lumMod val="75000"/>
                          </a:schemeClr>
                        </a:solidFill>
                        <a:effectLst/>
                        <a:latin typeface="Tahoma" pitchFamily="34" charset="0"/>
                        <a:ea typeface="Tahoma" pitchFamily="34" charset="0"/>
                        <a:cs typeface="Tahoma" pitchFamily="34" charset="0"/>
                      </a:endParaRPr>
                    </a:p>
                    <a:p>
                      <a:pPr algn="just"/>
                      <a:r>
                        <a:rPr lang="es-MX" sz="1200" b="1" kern="1200" dirty="0">
                          <a:solidFill>
                            <a:schemeClr val="accent6">
                              <a:lumMod val="75000"/>
                            </a:schemeClr>
                          </a:solidFill>
                          <a:effectLst/>
                          <a:latin typeface="Tahoma" pitchFamily="34" charset="0"/>
                          <a:ea typeface="Tahoma" pitchFamily="34" charset="0"/>
                          <a:cs typeface="Tahoma" pitchFamily="34" charset="0"/>
                        </a:rPr>
                        <a:t>Al ser una solicitud de información pública no es necesario acreditar derechos subjetivos, interés legítimo o razones que motiven el requerimiento y proporcionarla puede generar una ventaja indebida o una obstrucción de la adecuada investigación y etapas procesales que de éste deriven, por lo que el expediente que conforma el proceso administrativo únicamente está disponible para las partes involucradas mismas que pueden acceder a la información a través del Órgano Interno de Control de la Dependencia</a:t>
                      </a:r>
                      <a:r>
                        <a:rPr lang="es-MX" sz="1200" b="1" kern="1200" dirty="0">
                          <a:solidFill>
                            <a:schemeClr val="accent6">
                              <a:lumMod val="75000"/>
                            </a:schemeClr>
                          </a:solidFill>
                          <a:effectLst/>
                          <a:latin typeface="+mn-lt"/>
                          <a:ea typeface="+mn-ea"/>
                          <a:cs typeface="+mn-cs"/>
                        </a:rPr>
                        <a:t>.</a:t>
                      </a:r>
                    </a:p>
                  </a:txBody>
                  <a:tcPr anchor="ct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1223612">
                <a:tc>
                  <a:txBody>
                    <a:bodyPr/>
                    <a:lstStyle/>
                    <a:p>
                      <a:pPr algn="ctr"/>
                      <a:endParaRPr lang="es-MX" sz="500" dirty="0">
                        <a:solidFill>
                          <a:schemeClr val="accent6">
                            <a:lumMod val="75000"/>
                          </a:schemeClr>
                        </a:solidFill>
                        <a:latin typeface="Tahoma" pitchFamily="34" charset="0"/>
                        <a:ea typeface="Tahoma" pitchFamily="34" charset="0"/>
                        <a:cs typeface="Tahoma" pitchFamily="34" charset="0"/>
                      </a:endParaRPr>
                    </a:p>
                    <a:p>
                      <a:pPr algn="ctr"/>
                      <a:r>
                        <a:rPr lang="es-MX" sz="1200" dirty="0">
                          <a:solidFill>
                            <a:schemeClr val="accent6">
                              <a:lumMod val="75000"/>
                            </a:schemeClr>
                          </a:solidFill>
                          <a:latin typeface="Tahoma" pitchFamily="34" charset="0"/>
                          <a:ea typeface="Tahoma" pitchFamily="34" charset="0"/>
                          <a:cs typeface="Tahoma" pitchFamily="34" charset="0"/>
                        </a:rPr>
                        <a:t>Daño</a:t>
                      </a:r>
                      <a:r>
                        <a:rPr lang="es-MX" sz="1200" baseline="0" dirty="0">
                          <a:solidFill>
                            <a:schemeClr val="accent6">
                              <a:lumMod val="75000"/>
                            </a:schemeClr>
                          </a:solidFill>
                          <a:latin typeface="Tahoma" pitchFamily="34" charset="0"/>
                          <a:ea typeface="Tahoma" pitchFamily="34" charset="0"/>
                          <a:cs typeface="Tahoma" pitchFamily="34" charset="0"/>
                        </a:rPr>
                        <a:t>  que se causa con su publicidad</a:t>
                      </a:r>
                      <a:endParaRPr lang="es-MX" sz="1200" dirty="0">
                        <a:solidFill>
                          <a:schemeClr val="accent6">
                            <a:lumMod val="75000"/>
                          </a:schemeClr>
                        </a:solidFill>
                        <a:latin typeface="Tahoma" pitchFamily="34" charset="0"/>
                        <a:ea typeface="Tahoma" pitchFamily="34" charset="0"/>
                        <a:cs typeface="Tahoma" pitchFamily="34" charset="0"/>
                      </a:endParaRPr>
                    </a:p>
                  </a:txBody>
                  <a:tcPr>
                    <a:lnR w="12700" cmpd="sng">
                      <a:noFill/>
                    </a:ln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00" b="1" kern="1200" dirty="0">
                          <a:solidFill>
                            <a:schemeClr val="accent6">
                              <a:lumMod val="75000"/>
                            </a:schemeClr>
                          </a:solidFill>
                          <a:latin typeface="Tahoma" pitchFamily="34" charset="0"/>
                          <a:ea typeface="Tahoma" pitchFamily="34" charset="0"/>
                          <a:cs typeface="Tahoma" pitchFamily="34" charset="0"/>
                        </a:rPr>
                        <a:t>Proporcionar la información solicitada puede generar una ventaja indebida o una obstrucción de la adecuada investigación y etapas procesales que de éste deriven, por lo que el expediente únicamente está disponible para las partes involucradas mismas que pueden acceder a la información a través del Órgano Interno de Control de la Dependencia.</a:t>
                      </a:r>
                    </a:p>
                  </a:txBody>
                  <a:tcPr anchor="ctr">
                    <a:lnL w="12700" cmpd="sng">
                      <a:noFill/>
                    </a:lnL>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08563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1 Rectángulo"/>
          <p:cNvSpPr/>
          <p:nvPr/>
        </p:nvSpPr>
        <p:spPr>
          <a:xfrm>
            <a:off x="266212" y="1076304"/>
            <a:ext cx="8611576" cy="707886"/>
          </a:xfrm>
          <a:prstGeom prst="rect">
            <a:avLst/>
          </a:prstGeom>
        </p:spPr>
        <p:txBody>
          <a:bodyPr wrap="square">
            <a:spAutoFit/>
          </a:bodyPr>
          <a:lstStyle/>
          <a:p>
            <a:pPr marL="0" lvl="1" algn="ctr" fontAlgn="auto">
              <a:spcBef>
                <a:spcPct val="20000"/>
              </a:spcBef>
              <a:spcAft>
                <a:spcPts val="0"/>
              </a:spcAft>
              <a:defRPr/>
            </a:pPr>
            <a:r>
              <a:rPr lang="es-MX" sz="2000" b="1" dirty="0">
                <a:latin typeface="Tahoma" pitchFamily="34" charset="0"/>
                <a:ea typeface="Tahoma" pitchFamily="34" charset="0"/>
                <a:cs typeface="Tahoma" pitchFamily="34" charset="0"/>
              </a:rPr>
              <a:t>2.3 Partes del documento que se reservan y elaboración versión pública</a:t>
            </a:r>
          </a:p>
        </p:txBody>
      </p:sp>
      <p:graphicFrame>
        <p:nvGraphicFramePr>
          <p:cNvPr id="9" name="8 Tabla"/>
          <p:cNvGraphicFramePr>
            <a:graphicFrameLocks noGrp="1"/>
          </p:cNvGraphicFramePr>
          <p:nvPr>
            <p:extLst>
              <p:ext uri="{D42A27DB-BD31-4B8C-83A1-F6EECF244321}">
                <p14:modId xmlns:p14="http://schemas.microsoft.com/office/powerpoint/2010/main" val="4025389687"/>
              </p:ext>
            </p:extLst>
          </p:nvPr>
        </p:nvGraphicFramePr>
        <p:xfrm>
          <a:off x="902822" y="2767986"/>
          <a:ext cx="6517051" cy="1669126"/>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3469051">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795934">
                <a:tc>
                  <a:txBody>
                    <a:bodyPr/>
                    <a:lstStyle/>
                    <a:p>
                      <a:pPr algn="ctr"/>
                      <a:r>
                        <a:rPr lang="es-MX" sz="1600" dirty="0">
                          <a:solidFill>
                            <a:srgbClr val="FFFF00"/>
                          </a:solidFill>
                          <a:latin typeface="Tahoma" pitchFamily="34" charset="0"/>
                          <a:ea typeface="Tahoma" pitchFamily="34" charset="0"/>
                          <a:cs typeface="Tahoma" pitchFamily="34" charset="0"/>
                        </a:rPr>
                        <a:t>Partes del documento que se reservan </a:t>
                      </a:r>
                    </a:p>
                  </a:txBody>
                  <a:tcPr anchor="ctr">
                    <a:solidFill>
                      <a:schemeClr val="accent6">
                        <a:lumMod val="75000"/>
                      </a:schemeClr>
                    </a:solidFill>
                  </a:tcPr>
                </a:tc>
                <a:tc>
                  <a:txBody>
                    <a:bodyPr/>
                    <a:lstStyle/>
                    <a:p>
                      <a:pPr algn="ctr"/>
                      <a:r>
                        <a:rPr lang="es-MX" sz="1600" dirty="0">
                          <a:solidFill>
                            <a:srgbClr val="FFFF00"/>
                          </a:solidFill>
                          <a:latin typeface="Tahoma" pitchFamily="34" charset="0"/>
                          <a:ea typeface="Tahoma" pitchFamily="34" charset="0"/>
                          <a:cs typeface="Tahoma" pitchFamily="34" charset="0"/>
                        </a:rPr>
                        <a:t>Elaboración versión pública</a:t>
                      </a:r>
                    </a:p>
                  </a:txBody>
                  <a:tcPr anchor="ctr">
                    <a:solidFill>
                      <a:schemeClr val="accent6">
                        <a:lumMod val="75000"/>
                      </a:schemeClr>
                    </a:solidFill>
                  </a:tcPr>
                </a:tc>
                <a:extLst>
                  <a:ext uri="{0D108BD9-81ED-4DB2-BD59-A6C34878D82A}">
                    <a16:rowId xmlns:a16="http://schemas.microsoft.com/office/drawing/2014/main" xmlns="" val="10000"/>
                  </a:ext>
                </a:extLst>
              </a:tr>
              <a:tr h="8731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Tahoma" pitchFamily="34" charset="0"/>
                          <a:ea typeface="Tahoma" pitchFamily="34" charset="0"/>
                          <a:cs typeface="Tahoma" pitchFamily="34" charset="0"/>
                        </a:rPr>
                        <a:t>Todo el documento</a:t>
                      </a:r>
                    </a:p>
                  </a:txBody>
                  <a:tcPr anchor="ctr">
                    <a:solidFill>
                      <a:schemeClr val="accent6">
                        <a:lumMod val="20000"/>
                        <a:lumOff val="80000"/>
                      </a:schemeClr>
                    </a:solidFill>
                  </a:tcPr>
                </a:tc>
                <a:tc>
                  <a:txBody>
                    <a:bodyPr/>
                    <a:lstStyle/>
                    <a:p>
                      <a:pPr algn="ctr"/>
                      <a:r>
                        <a:rPr lang="es-MX" sz="1600" dirty="0">
                          <a:latin typeface="Tahoma" pitchFamily="34" charset="0"/>
                          <a:ea typeface="Tahoma" pitchFamily="34" charset="0"/>
                          <a:cs typeface="Tahoma" pitchFamily="34" charset="0"/>
                        </a:rPr>
                        <a:t>Sí</a:t>
                      </a:r>
                    </a:p>
                  </a:txBody>
                  <a:tcPr anchor="ctr">
                    <a:solidFill>
                      <a:schemeClr val="accent6">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93386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6 Rectángulo"/>
          <p:cNvSpPr/>
          <p:nvPr/>
        </p:nvSpPr>
        <p:spPr>
          <a:xfrm>
            <a:off x="419688" y="980728"/>
            <a:ext cx="8400784" cy="707886"/>
          </a:xfrm>
          <a:prstGeom prst="rect">
            <a:avLst/>
          </a:prstGeom>
        </p:spPr>
        <p:txBody>
          <a:bodyPr wrap="square">
            <a:spAutoFit/>
          </a:bodyPr>
          <a:lstStyle/>
          <a:p>
            <a:pPr marL="449263" lvl="1" indent="-449263" algn="ctr" fontAlgn="auto">
              <a:spcBef>
                <a:spcPct val="20000"/>
              </a:spcBef>
              <a:spcAft>
                <a:spcPts val="0"/>
              </a:spcAft>
              <a:defRPr/>
            </a:pPr>
            <a:r>
              <a:rPr lang="es-MX" sz="2000" b="1" smtClean="0">
                <a:latin typeface="Tahoma" pitchFamily="34" charset="0"/>
                <a:ea typeface="Tahoma" pitchFamily="34" charset="0"/>
                <a:cs typeface="Tahoma" pitchFamily="34" charset="0"/>
              </a:rPr>
              <a:t>2.4 </a:t>
            </a:r>
            <a:r>
              <a:rPr lang="es-MX" sz="2000" b="1" dirty="0">
                <a:latin typeface="Tahoma" pitchFamily="34" charset="0"/>
                <a:ea typeface="Tahoma" pitchFamily="34" charset="0"/>
                <a:cs typeface="Tahoma" pitchFamily="34" charset="0"/>
              </a:rPr>
              <a:t>Designación de la autoridad responsable de su conservación y plazos de reserva</a:t>
            </a:r>
          </a:p>
        </p:txBody>
      </p:sp>
      <p:graphicFrame>
        <p:nvGraphicFramePr>
          <p:cNvPr id="9" name="7 Tabla"/>
          <p:cNvGraphicFramePr>
            <a:graphicFrameLocks noGrp="1"/>
          </p:cNvGraphicFramePr>
          <p:nvPr>
            <p:extLst>
              <p:ext uri="{D42A27DB-BD31-4B8C-83A1-F6EECF244321}">
                <p14:modId xmlns:p14="http://schemas.microsoft.com/office/powerpoint/2010/main" val="207756233"/>
              </p:ext>
            </p:extLst>
          </p:nvPr>
        </p:nvGraphicFramePr>
        <p:xfrm>
          <a:off x="971600" y="2815102"/>
          <a:ext cx="7327076" cy="1622010"/>
        </p:xfrm>
        <a:graphic>
          <a:graphicData uri="http://schemas.openxmlformats.org/drawingml/2006/table">
            <a:tbl>
              <a:tblPr firstRow="1" bandRow="1">
                <a:tableStyleId>{0660B408-B3CF-4A94-85FC-2B1E0A45F4A2}</a:tableStyleId>
              </a:tblPr>
              <a:tblGrid>
                <a:gridCol w="5024831">
                  <a:extLst>
                    <a:ext uri="{9D8B030D-6E8A-4147-A177-3AD203B41FA5}">
                      <a16:colId xmlns:a16="http://schemas.microsoft.com/office/drawing/2014/main" xmlns="" val="20000"/>
                    </a:ext>
                  </a:extLst>
                </a:gridCol>
                <a:gridCol w="2302245">
                  <a:extLst>
                    <a:ext uri="{9D8B030D-6E8A-4147-A177-3AD203B41FA5}">
                      <a16:colId xmlns:a16="http://schemas.microsoft.com/office/drawing/2014/main" xmlns="" val="20001"/>
                    </a:ext>
                  </a:extLst>
                </a:gridCol>
              </a:tblGrid>
              <a:tr h="770009">
                <a:tc>
                  <a:txBody>
                    <a:bodyPr/>
                    <a:lstStyle/>
                    <a:p>
                      <a:pPr algn="ctr"/>
                      <a:r>
                        <a:rPr lang="es-MX" sz="1600" dirty="0">
                          <a:solidFill>
                            <a:srgbClr val="FFFF00"/>
                          </a:solidFill>
                          <a:latin typeface="Tahoma" pitchFamily="34" charset="0"/>
                          <a:ea typeface="Tahoma" pitchFamily="34" charset="0"/>
                          <a:cs typeface="Tahoma" pitchFamily="34" charset="0"/>
                        </a:rPr>
                        <a:t>Designación de la autoridad responsable de su conservación </a:t>
                      </a: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solidFill>
                            <a:srgbClr val="FFFF00"/>
                          </a:solidFill>
                          <a:latin typeface="Tahoma" pitchFamily="34" charset="0"/>
                          <a:ea typeface="Tahoma" pitchFamily="34" charset="0"/>
                          <a:cs typeface="Tahoma" pitchFamily="34" charset="0"/>
                        </a:rPr>
                        <a:t>Plazos de reserva</a:t>
                      </a:r>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8520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ES" sz="1600" kern="1200" baseline="0" dirty="0">
                          <a:latin typeface="Tahoma" pitchFamily="34" charset="0"/>
                          <a:ea typeface="Tahoma" pitchFamily="34" charset="0"/>
                          <a:cs typeface="Tahoma" pitchFamily="34" charset="0"/>
                        </a:rPr>
                        <a:t>Dirección del Hospital Materno Infantil </a:t>
                      </a:r>
                    </a:p>
                    <a:p>
                      <a:pPr marL="0" marR="0" lvl="1" indent="0" algn="ctr" defTabSz="914400" rtl="0" eaLnBrk="1" fontAlgn="auto" latinLnBrk="0" hangingPunct="1">
                        <a:lnSpc>
                          <a:spcPct val="100000"/>
                        </a:lnSpc>
                        <a:spcBef>
                          <a:spcPts val="0"/>
                        </a:spcBef>
                        <a:spcAft>
                          <a:spcPts val="0"/>
                        </a:spcAft>
                        <a:buClrTx/>
                        <a:buSzTx/>
                        <a:buFontTx/>
                        <a:buNone/>
                        <a:tabLst/>
                        <a:defRPr/>
                      </a:pPr>
                      <a:r>
                        <a:rPr lang="es-ES" sz="1600" kern="1200" baseline="0" dirty="0">
                          <a:latin typeface="Tahoma" pitchFamily="34" charset="0"/>
                          <a:ea typeface="Tahoma" pitchFamily="34" charset="0"/>
                          <a:cs typeface="Tahoma" pitchFamily="34" charset="0"/>
                        </a:rPr>
                        <a:t>"Dr. Nicolás M. Cedillo Soriano”</a:t>
                      </a:r>
                      <a:endParaRPr lang="es-MX" sz="1600" kern="1200" baseline="0" dirty="0">
                        <a:solidFill>
                          <a:schemeClr val="accent6">
                            <a:lumMod val="75000"/>
                          </a:schemeClr>
                        </a:solidFill>
                        <a:latin typeface="Tahoma" pitchFamily="34" charset="0"/>
                        <a:ea typeface="Tahoma" pitchFamily="34" charset="0"/>
                        <a:cs typeface="Tahoma" pitchFamily="34" charset="0"/>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s-MX" sz="1600" dirty="0">
                          <a:latin typeface="Tahoma" pitchFamily="34" charset="0"/>
                          <a:ea typeface="Tahoma" pitchFamily="34" charset="0"/>
                          <a:cs typeface="Tahoma" pitchFamily="34" charset="0"/>
                        </a:rPr>
                        <a:t>3 año</a:t>
                      </a:r>
                      <a:r>
                        <a:rPr lang="es-MX" sz="1600" baseline="0" dirty="0">
                          <a:latin typeface="Tahoma" pitchFamily="34" charset="0"/>
                          <a:ea typeface="Tahoma" pitchFamily="34" charset="0"/>
                          <a:cs typeface="Tahoma" pitchFamily="34" charset="0"/>
                        </a:rPr>
                        <a:t>s más otros 2</a:t>
                      </a:r>
                      <a:endParaRPr lang="es-MX" sz="1600" dirty="0">
                        <a:solidFill>
                          <a:schemeClr val="accent6">
                            <a:lumMod val="75000"/>
                          </a:schemeClr>
                        </a:solidFill>
                        <a:latin typeface="Tahoma" pitchFamily="34" charset="0"/>
                        <a:ea typeface="Tahoma" pitchFamily="34" charset="0"/>
                        <a:cs typeface="Tahoma" pitchFamily="34" charset="0"/>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60605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6 Rectángulo"/>
          <p:cNvSpPr/>
          <p:nvPr/>
        </p:nvSpPr>
        <p:spPr>
          <a:xfrm>
            <a:off x="1269764" y="1268760"/>
            <a:ext cx="6620495" cy="861774"/>
          </a:xfrm>
          <a:prstGeom prst="rect">
            <a:avLst/>
          </a:prstGeom>
        </p:spPr>
        <p:txBody>
          <a:bodyPr wrap="square">
            <a:spAutoFit/>
          </a:bodyPr>
          <a:lstStyle/>
          <a:p>
            <a:pPr algn="ctr"/>
            <a:r>
              <a:rPr lang="es-MX" sz="2500" b="1" dirty="0">
                <a:latin typeface="Tahoma" pitchFamily="34" charset="0"/>
                <a:ea typeface="Tahoma" pitchFamily="34" charset="0"/>
                <a:cs typeface="Tahoma" pitchFamily="34" charset="0"/>
              </a:rPr>
              <a:t>3. Fundamentación y motivación en una prueba de daño</a:t>
            </a:r>
            <a:endParaRPr lang="es-MX" sz="2500" dirty="0"/>
          </a:p>
        </p:txBody>
      </p:sp>
      <p:pic>
        <p:nvPicPr>
          <p:cNvPr id="9" name="8 Imagen" descr="motivación.jpg"/>
          <p:cNvPicPr>
            <a:picLocks noChangeAspect="1"/>
          </p:cNvPicPr>
          <p:nvPr/>
        </p:nvPicPr>
        <p:blipFill>
          <a:blip r:embed="rId5"/>
          <a:stretch>
            <a:fillRect/>
          </a:stretch>
        </p:blipFill>
        <p:spPr>
          <a:xfrm>
            <a:off x="2051720" y="2355708"/>
            <a:ext cx="5539203" cy="3809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3720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4 Imagen" descr="acceso restringido.jpg"/>
          <p:cNvPicPr>
            <a:picLocks noChangeAspect="1"/>
          </p:cNvPicPr>
          <p:nvPr/>
        </p:nvPicPr>
        <p:blipFill>
          <a:blip r:embed="rId2"/>
          <a:stretch>
            <a:fillRect/>
          </a:stretch>
        </p:blipFill>
        <p:spPr>
          <a:xfrm>
            <a:off x="3356003" y="3533972"/>
            <a:ext cx="2988348" cy="2988348"/>
          </a:xfrm>
          <a:prstGeom prst="rect">
            <a:avLst/>
          </a:prstGeom>
        </p:spPr>
      </p:pic>
      <p:pic>
        <p:nvPicPr>
          <p:cNvPr id="4"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1 Rectángulo"/>
          <p:cNvSpPr/>
          <p:nvPr/>
        </p:nvSpPr>
        <p:spPr>
          <a:xfrm>
            <a:off x="1115616" y="867524"/>
            <a:ext cx="6768752" cy="400110"/>
          </a:xfrm>
          <a:prstGeom prst="rect">
            <a:avLst/>
          </a:prstGeom>
        </p:spPr>
        <p:txBody>
          <a:bodyPr wrap="square">
            <a:spAutoFit/>
          </a:bodyPr>
          <a:lstStyle/>
          <a:p>
            <a:pPr marL="0" lvl="1">
              <a:spcBef>
                <a:spcPct val="20000"/>
              </a:spcBef>
              <a:defRPr/>
            </a:pPr>
            <a:r>
              <a:rPr lang="es-MX" sz="2000" b="1" dirty="0">
                <a:latin typeface="Tahoma" pitchFamily="34" charset="0"/>
                <a:ea typeface="Tahoma" pitchFamily="34" charset="0"/>
                <a:cs typeface="Tahoma" pitchFamily="34" charset="0"/>
              </a:rPr>
              <a:t>3.1 ¿Qué es la fundamentación y la motivación?</a:t>
            </a:r>
          </a:p>
        </p:txBody>
      </p:sp>
      <p:sp>
        <p:nvSpPr>
          <p:cNvPr id="9" name="16 Rectángulo"/>
          <p:cNvSpPr/>
          <p:nvPr/>
        </p:nvSpPr>
        <p:spPr>
          <a:xfrm>
            <a:off x="251520" y="1542271"/>
            <a:ext cx="8640960" cy="1938992"/>
          </a:xfrm>
          <a:prstGeom prst="rect">
            <a:avLst/>
          </a:prstGeom>
        </p:spPr>
        <p:txBody>
          <a:bodyPr wrap="square">
            <a:spAutoFit/>
          </a:bodyPr>
          <a:lstStyle/>
          <a:p>
            <a:r>
              <a:rPr lang="es-MX" sz="2000" b="1" dirty="0">
                <a:latin typeface="Tahoma" pitchFamily="34" charset="0"/>
                <a:ea typeface="Tahoma" pitchFamily="34" charset="0"/>
                <a:cs typeface="Tahoma" pitchFamily="34" charset="0"/>
              </a:rPr>
              <a:t>3.1.1. ¿Qué es la fundamentación? </a:t>
            </a:r>
          </a:p>
          <a:p>
            <a:pPr algn="just"/>
            <a:endParaRPr lang="es-MX" sz="2000" dirty="0">
              <a:latin typeface="Tahoma" pitchFamily="34" charset="0"/>
              <a:ea typeface="Tahoma" pitchFamily="34" charset="0"/>
              <a:cs typeface="Tahoma" pitchFamily="34" charset="0"/>
            </a:endParaRPr>
          </a:p>
          <a:p>
            <a:pPr algn="just"/>
            <a:r>
              <a:rPr lang="es-MX" sz="2000" dirty="0" smtClean="0">
                <a:latin typeface="Tahoma" pitchFamily="34" charset="0"/>
                <a:ea typeface="Tahoma" pitchFamily="34" charset="0"/>
                <a:cs typeface="Tahoma" pitchFamily="34" charset="0"/>
              </a:rPr>
              <a:t>Es </a:t>
            </a:r>
            <a:r>
              <a:rPr lang="es-MX" sz="2000" dirty="0">
                <a:latin typeface="Tahoma" pitchFamily="34" charset="0"/>
                <a:ea typeface="Tahoma" pitchFamily="34" charset="0"/>
                <a:cs typeface="Tahoma" pitchFamily="34" charset="0"/>
              </a:rPr>
              <a:t>citar los cuerpos normativos y preceptos legales concretos, precisando los incisos, </a:t>
            </a:r>
            <a:r>
              <a:rPr lang="es-MX" sz="2000" dirty="0" smtClean="0">
                <a:latin typeface="Tahoma" pitchFamily="34" charset="0"/>
                <a:ea typeface="Tahoma" pitchFamily="34" charset="0"/>
                <a:cs typeface="Tahoma" pitchFamily="34" charset="0"/>
              </a:rPr>
              <a:t>sub-incisos </a:t>
            </a:r>
            <a:r>
              <a:rPr lang="es-MX" sz="2000" dirty="0">
                <a:latin typeface="Tahoma" pitchFamily="34" charset="0"/>
                <a:ea typeface="Tahoma" pitchFamily="34" charset="0"/>
                <a:cs typeface="Tahoma" pitchFamily="34" charset="0"/>
              </a:rPr>
              <a:t>y fracciones que se estén aplicando al caso concreto, es decir, los supuestos normativos (hipótesis de excepción) en que se apoye la determinación de clasificar la información como reservada.</a:t>
            </a:r>
          </a:p>
        </p:txBody>
      </p:sp>
      <p:grpSp>
        <p:nvGrpSpPr>
          <p:cNvPr id="14" name="11 Grupo"/>
          <p:cNvGrpSpPr/>
          <p:nvPr/>
        </p:nvGrpSpPr>
        <p:grpSpPr>
          <a:xfrm flipH="1">
            <a:off x="213866" y="5826744"/>
            <a:ext cx="901750" cy="635472"/>
            <a:chOff x="364945" y="5510151"/>
            <a:chExt cx="929463" cy="783771"/>
          </a:xfrm>
        </p:grpSpPr>
        <p:sp>
          <p:nvSpPr>
            <p:cNvPr id="15" name="12 Elipse"/>
            <p:cNvSpPr/>
            <p:nvPr/>
          </p:nvSpPr>
          <p:spPr>
            <a:xfrm>
              <a:off x="364945" y="5510151"/>
              <a:ext cx="929463" cy="783771"/>
            </a:xfrm>
            <a:prstGeom prst="ellips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sz="2000" dirty="0">
                <a:solidFill>
                  <a:schemeClr val="bg1"/>
                </a:solidFill>
              </a:endParaRPr>
            </a:p>
          </p:txBody>
        </p:sp>
        <p:sp>
          <p:nvSpPr>
            <p:cNvPr id="16" name="13 Rectángulo"/>
            <p:cNvSpPr/>
            <p:nvPr/>
          </p:nvSpPr>
          <p:spPr>
            <a:xfrm>
              <a:off x="364945" y="5727194"/>
              <a:ext cx="901811" cy="349683"/>
            </a:xfrm>
            <a:prstGeom prst="rect">
              <a:avLst/>
            </a:prstGeom>
          </p:spPr>
          <p:txBody>
            <a:bodyPr wrap="square">
              <a:spAutoFit/>
            </a:bodyPr>
            <a:lstStyle/>
            <a:p>
              <a:pPr algn="ctr"/>
              <a:r>
                <a:rPr lang="es-MX" sz="1000" b="1" dirty="0">
                  <a:solidFill>
                    <a:schemeClr val="accent4">
                      <a:lumMod val="50000"/>
                    </a:schemeClr>
                  </a:solidFill>
                  <a:latin typeface="Tahoma" pitchFamily="34" charset="0"/>
                  <a:ea typeface="Tahoma" pitchFamily="34" charset="0"/>
                  <a:cs typeface="Tahoma" pitchFamily="34" charset="0"/>
                </a:rPr>
                <a:t>Art. 16</a:t>
              </a:r>
              <a:endParaRPr lang="es-MX" sz="1000" dirty="0">
                <a:solidFill>
                  <a:schemeClr val="accent4">
                    <a:lumMod val="50000"/>
                  </a:schemeClr>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60016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14" name="9 Rectángulo"/>
          <p:cNvSpPr>
            <a:spLocks noGrp="1"/>
          </p:cNvSpPr>
          <p:nvPr>
            <p:ph type="ctrTitle"/>
          </p:nvPr>
        </p:nvSpPr>
        <p:spPr>
          <a:xfrm>
            <a:off x="508011" y="1340768"/>
            <a:ext cx="8190121" cy="1246495"/>
          </a:xfrm>
          <a:prstGeom prst="rect">
            <a:avLst/>
          </a:prstGeom>
        </p:spPr>
        <p:txBody>
          <a:bodyPr wrap="square">
            <a:spAutoFit/>
          </a:bodyPr>
          <a:lstStyle/>
          <a:p>
            <a:pPr lvl="0" algn="just"/>
            <a:r>
              <a:rPr lang="es-MX" sz="2500" dirty="0">
                <a:solidFill>
                  <a:prstClr val="black"/>
                </a:solidFill>
                <a:latin typeface="Tahoma" pitchFamily="34" charset="0"/>
                <a:ea typeface="Tahoma" pitchFamily="34" charset="0"/>
                <a:cs typeface="Tahoma" pitchFamily="34" charset="0"/>
              </a:rPr>
              <a:t>Al concluir el curso los servidores públicos de la Secretaría de Salud  y Servicios de </a:t>
            </a:r>
            <a:r>
              <a:rPr lang="es-MX" sz="2500" b="1" dirty="0">
                <a:solidFill>
                  <a:prstClr val="black"/>
                </a:solidFill>
                <a:latin typeface="Tahoma" pitchFamily="34" charset="0"/>
                <a:ea typeface="Tahoma" pitchFamily="34" charset="0"/>
                <a:cs typeface="Tahoma" pitchFamily="34" charset="0"/>
              </a:rPr>
              <a:t>Salud Pública de la Ciudad de México:</a:t>
            </a:r>
          </a:p>
        </p:txBody>
      </p:sp>
      <p:sp>
        <p:nvSpPr>
          <p:cNvPr id="15" name="8 Rectángulo"/>
          <p:cNvSpPr>
            <a:spLocks noGrp="1"/>
          </p:cNvSpPr>
          <p:nvPr>
            <p:ph type="subTitle" idx="1"/>
          </p:nvPr>
        </p:nvSpPr>
        <p:spPr>
          <a:xfrm>
            <a:off x="3513557" y="3068960"/>
            <a:ext cx="5184576" cy="3170099"/>
          </a:xfrm>
          <a:prstGeom prst="rect">
            <a:avLst/>
          </a:prstGeom>
        </p:spPr>
        <p:txBody>
          <a:bodyPr wrap="square">
            <a:spAutoFit/>
          </a:bodyPr>
          <a:lstStyle/>
          <a:p>
            <a:pPr algn="just">
              <a:buNone/>
            </a:pPr>
            <a:r>
              <a:rPr lang="es-MX" sz="2500" b="1" dirty="0">
                <a:solidFill>
                  <a:schemeClr val="tx1"/>
                </a:solidFill>
                <a:latin typeface="Tahoma" pitchFamily="34" charset="0"/>
                <a:ea typeface="Tahoma" pitchFamily="34" charset="0"/>
                <a:cs typeface="Tahoma" pitchFamily="34" charset="0"/>
              </a:rPr>
              <a:t>Ejemplificarán casos, </a:t>
            </a:r>
            <a:r>
              <a:rPr lang="es-MX" sz="2500" dirty="0">
                <a:solidFill>
                  <a:schemeClr val="tx1"/>
                </a:solidFill>
                <a:latin typeface="Tahoma" pitchFamily="34" charset="0"/>
                <a:ea typeface="Tahoma" pitchFamily="34" charset="0"/>
                <a:cs typeface="Tahoma" pitchFamily="34" charset="0"/>
              </a:rPr>
              <a:t> en que deba elaborarse prueba de daño de acuerdo a lo establecido en la LTAIPyRC de la Ciudad de México, con la finalidad de valorar que el daño que pueda producirse con la publicidad de la información es mayor al interés de conocerla.</a:t>
            </a:r>
          </a:p>
        </p:txBody>
      </p:sp>
      <p:pic>
        <p:nvPicPr>
          <p:cNvPr id="16" name="5 Imagen"/>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7707" y="2787028"/>
            <a:ext cx="2700753" cy="3882331"/>
          </a:xfrm>
          <a:prstGeom prst="rect">
            <a:avLst/>
          </a:prstGeom>
        </p:spPr>
      </p:pic>
      <p:pic>
        <p:nvPicPr>
          <p:cNvPr id="10" name="Imagen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785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7 Rectángulo"/>
          <p:cNvSpPr/>
          <p:nvPr/>
        </p:nvSpPr>
        <p:spPr>
          <a:xfrm>
            <a:off x="323528" y="1124744"/>
            <a:ext cx="8496943" cy="532453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wrap="square">
            <a:spAutoFit/>
          </a:bodyPr>
          <a:lstStyle/>
          <a:p>
            <a:pPr algn="just"/>
            <a:endParaRPr lang="es-MX" sz="2000" dirty="0">
              <a:solidFill>
                <a:schemeClr val="tx1"/>
              </a:solidFill>
              <a:latin typeface="Tahoma" pitchFamily="34" charset="0"/>
              <a:ea typeface="Tahoma" pitchFamily="34" charset="0"/>
              <a:cs typeface="Tahoma" pitchFamily="34" charset="0"/>
            </a:endParaRPr>
          </a:p>
          <a:p>
            <a:pPr algn="just"/>
            <a:r>
              <a:rPr lang="es-MX" sz="2000" dirty="0">
                <a:solidFill>
                  <a:schemeClr val="tx1"/>
                </a:solidFill>
                <a:latin typeface="Tahoma" pitchFamily="34" charset="0"/>
                <a:ea typeface="Tahoma" pitchFamily="34" charset="0"/>
                <a:cs typeface="Tahoma" pitchFamily="34" charset="0"/>
              </a:rPr>
              <a:t>Excepcionalmente, los sujetos obligados, con la aprobación de su Comité de Transparencia, podrán ampliar el periodo de reserva hasta por un plazo de dos años adicionales, siempre y cuando subsistan las causas que dieron origen a su clasificación, mediante la aplicación de una prueba de daño.</a:t>
            </a:r>
          </a:p>
          <a:p>
            <a:pPr algn="just"/>
            <a:r>
              <a:rPr lang="es-MX" sz="2000" dirty="0">
                <a:solidFill>
                  <a:schemeClr val="tx1"/>
                </a:solidFill>
                <a:latin typeface="Tahoma" pitchFamily="34" charset="0"/>
                <a:ea typeface="Tahoma" pitchFamily="34" charset="0"/>
                <a:cs typeface="Tahoma" pitchFamily="34" charset="0"/>
              </a:rPr>
              <a:t> </a:t>
            </a:r>
          </a:p>
          <a:p>
            <a:pPr algn="just"/>
            <a:r>
              <a:rPr lang="es-MX" sz="2000" dirty="0">
                <a:solidFill>
                  <a:schemeClr val="tx1"/>
                </a:solidFill>
                <a:latin typeface="Tahoma" pitchFamily="34" charset="0"/>
                <a:ea typeface="Tahoma" pitchFamily="34" charset="0"/>
                <a:cs typeface="Tahoma" pitchFamily="34" charset="0"/>
              </a:rPr>
              <a:t>Para los casos previstos por la fracción II, cuando se trate de información cuya publicación pueda ocasionar la destrucción o inhabilitación de infraestructura de carácter estratégico para la provisión de bienes o servicios públicos, y que a juicio del sujeto obligado sea necesario ampliar nuevamente el periodo de reserva de la información; el Comité de Transparencia respectivo deberá hacer la solicitud correspondiente al Instituto, debidamente fundada y motivada, aplicando la prueba de daño y señalando el plazo de reserva, por lo menos con tres meses de anticipación al vencimiento del periodo.</a:t>
            </a:r>
          </a:p>
          <a:p>
            <a:pPr algn="just"/>
            <a:r>
              <a:rPr lang="es-MX" sz="2000" dirty="0">
                <a:solidFill>
                  <a:schemeClr val="tx1"/>
                </a:solidFill>
                <a:latin typeface="Tahoma" pitchFamily="34" charset="0"/>
                <a:ea typeface="Tahoma" pitchFamily="34" charset="0"/>
                <a:cs typeface="Tahoma" pitchFamily="34" charset="0"/>
              </a:rPr>
              <a:t> </a:t>
            </a:r>
          </a:p>
        </p:txBody>
      </p:sp>
    </p:spTree>
    <p:extLst>
      <p:ext uri="{BB962C8B-B14F-4D97-AF65-F5344CB8AC3E}">
        <p14:creationId xmlns:p14="http://schemas.microsoft.com/office/powerpoint/2010/main" val="4155865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6 Rectángulo"/>
          <p:cNvSpPr/>
          <p:nvPr/>
        </p:nvSpPr>
        <p:spPr>
          <a:xfrm>
            <a:off x="2555776" y="940658"/>
            <a:ext cx="4536504" cy="400110"/>
          </a:xfrm>
          <a:prstGeom prst="rect">
            <a:avLst/>
          </a:prstGeom>
        </p:spPr>
        <p:txBody>
          <a:bodyPr wrap="square">
            <a:spAutoFit/>
          </a:bodyPr>
          <a:lstStyle/>
          <a:p>
            <a:pPr marL="0" lvl="1" algn="ctr">
              <a:spcBef>
                <a:spcPct val="20000"/>
              </a:spcBef>
              <a:defRPr/>
            </a:pPr>
            <a:r>
              <a:rPr lang="es-MX" sz="2000" b="1" dirty="0">
                <a:latin typeface="Tahoma" pitchFamily="34" charset="0"/>
                <a:ea typeface="Tahoma" pitchFamily="34" charset="0"/>
                <a:cs typeface="Tahoma" pitchFamily="34" charset="0"/>
              </a:rPr>
              <a:t>3.1.2. ¿Qué es la motivación?</a:t>
            </a:r>
          </a:p>
        </p:txBody>
      </p:sp>
      <p:sp>
        <p:nvSpPr>
          <p:cNvPr id="9" name="1 Rectángulo"/>
          <p:cNvSpPr/>
          <p:nvPr/>
        </p:nvSpPr>
        <p:spPr>
          <a:xfrm>
            <a:off x="395535" y="1745521"/>
            <a:ext cx="8302598" cy="1323439"/>
          </a:xfrm>
          <a:prstGeom prst="rect">
            <a:avLst/>
          </a:prstGeom>
        </p:spPr>
        <p:txBody>
          <a:bodyPr wrap="square">
            <a:spAutoFit/>
          </a:bodyPr>
          <a:lstStyle/>
          <a:p>
            <a:pPr algn="just"/>
            <a:r>
              <a:rPr lang="es-MX" sz="2000" dirty="0">
                <a:latin typeface="Tahoma" pitchFamily="34" charset="0"/>
                <a:ea typeface="Tahoma" pitchFamily="34" charset="0"/>
                <a:cs typeface="Tahoma" pitchFamily="34" charset="0"/>
              </a:rPr>
              <a:t>Consiste en señalar con precisión, las circunstancias especiales, razones particulares o causas inmediatas (razonamientos lógico-jurídicos) que se tuvieron en consideración para determinar que el caso concreto se ajusta a la hipótesis normativa.</a:t>
            </a:r>
          </a:p>
        </p:txBody>
      </p:sp>
      <p:pic>
        <p:nvPicPr>
          <p:cNvPr id="10" name="7 Imagen" descr="expresar.jpg"/>
          <p:cNvPicPr>
            <a:picLocks noChangeAspect="1"/>
          </p:cNvPicPr>
          <p:nvPr/>
        </p:nvPicPr>
        <p:blipFill>
          <a:blip r:embed="rId5"/>
          <a:stretch>
            <a:fillRect/>
          </a:stretch>
        </p:blipFill>
        <p:spPr>
          <a:xfrm rot="21194732">
            <a:off x="553451" y="3318347"/>
            <a:ext cx="3886146" cy="2914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8 Rectángulo"/>
          <p:cNvSpPr/>
          <p:nvPr/>
        </p:nvSpPr>
        <p:spPr>
          <a:xfrm rot="21031670">
            <a:off x="4776656" y="3768085"/>
            <a:ext cx="4162300" cy="1015663"/>
          </a:xfrm>
          <a:prstGeom prst="rect">
            <a:avLst/>
          </a:prstGeom>
        </p:spPr>
        <p:txBody>
          <a:bodyPr wrap="square">
            <a:spAutoFit/>
          </a:bodyPr>
          <a:lstStyle/>
          <a:p>
            <a:pPr algn="just">
              <a:buNone/>
            </a:pPr>
            <a:r>
              <a:rPr lang="es-MX" sz="2000" b="1" dirty="0">
                <a:latin typeface="Tahoma" pitchFamily="34" charset="0"/>
                <a:ea typeface="Tahoma" pitchFamily="34" charset="0"/>
                <a:cs typeface="Tahoma" pitchFamily="34" charset="0"/>
              </a:rPr>
              <a:t>Artículo 16 </a:t>
            </a:r>
            <a:r>
              <a:rPr lang="es-MX" sz="2000" dirty="0">
                <a:latin typeface="Tahoma" pitchFamily="34" charset="0"/>
                <a:ea typeface="Tahoma" pitchFamily="34" charset="0"/>
                <a:cs typeface="Tahoma" pitchFamily="34" charset="0"/>
              </a:rPr>
              <a:t>de la Constitución Política de los Estados Unidos Mexicanos.</a:t>
            </a:r>
          </a:p>
        </p:txBody>
      </p:sp>
    </p:spTree>
    <p:extLst>
      <p:ext uri="{BB962C8B-B14F-4D97-AF65-F5344CB8AC3E}">
        <p14:creationId xmlns:p14="http://schemas.microsoft.com/office/powerpoint/2010/main" val="1094043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7 Rectángulo"/>
          <p:cNvSpPr/>
          <p:nvPr/>
        </p:nvSpPr>
        <p:spPr>
          <a:xfrm>
            <a:off x="2921313" y="940658"/>
            <a:ext cx="4098959" cy="400110"/>
          </a:xfrm>
          <a:prstGeom prst="rect">
            <a:avLst/>
          </a:prstGeom>
        </p:spPr>
        <p:txBody>
          <a:bodyPr wrap="square">
            <a:spAutoFit/>
          </a:bodyPr>
          <a:lstStyle/>
          <a:p>
            <a:pPr marL="0" lvl="1">
              <a:spcBef>
                <a:spcPct val="20000"/>
              </a:spcBef>
              <a:defRPr/>
            </a:pPr>
            <a:r>
              <a:rPr lang="es-MX" sz="2000" b="1" dirty="0">
                <a:latin typeface="Tahoma" pitchFamily="34" charset="0"/>
                <a:ea typeface="Tahoma" pitchFamily="34" charset="0"/>
                <a:cs typeface="Tahoma" pitchFamily="34" charset="0"/>
              </a:rPr>
              <a:t>3.2 Finalidad de la motivación</a:t>
            </a:r>
          </a:p>
        </p:txBody>
      </p:sp>
      <p:sp>
        <p:nvSpPr>
          <p:cNvPr id="9" name="10 Rectángulo"/>
          <p:cNvSpPr/>
          <p:nvPr/>
        </p:nvSpPr>
        <p:spPr>
          <a:xfrm>
            <a:off x="282352" y="1652607"/>
            <a:ext cx="8538120" cy="1323439"/>
          </a:xfrm>
          <a:prstGeom prst="rect">
            <a:avLst/>
          </a:prstGeom>
        </p:spPr>
        <p:txBody>
          <a:bodyPr wrap="square">
            <a:spAutoFit/>
          </a:bodyPr>
          <a:lstStyle/>
          <a:p>
            <a:pPr algn="just"/>
            <a:r>
              <a:rPr lang="es-MX" sz="2000" dirty="0">
                <a:latin typeface="Tahoma" pitchFamily="34" charset="0"/>
                <a:ea typeface="Tahoma" pitchFamily="34" charset="0"/>
                <a:cs typeface="Tahoma" pitchFamily="34" charset="0"/>
              </a:rPr>
              <a:t>Es una herramienta </a:t>
            </a:r>
            <a:r>
              <a:rPr lang="es-MX" sz="2000" b="1" dirty="0">
                <a:latin typeface="Tahoma" pitchFamily="34" charset="0"/>
                <a:ea typeface="Tahoma" pitchFamily="34" charset="0"/>
                <a:cs typeface="Tahoma" pitchFamily="34" charset="0"/>
              </a:rPr>
              <a:t>contra la arbitrariedad en las decisiones</a:t>
            </a:r>
            <a:r>
              <a:rPr lang="es-MX" sz="2000" dirty="0">
                <a:latin typeface="Tahoma" pitchFamily="34" charset="0"/>
                <a:ea typeface="Tahoma" pitchFamily="34" charset="0"/>
                <a:cs typeface="Tahoma" pitchFamily="34" charset="0"/>
              </a:rPr>
              <a:t> que permite disuadir cualquier afán o sospecha parcializada, lo que favorece que los particulares </a:t>
            </a:r>
            <a:r>
              <a:rPr lang="es-MX" sz="2000" b="1" dirty="0">
                <a:latin typeface="Tahoma" pitchFamily="34" charset="0"/>
                <a:ea typeface="Tahoma" pitchFamily="34" charset="0"/>
                <a:cs typeface="Tahoma" pitchFamily="34" charset="0"/>
              </a:rPr>
              <a:t>conozcan las razones que llevan a los Sujetos Obligados a clasificar la información como reservada</a:t>
            </a:r>
            <a:r>
              <a:rPr lang="es-MX" sz="2000" dirty="0">
                <a:latin typeface="Tahoma" pitchFamily="34" charset="0"/>
                <a:ea typeface="Tahoma" pitchFamily="34" charset="0"/>
                <a:cs typeface="Tahoma" pitchFamily="34" charset="0"/>
              </a:rPr>
              <a:t>.</a:t>
            </a:r>
            <a:endParaRPr lang="es-MX" sz="2000" dirty="0"/>
          </a:p>
        </p:txBody>
      </p:sp>
      <p:pic>
        <p:nvPicPr>
          <p:cNvPr id="10" name="8 Imagen" descr="correctivo.jpg"/>
          <p:cNvPicPr>
            <a:picLocks noChangeAspect="1"/>
          </p:cNvPicPr>
          <p:nvPr/>
        </p:nvPicPr>
        <p:blipFill>
          <a:blip r:embed="rId5">
            <a:clrChange>
              <a:clrFrom>
                <a:srgbClr val="FFFFFF"/>
              </a:clrFrom>
              <a:clrTo>
                <a:srgbClr val="FFFFFF">
                  <a:alpha val="0"/>
                </a:srgbClr>
              </a:clrTo>
            </a:clrChange>
          </a:blip>
          <a:stretch>
            <a:fillRect/>
          </a:stretch>
        </p:blipFill>
        <p:spPr>
          <a:xfrm>
            <a:off x="2596030" y="2698177"/>
            <a:ext cx="4568258" cy="2459015"/>
          </a:xfrm>
          <a:prstGeom prst="rect">
            <a:avLst/>
          </a:prstGeom>
        </p:spPr>
      </p:pic>
      <p:sp>
        <p:nvSpPr>
          <p:cNvPr id="14" name="6 Rectángulo"/>
          <p:cNvSpPr/>
          <p:nvPr/>
        </p:nvSpPr>
        <p:spPr>
          <a:xfrm>
            <a:off x="282352" y="5223441"/>
            <a:ext cx="8538119" cy="1015663"/>
          </a:xfrm>
          <a:prstGeom prst="rect">
            <a:avLst/>
          </a:prstGeom>
        </p:spPr>
        <p:txBody>
          <a:bodyPr wrap="square">
            <a:spAutoFit/>
          </a:bodyPr>
          <a:lstStyle/>
          <a:p>
            <a:pPr algn="just"/>
            <a:r>
              <a:rPr lang="es-MX" sz="2000" dirty="0">
                <a:latin typeface="Tahoma" pitchFamily="34" charset="0"/>
                <a:ea typeface="Tahoma" pitchFamily="34" charset="0"/>
                <a:cs typeface="Tahoma" pitchFamily="34" charset="0"/>
              </a:rPr>
              <a:t>Sirve de control de la discrecionalidad obligando al área que genera, administra o detenta la información a  justificar la decisión de restringir el acceso a la misma.</a:t>
            </a:r>
          </a:p>
        </p:txBody>
      </p:sp>
    </p:spTree>
    <p:extLst>
      <p:ext uri="{BB962C8B-B14F-4D97-AF65-F5344CB8AC3E}">
        <p14:creationId xmlns:p14="http://schemas.microsoft.com/office/powerpoint/2010/main" val="134915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9" name="1 Rectángulo"/>
          <p:cNvSpPr/>
          <p:nvPr/>
        </p:nvSpPr>
        <p:spPr>
          <a:xfrm>
            <a:off x="827476" y="803777"/>
            <a:ext cx="7380515" cy="707886"/>
          </a:xfrm>
          <a:prstGeom prst="rect">
            <a:avLst/>
          </a:prstGeom>
        </p:spPr>
        <p:txBody>
          <a:bodyPr wrap="square">
            <a:spAutoFit/>
          </a:bodyPr>
          <a:lstStyle/>
          <a:p>
            <a:pPr marL="0" lvl="1" algn="ctr">
              <a:spcBef>
                <a:spcPct val="20000"/>
              </a:spcBef>
              <a:defRPr/>
            </a:pPr>
            <a:r>
              <a:rPr lang="es-MX" sz="2000" b="1" dirty="0">
                <a:latin typeface="Tahoma" pitchFamily="34" charset="0"/>
                <a:ea typeface="Tahoma" pitchFamily="34" charset="0"/>
                <a:cs typeface="Tahoma" pitchFamily="34" charset="0"/>
              </a:rPr>
              <a:t>3.3 Casos para prueba de daño: fundamentación y motivación</a:t>
            </a:r>
            <a:endParaRPr lang="es-MX" sz="2000" b="1" dirty="0"/>
          </a:p>
        </p:txBody>
      </p:sp>
      <p:sp>
        <p:nvSpPr>
          <p:cNvPr id="14" name="Rectángulo 13"/>
          <p:cNvSpPr/>
          <p:nvPr/>
        </p:nvSpPr>
        <p:spPr>
          <a:xfrm>
            <a:off x="503547" y="1628800"/>
            <a:ext cx="3124231" cy="4278094"/>
          </a:xfrm>
          <a:prstGeom prst="rect">
            <a:avLst/>
          </a:prstGeom>
        </p:spPr>
        <p:txBody>
          <a:bodyPr wrap="square">
            <a:spAutoFit/>
          </a:bodyPr>
          <a:lstStyle/>
          <a:p>
            <a:pPr marR="313690">
              <a:spcAft>
                <a:spcPts val="0"/>
              </a:spcAft>
              <a:tabLst>
                <a:tab pos="6570980" algn="l"/>
              </a:tabLst>
            </a:pPr>
            <a:r>
              <a:rPr lang="es-ES" sz="1600" b="1" dirty="0">
                <a:latin typeface="Tahoma" pitchFamily="34" charset="0"/>
                <a:ea typeface="Tahoma" pitchFamily="34" charset="0"/>
                <a:cs typeface="Tahoma" pitchFamily="34" charset="0"/>
              </a:rPr>
              <a:t>“INFORMACIÓN DEL HOSPITAL DE ESPECIALIDADES DE LA CIUDAD DE MÉXICO "DR BELISARIO DOMINGUEZ" </a:t>
            </a:r>
            <a:endParaRPr lang="es-MX" sz="1600" b="1" dirty="0">
              <a:latin typeface="Tahoma" pitchFamily="34" charset="0"/>
              <a:ea typeface="Tahoma" pitchFamily="34" charset="0"/>
              <a:cs typeface="Tahoma" pitchFamily="34" charset="0"/>
            </a:endParaRPr>
          </a:p>
          <a:p>
            <a:pPr marR="313690">
              <a:spcAft>
                <a:spcPts val="0"/>
              </a:spcAft>
              <a:tabLst>
                <a:tab pos="6570980" algn="l"/>
              </a:tabLst>
            </a:pPr>
            <a:r>
              <a:rPr lang="es-ES" sz="1600" dirty="0">
                <a:latin typeface="Tahoma" pitchFamily="34" charset="0"/>
                <a:ea typeface="Tahoma" pitchFamily="34" charset="0"/>
                <a:cs typeface="Tahoma" pitchFamily="34" charset="0"/>
              </a:rPr>
              <a:t>Datos generales de la institución:</a:t>
            </a:r>
            <a:endParaRPr lang="es-MX" sz="1600" dirty="0">
              <a:latin typeface="Tahoma" pitchFamily="34" charset="0"/>
              <a:ea typeface="Tahoma" pitchFamily="34" charset="0"/>
              <a:cs typeface="Tahoma" pitchFamily="34" charset="0"/>
            </a:endParaRPr>
          </a:p>
          <a:p>
            <a:pPr marR="313690">
              <a:spcAft>
                <a:spcPts val="0"/>
              </a:spcAft>
              <a:tabLst>
                <a:tab pos="6570980" algn="l"/>
              </a:tabLst>
            </a:pPr>
            <a:r>
              <a:rPr lang="es-ES" sz="1600" dirty="0">
                <a:latin typeface="Tahoma" pitchFamily="34" charset="0"/>
                <a:ea typeface="Tahoma" pitchFamily="34" charset="0"/>
                <a:cs typeface="Tahoma" pitchFamily="34" charset="0"/>
              </a:rPr>
              <a:t> Antecedentes Históricos </a:t>
            </a:r>
            <a:endParaRPr lang="es-MX" sz="1600" dirty="0">
              <a:latin typeface="Tahoma" pitchFamily="34" charset="0"/>
              <a:ea typeface="Tahoma" pitchFamily="34" charset="0"/>
              <a:cs typeface="Tahoma" pitchFamily="34" charset="0"/>
            </a:endParaRPr>
          </a:p>
          <a:p>
            <a:pPr marR="313690">
              <a:spcAft>
                <a:spcPts val="0"/>
              </a:spcAft>
              <a:tabLst>
                <a:tab pos="6570980" algn="l"/>
              </a:tabLst>
            </a:pPr>
            <a:r>
              <a:rPr lang="es-ES" sz="1600" dirty="0">
                <a:latin typeface="Tahoma" pitchFamily="34" charset="0"/>
                <a:ea typeface="Tahoma" pitchFamily="34" charset="0"/>
                <a:cs typeface="Tahoma" pitchFamily="34" charset="0"/>
              </a:rPr>
              <a:t>Organización </a:t>
            </a:r>
            <a:endParaRPr lang="es-MX" sz="1600" dirty="0">
              <a:latin typeface="Tahoma" pitchFamily="34" charset="0"/>
              <a:ea typeface="Tahoma" pitchFamily="34" charset="0"/>
              <a:cs typeface="Tahoma" pitchFamily="34" charset="0"/>
            </a:endParaRPr>
          </a:p>
          <a:p>
            <a:pPr marR="313690">
              <a:spcAft>
                <a:spcPts val="0"/>
              </a:spcAft>
              <a:tabLst>
                <a:tab pos="6570980" algn="l"/>
              </a:tabLst>
            </a:pPr>
            <a:r>
              <a:rPr lang="es-ES" sz="1600" dirty="0">
                <a:latin typeface="Tahoma" pitchFamily="34" charset="0"/>
                <a:ea typeface="Tahoma" pitchFamily="34" charset="0"/>
                <a:cs typeface="Tahoma" pitchFamily="34" charset="0"/>
              </a:rPr>
              <a:t>Organigrama General </a:t>
            </a:r>
            <a:endParaRPr lang="es-MX" sz="1600" dirty="0">
              <a:latin typeface="Tahoma" pitchFamily="34" charset="0"/>
              <a:ea typeface="Tahoma" pitchFamily="34" charset="0"/>
              <a:cs typeface="Tahoma" pitchFamily="34" charset="0"/>
            </a:endParaRPr>
          </a:p>
          <a:p>
            <a:pPr marR="313690">
              <a:spcAft>
                <a:spcPts val="0"/>
              </a:spcAft>
              <a:tabLst>
                <a:tab pos="6570980" algn="l"/>
              </a:tabLst>
            </a:pPr>
            <a:r>
              <a:rPr lang="es-ES" sz="1600" dirty="0">
                <a:latin typeface="Tahoma" pitchFamily="34" charset="0"/>
                <a:ea typeface="Tahoma" pitchFamily="34" charset="0"/>
                <a:cs typeface="Tahoma" pitchFamily="34" charset="0"/>
              </a:rPr>
              <a:t>Objetivos de la institución </a:t>
            </a:r>
            <a:endParaRPr lang="es-MX" sz="1600" dirty="0">
              <a:latin typeface="Tahoma" pitchFamily="34" charset="0"/>
              <a:ea typeface="Tahoma" pitchFamily="34" charset="0"/>
              <a:cs typeface="Tahoma" pitchFamily="34" charset="0"/>
            </a:endParaRPr>
          </a:p>
          <a:p>
            <a:pPr marR="313690">
              <a:spcAft>
                <a:spcPts val="0"/>
              </a:spcAft>
              <a:tabLst>
                <a:tab pos="6570980" algn="l"/>
              </a:tabLst>
            </a:pPr>
            <a:r>
              <a:rPr lang="es-ES" sz="1600" b="1" u="sng" dirty="0">
                <a:latin typeface="Tahoma" pitchFamily="34" charset="0"/>
                <a:ea typeface="Tahoma" pitchFamily="34" charset="0"/>
                <a:cs typeface="Tahoma" pitchFamily="34" charset="0"/>
              </a:rPr>
              <a:t>Descripción del área física </a:t>
            </a:r>
            <a:endParaRPr lang="es-MX" sz="1600" dirty="0">
              <a:latin typeface="Tahoma" pitchFamily="34" charset="0"/>
              <a:ea typeface="Tahoma" pitchFamily="34" charset="0"/>
              <a:cs typeface="Tahoma" pitchFamily="34" charset="0"/>
            </a:endParaRPr>
          </a:p>
          <a:p>
            <a:pPr marR="313690">
              <a:spcAft>
                <a:spcPts val="0"/>
              </a:spcAft>
              <a:tabLst>
                <a:tab pos="6570980" algn="l"/>
              </a:tabLst>
            </a:pPr>
            <a:r>
              <a:rPr lang="es-ES" sz="1600" dirty="0">
                <a:latin typeface="Tahoma" pitchFamily="34" charset="0"/>
                <a:ea typeface="Tahoma" pitchFamily="34" charset="0"/>
                <a:cs typeface="Tahoma" pitchFamily="34" charset="0"/>
              </a:rPr>
              <a:t>Requisitos de admisión </a:t>
            </a:r>
            <a:endParaRPr lang="es-MX" sz="1600" dirty="0">
              <a:latin typeface="Tahoma" pitchFamily="34" charset="0"/>
              <a:ea typeface="Tahoma" pitchFamily="34" charset="0"/>
              <a:cs typeface="Tahoma" pitchFamily="34" charset="0"/>
            </a:endParaRPr>
          </a:p>
          <a:p>
            <a:pPr marR="313690">
              <a:spcAft>
                <a:spcPts val="0"/>
              </a:spcAft>
              <a:tabLst>
                <a:tab pos="6570980" algn="l"/>
              </a:tabLst>
            </a:pPr>
            <a:r>
              <a:rPr lang="es-ES" sz="1600" dirty="0">
                <a:latin typeface="Tahoma" pitchFamily="34" charset="0"/>
                <a:ea typeface="Tahoma" pitchFamily="34" charset="0"/>
                <a:cs typeface="Tahoma" pitchFamily="34" charset="0"/>
              </a:rPr>
              <a:t>Porcentaje de ocupación </a:t>
            </a:r>
            <a:endParaRPr lang="es-MX" sz="1600" dirty="0">
              <a:latin typeface="Tahoma" pitchFamily="34" charset="0"/>
              <a:ea typeface="Tahoma" pitchFamily="34" charset="0"/>
              <a:cs typeface="Tahoma" pitchFamily="34" charset="0"/>
            </a:endParaRPr>
          </a:p>
          <a:p>
            <a:pPr marR="313690">
              <a:spcAft>
                <a:spcPts val="0"/>
              </a:spcAft>
              <a:tabLst>
                <a:tab pos="6570980" algn="l"/>
              </a:tabLst>
            </a:pPr>
            <a:r>
              <a:rPr lang="es-ES" sz="1600" dirty="0">
                <a:latin typeface="Tahoma" pitchFamily="34" charset="0"/>
                <a:ea typeface="Tahoma" pitchFamily="34" charset="0"/>
                <a:cs typeface="Tahoma" pitchFamily="34" charset="0"/>
              </a:rPr>
              <a:t>Morbimortalidad </a:t>
            </a:r>
            <a:endParaRPr lang="es-MX" sz="1600" dirty="0">
              <a:latin typeface="Tahoma" pitchFamily="34" charset="0"/>
              <a:ea typeface="Tahoma" pitchFamily="34" charset="0"/>
              <a:cs typeface="Tahoma" pitchFamily="34" charset="0"/>
            </a:endParaRPr>
          </a:p>
          <a:p>
            <a:pPr marR="313690">
              <a:spcAft>
                <a:spcPts val="0"/>
              </a:spcAft>
              <a:tabLst>
                <a:tab pos="6570980" algn="l"/>
              </a:tabLst>
            </a:pPr>
            <a:r>
              <a:rPr lang="es-ES" sz="1600" dirty="0">
                <a:latin typeface="Tahoma" pitchFamily="34" charset="0"/>
                <a:ea typeface="Tahoma" pitchFamily="34" charset="0"/>
                <a:cs typeface="Tahoma" pitchFamily="34" charset="0"/>
              </a:rPr>
              <a:t> </a:t>
            </a:r>
            <a:endParaRPr lang="es-MX" sz="1600" dirty="0">
              <a:latin typeface="Tahoma" pitchFamily="34" charset="0"/>
              <a:ea typeface="Tahoma" pitchFamily="34" charset="0"/>
              <a:cs typeface="Tahoma" pitchFamily="34" charset="0"/>
            </a:endParaRPr>
          </a:p>
        </p:txBody>
      </p:sp>
      <p:sp>
        <p:nvSpPr>
          <p:cNvPr id="2" name="1 Rectángulo"/>
          <p:cNvSpPr/>
          <p:nvPr/>
        </p:nvSpPr>
        <p:spPr>
          <a:xfrm>
            <a:off x="5361020" y="1566962"/>
            <a:ext cx="3243428" cy="4770537"/>
          </a:xfrm>
          <a:prstGeom prst="rect">
            <a:avLst/>
          </a:prstGeom>
        </p:spPr>
        <p:txBody>
          <a:bodyPr wrap="square">
            <a:spAutoFit/>
          </a:bodyPr>
          <a:lstStyle/>
          <a:p>
            <a:pPr marR="313690" algn="just">
              <a:spcAft>
                <a:spcPts val="0"/>
              </a:spcAft>
              <a:tabLst>
                <a:tab pos="6570980" algn="l"/>
              </a:tabLst>
            </a:pPr>
            <a:r>
              <a:rPr lang="es-ES" sz="1600" dirty="0">
                <a:latin typeface="Tahoma" pitchFamily="34" charset="0"/>
                <a:ea typeface="Tahoma" pitchFamily="34" charset="0"/>
                <a:cs typeface="Tahoma" pitchFamily="34" charset="0"/>
              </a:rPr>
              <a:t>Lugar: </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Ubicación Dependencia</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Tipo de Unidad Médica</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Políticas</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Programas de atención</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Población que atiende</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Unidad de adscripción</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Servicios que proporciona</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 </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Departamento de </a:t>
            </a:r>
            <a:r>
              <a:rPr lang="es-ES" sz="1600" dirty="0" err="1">
                <a:latin typeface="Tahoma" pitchFamily="34" charset="0"/>
                <a:ea typeface="Tahoma" pitchFamily="34" charset="0"/>
                <a:cs typeface="Tahoma" pitchFamily="34" charset="0"/>
              </a:rPr>
              <a:t>Radiologia</a:t>
            </a:r>
            <a:r>
              <a:rPr lang="es-ES" sz="1600" dirty="0">
                <a:latin typeface="Tahoma" pitchFamily="34" charset="0"/>
                <a:ea typeface="Tahoma" pitchFamily="34" charset="0"/>
                <a:cs typeface="Tahoma" pitchFamily="34" charset="0"/>
              </a:rPr>
              <a:t>:</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Concepto</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Misión </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Visión </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Objetivos del departamento </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Organización </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Recursos Humanos</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Materiales </a:t>
            </a:r>
            <a:endParaRPr lang="es-MX" sz="1600" dirty="0">
              <a:latin typeface="Tahoma" pitchFamily="34" charset="0"/>
              <a:ea typeface="Tahoma" pitchFamily="34" charset="0"/>
              <a:cs typeface="Tahoma" pitchFamily="34" charset="0"/>
            </a:endParaRPr>
          </a:p>
          <a:p>
            <a:pPr marR="313690" algn="just">
              <a:spcAft>
                <a:spcPts val="0"/>
              </a:spcAft>
              <a:tabLst>
                <a:tab pos="6570980" algn="l"/>
              </a:tabLst>
            </a:pPr>
            <a:r>
              <a:rPr lang="es-ES" sz="1600" dirty="0">
                <a:latin typeface="Tahoma" pitchFamily="34" charset="0"/>
                <a:ea typeface="Tahoma" pitchFamily="34" charset="0"/>
                <a:cs typeface="Tahoma" pitchFamily="34" charset="0"/>
              </a:rPr>
              <a:t>                                Técnicos”(sic)</a:t>
            </a:r>
            <a:endParaRPr lang="es-MX" sz="1600" dirty="0">
              <a:latin typeface="Tahoma" pitchFamily="34" charset="0"/>
              <a:ea typeface="Tahoma" pitchFamily="34" charset="0"/>
              <a:cs typeface="Tahoma" pitchFamily="34" charset="0"/>
            </a:endParaRPr>
          </a:p>
        </p:txBody>
      </p:sp>
      <p:cxnSp>
        <p:nvCxnSpPr>
          <p:cNvPr id="5" name="4 Conector angular"/>
          <p:cNvCxnSpPr/>
          <p:nvPr/>
        </p:nvCxnSpPr>
        <p:spPr>
          <a:xfrm>
            <a:off x="3347864" y="3645024"/>
            <a:ext cx="1872208" cy="792088"/>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042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9" name="1 Rectángulo"/>
          <p:cNvSpPr/>
          <p:nvPr/>
        </p:nvSpPr>
        <p:spPr>
          <a:xfrm>
            <a:off x="755576" y="905228"/>
            <a:ext cx="7380515" cy="369332"/>
          </a:xfrm>
          <a:prstGeom prst="rect">
            <a:avLst/>
          </a:prstGeom>
        </p:spPr>
        <p:txBody>
          <a:bodyPr wrap="square">
            <a:spAutoFit/>
          </a:bodyPr>
          <a:lstStyle/>
          <a:p>
            <a:pPr marL="0" lvl="1">
              <a:spcBef>
                <a:spcPct val="20000"/>
              </a:spcBef>
              <a:defRPr/>
            </a:pPr>
            <a:r>
              <a:rPr lang="es-MX" b="1" dirty="0">
                <a:solidFill>
                  <a:schemeClr val="accent6">
                    <a:lumMod val="75000"/>
                  </a:schemeClr>
                </a:solidFill>
                <a:latin typeface="Tahoma" pitchFamily="34" charset="0"/>
                <a:ea typeface="Tahoma" pitchFamily="34" charset="0"/>
                <a:cs typeface="Tahoma" pitchFamily="34" charset="0"/>
              </a:rPr>
              <a:t>3.3 Casos para prueba de daño: fundamentación y motivación</a:t>
            </a:r>
            <a:endParaRPr lang="es-MX" b="1" dirty="0"/>
          </a:p>
        </p:txBody>
      </p:sp>
      <p:sp>
        <p:nvSpPr>
          <p:cNvPr id="14" name="Rectángulo 13"/>
          <p:cNvSpPr/>
          <p:nvPr/>
        </p:nvSpPr>
        <p:spPr>
          <a:xfrm>
            <a:off x="467544" y="1268760"/>
            <a:ext cx="8568951" cy="5324535"/>
          </a:xfrm>
          <a:prstGeom prst="rect">
            <a:avLst/>
          </a:prstGeom>
        </p:spPr>
        <p:txBody>
          <a:bodyPr wrap="square">
            <a:spAutoFit/>
          </a:bodyPr>
          <a:lstStyle/>
          <a:p>
            <a:pPr marR="673100" algn="just">
              <a:spcAft>
                <a:spcPts val="0"/>
              </a:spcAft>
              <a:tabLst>
                <a:tab pos="5286375" algn="l"/>
              </a:tabLst>
            </a:pPr>
            <a:r>
              <a:rPr lang="es-ES" sz="2000" dirty="0">
                <a:solidFill>
                  <a:srgbClr val="000000"/>
                </a:solidFill>
                <a:latin typeface="Tahoma" pitchFamily="34" charset="0"/>
                <a:ea typeface="Tahoma" pitchFamily="34" charset="0"/>
                <a:cs typeface="Tahoma" pitchFamily="34" charset="0"/>
              </a:rPr>
              <a:t>“Se solicita la fecha de los simulacros realizados, el número de extintores, el número de botiquín existentes, </a:t>
            </a:r>
            <a:r>
              <a:rPr lang="es-ES" sz="2000" b="1" dirty="0">
                <a:latin typeface="Tahoma" pitchFamily="34" charset="0"/>
                <a:ea typeface="Tahoma" pitchFamily="34" charset="0"/>
                <a:cs typeface="Tahoma" pitchFamily="34" charset="0"/>
              </a:rPr>
              <a:t>ubicación de la rutas de evacuación</a:t>
            </a:r>
            <a:r>
              <a:rPr lang="es-ES" sz="2000" dirty="0">
                <a:latin typeface="Tahoma" pitchFamily="34" charset="0"/>
                <a:ea typeface="Tahoma" pitchFamily="34" charset="0"/>
                <a:cs typeface="Tahoma" pitchFamily="34" charset="0"/>
              </a:rPr>
              <a:t>, puntos de reunión</a:t>
            </a:r>
            <a:r>
              <a:rPr lang="es-ES" sz="2000" dirty="0">
                <a:solidFill>
                  <a:srgbClr val="000000"/>
                </a:solidFill>
                <a:latin typeface="Tahoma" pitchFamily="34" charset="0"/>
                <a:ea typeface="Tahoma" pitchFamily="34" charset="0"/>
                <a:cs typeface="Tahoma" pitchFamily="34" charset="0"/>
              </a:rPr>
              <a:t>, las minutas de las comisiones de seguridad e higiene, los recorridos que eventualmente hayan realizado, así como las actas o minutas elaboradas por la brigada de protección civil, incluyendo los recorridos que se realizaron.</a:t>
            </a:r>
          </a:p>
          <a:p>
            <a:pPr marR="673100" algn="just">
              <a:spcAft>
                <a:spcPts val="0"/>
              </a:spcAft>
              <a:tabLst>
                <a:tab pos="5286375" algn="l"/>
              </a:tabLst>
            </a:pPr>
            <a:endParaRPr lang="es-MX" sz="2000" dirty="0">
              <a:latin typeface="Tahoma" pitchFamily="34" charset="0"/>
              <a:ea typeface="Tahoma" pitchFamily="34" charset="0"/>
              <a:cs typeface="Tahoma" pitchFamily="34" charset="0"/>
            </a:endParaRPr>
          </a:p>
          <a:p>
            <a:pPr marR="673100" algn="just">
              <a:spcAft>
                <a:spcPts val="0"/>
              </a:spcAft>
              <a:tabLst>
                <a:tab pos="5286375" algn="l"/>
              </a:tabLst>
            </a:pPr>
            <a:r>
              <a:rPr lang="es-ES" sz="2000" b="1" dirty="0">
                <a:solidFill>
                  <a:srgbClr val="000000"/>
                </a:solidFill>
                <a:latin typeface="Tahoma" pitchFamily="34" charset="0"/>
                <a:ea typeface="Tahoma" pitchFamily="34" charset="0"/>
                <a:cs typeface="Tahoma" pitchFamily="34" charset="0"/>
              </a:rPr>
              <a:t> </a:t>
            </a:r>
            <a:endParaRPr lang="es-MX" sz="2000" dirty="0">
              <a:latin typeface="Tahoma" pitchFamily="34" charset="0"/>
              <a:ea typeface="Tahoma" pitchFamily="34" charset="0"/>
              <a:cs typeface="Tahoma" pitchFamily="34" charset="0"/>
            </a:endParaRPr>
          </a:p>
          <a:p>
            <a:pPr marR="673100" algn="just">
              <a:spcAft>
                <a:spcPts val="0"/>
              </a:spcAft>
              <a:tabLst>
                <a:tab pos="5286375" algn="l"/>
              </a:tabLst>
            </a:pPr>
            <a:r>
              <a:rPr lang="es-ES" sz="2000" b="1" dirty="0">
                <a:solidFill>
                  <a:srgbClr val="000000"/>
                </a:solidFill>
                <a:latin typeface="Tahoma" pitchFamily="34" charset="0"/>
                <a:ea typeface="Tahoma" pitchFamily="34" charset="0"/>
                <a:cs typeface="Tahoma" pitchFamily="34" charset="0"/>
              </a:rPr>
              <a:t>Los dictamines de seguridad estructural del edificio ubicado en la Calle de Xocongo número 225. Colonia Transito Delegación Cuauhtémoc. CP 06820 en la Ciudad de México. Edificio actualmente ocupado por la Secretaria de Salud del Distrito Federal en la información solicitada se debe de incluir tas medidas preventivas y reparativas, memoria técnica de las reparaciones. Modificaciones derivados de los sismos e incendios.”</a:t>
            </a:r>
            <a:r>
              <a:rPr lang="es-ES" sz="2000" dirty="0">
                <a:solidFill>
                  <a:srgbClr val="000000"/>
                </a:solidFill>
                <a:latin typeface="Tahoma" pitchFamily="34" charset="0"/>
                <a:ea typeface="Tahoma" pitchFamily="34" charset="0"/>
                <a:cs typeface="Tahoma" pitchFamily="34" charset="0"/>
              </a:rPr>
              <a:t> (Sic</a:t>
            </a:r>
            <a:r>
              <a:rPr lang="es-ES" sz="2000" dirty="0" smtClean="0">
                <a:solidFill>
                  <a:srgbClr val="000000"/>
                </a:solidFill>
                <a:latin typeface="Tahoma" pitchFamily="34" charset="0"/>
                <a:ea typeface="Tahoma" pitchFamily="34" charset="0"/>
                <a:cs typeface="Tahoma" pitchFamily="34" charset="0"/>
              </a:rPr>
              <a:t>)                                                                                                                                                                                                                                                                                                                                                                                                                                                                                                                                                                                                                                                                                                                                                                                                                                                                                                                                                                                                                                                                                                                                                                                                                                                                                                                                                                                                                                                                                                                                                                                                                                                                                                                  </a:t>
            </a:r>
            <a:endParaRPr lang="es-MX" sz="2000" dirty="0">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94917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14" name="7 Rectángulo"/>
          <p:cNvSpPr/>
          <p:nvPr/>
        </p:nvSpPr>
        <p:spPr>
          <a:xfrm>
            <a:off x="418073" y="1089908"/>
            <a:ext cx="4161939" cy="477054"/>
          </a:xfrm>
          <a:prstGeom prst="rect">
            <a:avLst/>
          </a:prstGeom>
        </p:spPr>
        <p:txBody>
          <a:bodyPr wrap="square">
            <a:spAutoFit/>
          </a:bodyPr>
          <a:lstStyle/>
          <a:p>
            <a:pPr marL="0" lvl="1">
              <a:spcBef>
                <a:spcPct val="20000"/>
              </a:spcBef>
              <a:defRPr/>
            </a:pPr>
            <a:r>
              <a:rPr lang="es-MX" sz="2500" b="1" dirty="0">
                <a:latin typeface="Tahoma" pitchFamily="34" charset="0"/>
                <a:ea typeface="Tahoma" pitchFamily="34" charset="0"/>
                <a:cs typeface="Tahoma" pitchFamily="34" charset="0"/>
              </a:rPr>
              <a:t>Lecturas recomendadas</a:t>
            </a:r>
          </a:p>
        </p:txBody>
      </p:sp>
      <p:pic>
        <p:nvPicPr>
          <p:cNvPr id="15" name="9 Imagen" descr="lecturas recomend 2.jpg"/>
          <p:cNvPicPr>
            <a:picLocks noChangeAspect="1"/>
          </p:cNvPicPr>
          <p:nvPr/>
        </p:nvPicPr>
        <p:blipFill>
          <a:blip r:embed="rId5"/>
          <a:stretch>
            <a:fillRect/>
          </a:stretch>
        </p:blipFill>
        <p:spPr>
          <a:xfrm>
            <a:off x="3707904" y="1844824"/>
            <a:ext cx="4129330" cy="20646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6" name="10 Rectángulo"/>
          <p:cNvSpPr/>
          <p:nvPr/>
        </p:nvSpPr>
        <p:spPr>
          <a:xfrm>
            <a:off x="418073" y="4293096"/>
            <a:ext cx="8280060" cy="1754326"/>
          </a:xfrm>
          <a:prstGeom prst="rect">
            <a:avLst/>
          </a:prstGeom>
        </p:spPr>
        <p:txBody>
          <a:bodyPr wrap="square">
            <a:spAutoFit/>
          </a:bodyPr>
          <a:lstStyle/>
          <a:p>
            <a:pPr marL="342900" lvl="1" indent="-342900">
              <a:spcBef>
                <a:spcPct val="20000"/>
              </a:spcBef>
              <a:buFontTx/>
              <a:buAutoNum type="arabicPeriod"/>
              <a:defRPr/>
            </a:pPr>
            <a:r>
              <a:rPr lang="es-MX" sz="2000" dirty="0" smtClean="0">
                <a:latin typeface="Tahoma" pitchFamily="34" charset="0"/>
                <a:ea typeface="Tahoma" pitchFamily="34" charset="0"/>
                <a:cs typeface="Tahoma" pitchFamily="34" charset="0"/>
              </a:rPr>
              <a:t>Ley </a:t>
            </a:r>
            <a:r>
              <a:rPr lang="es-MX" sz="2000" dirty="0">
                <a:latin typeface="Tahoma" pitchFamily="34" charset="0"/>
                <a:ea typeface="Tahoma" pitchFamily="34" charset="0"/>
                <a:cs typeface="Tahoma" pitchFamily="34" charset="0"/>
              </a:rPr>
              <a:t>de Protección de Datos Personales para el Distrito  Federal</a:t>
            </a:r>
          </a:p>
          <a:p>
            <a:pPr marL="342900" lvl="1" indent="-342900">
              <a:spcBef>
                <a:spcPct val="20000"/>
              </a:spcBef>
              <a:buAutoNum type="arabicPeriod"/>
              <a:defRPr/>
            </a:pPr>
            <a:r>
              <a:rPr lang="es-MX" sz="2000" dirty="0">
                <a:latin typeface="Tahoma" pitchFamily="34" charset="0"/>
                <a:ea typeface="Tahoma" pitchFamily="34" charset="0"/>
                <a:cs typeface="Tahoma" pitchFamily="34" charset="0"/>
              </a:rPr>
              <a:t>Lineamientos para la Protección de Datos Personales en el Distrito Federal</a:t>
            </a:r>
          </a:p>
          <a:p>
            <a:pPr marL="342900" lvl="1" indent="-342900">
              <a:spcBef>
                <a:spcPct val="20000"/>
              </a:spcBef>
              <a:buAutoNum type="arabicPeriod"/>
              <a:defRPr/>
            </a:pPr>
            <a:r>
              <a:rPr lang="es-MX" sz="2000" dirty="0">
                <a:latin typeface="Tahoma" pitchFamily="34" charset="0"/>
                <a:ea typeface="Tahoma" pitchFamily="34" charset="0"/>
                <a:cs typeface="Tahoma" pitchFamily="34" charset="0"/>
              </a:rPr>
              <a:t>Manual de autoformación sobre la Ley de Protección de Datos Personales para el Distrito Federal</a:t>
            </a:r>
          </a:p>
        </p:txBody>
      </p:sp>
    </p:spTree>
    <p:extLst>
      <p:ext uri="{BB962C8B-B14F-4D97-AF65-F5344CB8AC3E}">
        <p14:creationId xmlns:p14="http://schemas.microsoft.com/office/powerpoint/2010/main" val="2063311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pic>
        <p:nvPicPr>
          <p:cNvPr id="9" name="12 Imagen" descr="gracias 1.jpg"/>
          <p:cNvPicPr>
            <a:picLocks noChangeAspect="1"/>
          </p:cNvPicPr>
          <p:nvPr/>
        </p:nvPicPr>
        <p:blipFill>
          <a:blip r:embed="rId5">
            <a:clrChange>
              <a:clrFrom>
                <a:srgbClr val="FEFEFE"/>
              </a:clrFrom>
              <a:clrTo>
                <a:srgbClr val="FEFEFE">
                  <a:alpha val="0"/>
                </a:srgbClr>
              </a:clrTo>
            </a:clrChange>
          </a:blip>
          <a:stretch>
            <a:fillRect/>
          </a:stretch>
        </p:blipFill>
        <p:spPr>
          <a:xfrm>
            <a:off x="971600" y="980728"/>
            <a:ext cx="7370064" cy="3782568"/>
          </a:xfrm>
          <a:prstGeom prst="rect">
            <a:avLst/>
          </a:prstGeom>
        </p:spPr>
      </p:pic>
      <p:sp>
        <p:nvSpPr>
          <p:cNvPr id="14" name="Title 1"/>
          <p:cNvSpPr txBox="1">
            <a:spLocks/>
          </p:cNvSpPr>
          <p:nvPr/>
        </p:nvSpPr>
        <p:spPr>
          <a:xfrm>
            <a:off x="1691680" y="4869160"/>
            <a:ext cx="5904655" cy="1556792"/>
          </a:xfrm>
          <a:prstGeom prst="rect">
            <a:avLst/>
          </a:prstGeom>
          <a:ln>
            <a:noFill/>
          </a:ln>
          <a:effectLst>
            <a:outerShdw blurRad="50800" dist="50800" dir="5400000" algn="ctr" rotWithShape="0">
              <a:schemeClr val="bg2">
                <a:lumMod val="90000"/>
              </a:schemeClr>
            </a:outerShdw>
          </a:effectLst>
        </p:spPr>
        <p:txBody>
          <a:bodyPr vert="horz" lIns="91440" tIns="45720" rIns="91440" bIns="45720" rtlCol="0" anchor="ctr">
            <a:noAutofit/>
            <a:scene3d>
              <a:camera prst="orthographicFront"/>
              <a:lightRig rig="threePt" dir="t"/>
            </a:scene3d>
            <a:sp3d extrusionH="57150">
              <a:bevelT w="38100" h="38100"/>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pPr>
            <a:r>
              <a:rPr lang="es-ES_tradnl" sz="2500" b="1" noProof="1">
                <a:ln w="9000" cmpd="sng">
                  <a:noFill/>
                  <a:prstDash val="solid"/>
                </a:ln>
                <a:solidFill>
                  <a:schemeClr val="accent6">
                    <a:lumMod val="50000"/>
                  </a:schemeClr>
                </a:solidFill>
                <a:effectLst>
                  <a:reflection blurRad="12700" stA="28000" endPos="45000" dist="1000" dir="5400000" sy="-100000" algn="bl" rotWithShape="0"/>
                </a:effectLst>
                <a:latin typeface="Tahoma" pitchFamily="34" charset="0"/>
                <a:ea typeface="Tahoma" pitchFamily="34" charset="0"/>
                <a:cs typeface="Tahoma" pitchFamily="34" charset="0"/>
              </a:rPr>
              <a:t>oip.capacitacion@salud.df.gob.mx</a:t>
            </a:r>
          </a:p>
          <a:p>
            <a:pPr algn="ctr"/>
            <a:r>
              <a:rPr lang="es-MX" sz="2500" dirty="0" smtClean="0">
                <a:latin typeface="Tahoma" pitchFamily="34" charset="0"/>
                <a:ea typeface="Tahoma" pitchFamily="34" charset="0"/>
                <a:cs typeface="Tahoma" pitchFamily="34" charset="0"/>
              </a:rPr>
              <a:t>Tel</a:t>
            </a:r>
            <a:r>
              <a:rPr lang="es-MX" sz="2500" dirty="0">
                <a:latin typeface="Tahoma" pitchFamily="34" charset="0"/>
                <a:ea typeface="Tahoma" pitchFamily="34" charset="0"/>
                <a:cs typeface="Tahoma" pitchFamily="34" charset="0"/>
              </a:rPr>
              <a:t>. 50381700</a:t>
            </a:r>
          </a:p>
          <a:p>
            <a:pPr algn="ctr"/>
            <a:r>
              <a:rPr lang="es-MX" sz="2500" dirty="0" smtClean="0">
                <a:latin typeface="Tahoma" pitchFamily="34" charset="0"/>
                <a:ea typeface="Tahoma" pitchFamily="34" charset="0"/>
                <a:cs typeface="Tahoma" pitchFamily="34" charset="0"/>
              </a:rPr>
              <a:t>Ext</a:t>
            </a:r>
            <a:r>
              <a:rPr lang="es-MX" sz="2500" dirty="0">
                <a:latin typeface="Tahoma" pitchFamily="34" charset="0"/>
                <a:ea typeface="Tahoma" pitchFamily="34" charset="0"/>
                <a:cs typeface="Tahoma" pitchFamily="34" charset="0"/>
              </a:rPr>
              <a:t>. 1790 y 1801</a:t>
            </a:r>
            <a:endParaRPr lang="es-ES_tradnl" sz="2500" b="1" noProof="1">
              <a:ln w="9000" cmpd="sng">
                <a:noFill/>
                <a:prstDash val="solid"/>
              </a:ln>
              <a:solidFill>
                <a:schemeClr val="accent3">
                  <a:lumMod val="60000"/>
                  <a:lumOff val="40000"/>
                </a:schemeClr>
              </a:solidFill>
              <a:effectLst>
                <a:reflection blurRad="12700" stA="28000" endPos="45000" dist="1000" dir="5400000" sy="-100000" algn="bl" rotWithShape="0"/>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0091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10" name="5 CuadroTexto"/>
          <p:cNvSpPr txBox="1"/>
          <p:nvPr/>
        </p:nvSpPr>
        <p:spPr>
          <a:xfrm>
            <a:off x="3000578" y="1815669"/>
            <a:ext cx="4091702" cy="1015663"/>
          </a:xfrm>
          <a:prstGeom prst="rect">
            <a:avLst/>
          </a:prstGeom>
          <a:noFill/>
          <a:ln cmpd="sng">
            <a:noFill/>
          </a:ln>
        </p:spPr>
        <p:txBody>
          <a:bodyPr wrap="square" rtlCol="0">
            <a:spAutoFit/>
          </a:bodyPr>
          <a:lstStyle/>
          <a:p>
            <a:r>
              <a:rPr lang="es-MX" sz="6000" b="1" dirty="0">
                <a:latin typeface="Tahoma" pitchFamily="34" charset="0"/>
                <a:ea typeface="Tahoma" pitchFamily="34" charset="0"/>
                <a:cs typeface="Tahoma" pitchFamily="34" charset="0"/>
              </a:rPr>
              <a:t>TEMARIO</a:t>
            </a:r>
            <a:endParaRPr lang="es-ES" sz="6000" b="1" dirty="0">
              <a:latin typeface="Tahoma" pitchFamily="34" charset="0"/>
              <a:ea typeface="Tahoma" pitchFamily="34" charset="0"/>
              <a:cs typeface="Tahoma" pitchFamily="34" charset="0"/>
            </a:endParaRPr>
          </a:p>
        </p:txBody>
      </p:sp>
      <p:pic>
        <p:nvPicPr>
          <p:cNvPr id="14" name="8 Imagen" descr="TEMARIO.jpg"/>
          <p:cNvPicPr>
            <a:picLocks noChangeAspect="1"/>
          </p:cNvPicPr>
          <p:nvPr/>
        </p:nvPicPr>
        <p:blipFill>
          <a:blip r:embed="rId5">
            <a:clrChange>
              <a:clrFrom>
                <a:srgbClr val="FFFFFF"/>
              </a:clrFrom>
              <a:clrTo>
                <a:srgbClr val="FFFFFF">
                  <a:alpha val="0"/>
                </a:srgbClr>
              </a:clrTo>
            </a:clrChange>
          </a:blip>
          <a:stretch>
            <a:fillRect/>
          </a:stretch>
        </p:blipFill>
        <p:spPr>
          <a:xfrm>
            <a:off x="792526" y="2852936"/>
            <a:ext cx="8115302" cy="3312368"/>
          </a:xfrm>
          <a:prstGeom prst="rect">
            <a:avLst/>
          </a:prstGeom>
        </p:spPr>
      </p:pic>
    </p:spTree>
    <p:extLst>
      <p:ext uri="{BB962C8B-B14F-4D97-AF65-F5344CB8AC3E}">
        <p14:creationId xmlns:p14="http://schemas.microsoft.com/office/powerpoint/2010/main" val="96548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10" name="2 Marcador de contenido"/>
          <p:cNvSpPr txBox="1">
            <a:spLocks/>
          </p:cNvSpPr>
          <p:nvPr/>
        </p:nvSpPr>
        <p:spPr>
          <a:xfrm>
            <a:off x="395786" y="1264559"/>
            <a:ext cx="8407019" cy="5027062"/>
          </a:xfrm>
          <a:prstGeom prst="rect">
            <a:avLst/>
          </a:prstGeom>
        </p:spPr>
        <p:txBody>
          <a:bodyPr>
            <a:noAutofit/>
          </a:bodyPr>
          <a:lstStyle/>
          <a:p>
            <a:pPr marL="0" lvl="1" fontAlgn="auto">
              <a:spcBef>
                <a:spcPct val="20000"/>
              </a:spcBef>
              <a:spcAft>
                <a:spcPts val="0"/>
              </a:spcAft>
              <a:defRPr/>
            </a:pPr>
            <a:r>
              <a:rPr lang="es-MX" sz="1600" b="1" dirty="0">
                <a:latin typeface="Tahoma" pitchFamily="34" charset="0"/>
                <a:ea typeface="Tahoma" pitchFamily="34" charset="0"/>
                <a:cs typeface="Tahoma" pitchFamily="34" charset="0"/>
              </a:rPr>
              <a:t>1. Prueba de daño</a:t>
            </a:r>
          </a:p>
          <a:p>
            <a:pPr marL="0" lvl="1" fontAlgn="auto">
              <a:spcBef>
                <a:spcPct val="20000"/>
              </a:spcBef>
              <a:spcAft>
                <a:spcPts val="0"/>
              </a:spcAft>
              <a:defRPr/>
            </a:pPr>
            <a:r>
              <a:rPr lang="es-MX" sz="1600" dirty="0">
                <a:latin typeface="Tahoma" pitchFamily="34" charset="0"/>
                <a:ea typeface="Tahoma" pitchFamily="34" charset="0"/>
                <a:cs typeface="Tahoma" pitchFamily="34" charset="0"/>
              </a:rPr>
              <a:t>1.1 ¿Qué es y cuándo aplica una prueba de daño?</a:t>
            </a:r>
          </a:p>
          <a:p>
            <a:pPr marL="0" lvl="1">
              <a:spcBef>
                <a:spcPct val="20000"/>
              </a:spcBef>
              <a:defRPr/>
            </a:pPr>
            <a:r>
              <a:rPr lang="es-MX" sz="1600" dirty="0">
                <a:latin typeface="Tahoma" pitchFamily="34" charset="0"/>
                <a:ea typeface="Tahoma" pitchFamily="34" charset="0"/>
                <a:cs typeface="Tahoma" pitchFamily="34" charset="0"/>
              </a:rPr>
              <a:t>1.2 Ruta para elaboración de una prueba de daño</a:t>
            </a:r>
          </a:p>
          <a:p>
            <a:pPr marL="0" lvl="1" fontAlgn="auto">
              <a:spcBef>
                <a:spcPct val="20000"/>
              </a:spcBef>
              <a:spcAft>
                <a:spcPts val="0"/>
              </a:spcAft>
              <a:defRPr/>
            </a:pPr>
            <a:r>
              <a:rPr lang="es-MX" sz="1600" dirty="0">
                <a:latin typeface="Tahoma" pitchFamily="34" charset="0"/>
                <a:ea typeface="Tahoma" pitchFamily="34" charset="0"/>
                <a:cs typeface="Tahoma" pitchFamily="34" charset="0"/>
              </a:rPr>
              <a:t>1.3 Hipótesis para la reserva de información </a:t>
            </a:r>
          </a:p>
          <a:p>
            <a:pPr marL="0" lvl="1" fontAlgn="auto">
              <a:spcBef>
                <a:spcPct val="20000"/>
              </a:spcBef>
              <a:spcAft>
                <a:spcPts val="0"/>
              </a:spcAft>
              <a:defRPr/>
            </a:pPr>
            <a:endParaRPr lang="es-MX" sz="1600" b="1" dirty="0">
              <a:latin typeface="Tahoma" pitchFamily="34" charset="0"/>
              <a:ea typeface="Tahoma" pitchFamily="34" charset="0"/>
              <a:cs typeface="Tahoma" pitchFamily="34" charset="0"/>
            </a:endParaRPr>
          </a:p>
          <a:p>
            <a:pPr marL="0" lvl="1" fontAlgn="auto">
              <a:spcBef>
                <a:spcPct val="20000"/>
              </a:spcBef>
              <a:spcAft>
                <a:spcPts val="0"/>
              </a:spcAft>
              <a:defRPr/>
            </a:pPr>
            <a:r>
              <a:rPr lang="es-MX" sz="1600" b="1" dirty="0">
                <a:latin typeface="Tahoma" pitchFamily="34" charset="0"/>
                <a:ea typeface="Tahoma" pitchFamily="34" charset="0"/>
                <a:cs typeface="Tahoma" pitchFamily="34" charset="0"/>
              </a:rPr>
              <a:t>2. Criterios mínimos para la elaboración de pruebas de daño</a:t>
            </a:r>
          </a:p>
          <a:p>
            <a:pPr marL="0" lvl="1" fontAlgn="auto">
              <a:spcBef>
                <a:spcPct val="20000"/>
              </a:spcBef>
              <a:spcAft>
                <a:spcPts val="0"/>
              </a:spcAft>
              <a:defRPr/>
            </a:pPr>
            <a:r>
              <a:rPr lang="es-MX" sz="1600" dirty="0">
                <a:latin typeface="Tahoma" pitchFamily="34" charset="0"/>
                <a:ea typeface="Tahoma" pitchFamily="34" charset="0"/>
                <a:cs typeface="Tahoma" pitchFamily="34" charset="0"/>
              </a:rPr>
              <a:t>2.1 Fuente de información y encuadre en alguna hipótesis</a:t>
            </a:r>
          </a:p>
          <a:p>
            <a:pPr marL="0" lvl="1" fontAlgn="auto">
              <a:spcBef>
                <a:spcPct val="20000"/>
              </a:spcBef>
              <a:spcAft>
                <a:spcPts val="0"/>
              </a:spcAft>
              <a:defRPr/>
            </a:pPr>
            <a:r>
              <a:rPr lang="es-MX" sz="1600" dirty="0">
                <a:latin typeface="Tahoma" pitchFamily="34" charset="0"/>
                <a:ea typeface="Tahoma" pitchFamily="34" charset="0"/>
                <a:cs typeface="Tahoma" pitchFamily="34" charset="0"/>
              </a:rPr>
              <a:t>2.2 Interés que se protege y daño que se causa con su publicidad</a:t>
            </a:r>
          </a:p>
          <a:p>
            <a:pPr marL="0" lvl="1" fontAlgn="auto">
              <a:spcBef>
                <a:spcPct val="20000"/>
              </a:spcBef>
              <a:spcAft>
                <a:spcPts val="0"/>
              </a:spcAft>
              <a:defRPr/>
            </a:pPr>
            <a:r>
              <a:rPr lang="es-MX" sz="1600" dirty="0">
                <a:latin typeface="Tahoma" pitchFamily="34" charset="0"/>
                <a:ea typeface="Tahoma" pitchFamily="34" charset="0"/>
                <a:cs typeface="Tahoma" pitchFamily="34" charset="0"/>
              </a:rPr>
              <a:t>2.3 Partes del documento que se reservan y elaboración de versión pública</a:t>
            </a:r>
          </a:p>
          <a:p>
            <a:pPr marL="0" lvl="1" fontAlgn="auto">
              <a:spcBef>
                <a:spcPct val="20000"/>
              </a:spcBef>
              <a:spcAft>
                <a:spcPts val="0"/>
              </a:spcAft>
              <a:defRPr/>
            </a:pPr>
            <a:r>
              <a:rPr lang="es-MX" sz="1600" dirty="0">
                <a:latin typeface="Tahoma" pitchFamily="34" charset="0"/>
                <a:ea typeface="Tahoma" pitchFamily="34" charset="0"/>
                <a:cs typeface="Tahoma" pitchFamily="34" charset="0"/>
              </a:rPr>
              <a:t>2.4 Designación de la autoridad responsable de su conservación y plazos de reserva</a:t>
            </a:r>
          </a:p>
          <a:p>
            <a:pPr marL="0" lvl="1" fontAlgn="auto">
              <a:spcBef>
                <a:spcPct val="20000"/>
              </a:spcBef>
              <a:spcAft>
                <a:spcPts val="0"/>
              </a:spcAft>
              <a:defRPr/>
            </a:pPr>
            <a:endParaRPr lang="es-MX" sz="1600" b="1" dirty="0">
              <a:latin typeface="Tahoma" pitchFamily="34" charset="0"/>
              <a:ea typeface="Tahoma" pitchFamily="34" charset="0"/>
              <a:cs typeface="Tahoma" pitchFamily="34" charset="0"/>
            </a:endParaRPr>
          </a:p>
          <a:p>
            <a:pPr marL="0" lvl="1">
              <a:spcBef>
                <a:spcPct val="20000"/>
              </a:spcBef>
              <a:defRPr/>
            </a:pPr>
            <a:r>
              <a:rPr lang="es-MX" sz="1600" b="1" dirty="0">
                <a:latin typeface="Tahoma" pitchFamily="34" charset="0"/>
                <a:ea typeface="Tahoma" pitchFamily="34" charset="0"/>
                <a:cs typeface="Tahoma" pitchFamily="34" charset="0"/>
              </a:rPr>
              <a:t>3. Fundamentación y motivación en una prueba de daño</a:t>
            </a:r>
          </a:p>
          <a:p>
            <a:pPr marL="0" lvl="1">
              <a:spcBef>
                <a:spcPct val="20000"/>
              </a:spcBef>
              <a:defRPr/>
            </a:pPr>
            <a:r>
              <a:rPr lang="es-MX" sz="1600" dirty="0">
                <a:latin typeface="Tahoma" pitchFamily="34" charset="0"/>
                <a:ea typeface="Tahoma" pitchFamily="34" charset="0"/>
                <a:cs typeface="Tahoma" pitchFamily="34" charset="0"/>
              </a:rPr>
              <a:t>3.1 ¿Qué es la fundamentación y la motivación?</a:t>
            </a:r>
          </a:p>
          <a:p>
            <a:pPr marL="0" lvl="1">
              <a:spcBef>
                <a:spcPct val="20000"/>
              </a:spcBef>
              <a:defRPr/>
            </a:pPr>
            <a:r>
              <a:rPr lang="es-MX" sz="1600" dirty="0">
                <a:latin typeface="Tahoma" pitchFamily="34" charset="0"/>
                <a:ea typeface="Tahoma" pitchFamily="34" charset="0"/>
                <a:cs typeface="Tahoma" pitchFamily="34" charset="0"/>
              </a:rPr>
              <a:t>3.2 Finalidad de la motivación</a:t>
            </a:r>
          </a:p>
          <a:p>
            <a:pPr marL="0" lvl="1">
              <a:spcBef>
                <a:spcPct val="20000"/>
              </a:spcBef>
              <a:defRPr/>
            </a:pPr>
            <a:r>
              <a:rPr lang="es-MX" sz="1600" dirty="0">
                <a:latin typeface="Tahoma" pitchFamily="34" charset="0"/>
                <a:ea typeface="Tahoma" pitchFamily="34" charset="0"/>
                <a:cs typeface="Tahoma" pitchFamily="34" charset="0"/>
              </a:rPr>
              <a:t>3.3 Caso para prueba de daño: fundamentación y motivación</a:t>
            </a:r>
          </a:p>
        </p:txBody>
      </p:sp>
      <p:pic>
        <p:nvPicPr>
          <p:cNvPr id="14" name="4 Imagen" descr="puntualizCafe.png"/>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5196746" y="1161738"/>
            <a:ext cx="1015766" cy="1480167"/>
          </a:xfrm>
          <a:prstGeom prst="rect">
            <a:avLst/>
          </a:prstGeom>
        </p:spPr>
      </p:pic>
      <p:pic>
        <p:nvPicPr>
          <p:cNvPr id="15" name="5 Imagen" descr="puntualizCafe.png"/>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artisticPaintStrokes/>
                    </a14:imgEffect>
                  </a14:imgLayer>
                </a14:imgProps>
              </a:ext>
            </a:extLst>
          </a:blip>
          <a:stretch>
            <a:fillRect/>
          </a:stretch>
        </p:blipFill>
        <p:spPr>
          <a:xfrm>
            <a:off x="7144084" y="2852936"/>
            <a:ext cx="815059" cy="1096432"/>
          </a:xfrm>
          <a:prstGeom prst="rect">
            <a:avLst/>
          </a:prstGeom>
        </p:spPr>
      </p:pic>
      <p:pic>
        <p:nvPicPr>
          <p:cNvPr id="16" name="5 Imagen" descr="puntualizCafe.png"/>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239079" y="4581128"/>
            <a:ext cx="815059" cy="1241819"/>
          </a:xfrm>
          <a:prstGeom prst="rect">
            <a:avLst/>
          </a:prstGeom>
        </p:spPr>
      </p:pic>
    </p:spTree>
    <p:extLst>
      <p:ext uri="{BB962C8B-B14F-4D97-AF65-F5344CB8AC3E}">
        <p14:creationId xmlns:p14="http://schemas.microsoft.com/office/powerpoint/2010/main" val="316447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10" name="3 Rectángulo"/>
          <p:cNvSpPr/>
          <p:nvPr/>
        </p:nvSpPr>
        <p:spPr>
          <a:xfrm>
            <a:off x="2750798" y="1746319"/>
            <a:ext cx="4176465" cy="553998"/>
          </a:xfrm>
          <a:prstGeom prst="rect">
            <a:avLst/>
          </a:prstGeom>
        </p:spPr>
        <p:txBody>
          <a:bodyPr wrap="square">
            <a:spAutoFit/>
          </a:bodyPr>
          <a:lstStyle/>
          <a:p>
            <a:pPr marL="0" lvl="1" algn="ctr" fontAlgn="auto">
              <a:spcBef>
                <a:spcPct val="20000"/>
              </a:spcBef>
              <a:spcAft>
                <a:spcPts val="0"/>
              </a:spcAft>
              <a:defRPr/>
            </a:pPr>
            <a:r>
              <a:rPr lang="es-MX" sz="3000" b="1" dirty="0">
                <a:latin typeface="Tahoma" pitchFamily="34" charset="0"/>
                <a:ea typeface="Tahoma" pitchFamily="34" charset="0"/>
                <a:cs typeface="Tahoma" pitchFamily="34" charset="0"/>
              </a:rPr>
              <a:t>1. Prueba de daño</a:t>
            </a:r>
          </a:p>
        </p:txBody>
      </p:sp>
      <p:pic>
        <p:nvPicPr>
          <p:cNvPr id="14" name="7 Imagen" descr="prueba.png"/>
          <p:cNvPicPr>
            <a:picLocks noChangeAspect="1"/>
          </p:cNvPicPr>
          <p:nvPr/>
        </p:nvPicPr>
        <p:blipFill>
          <a:blip r:embed="rId5">
            <a:clrChange>
              <a:clrFrom>
                <a:srgbClr val="FFFFFF"/>
              </a:clrFrom>
              <a:clrTo>
                <a:srgbClr val="FFFFFF">
                  <a:alpha val="0"/>
                </a:srgbClr>
              </a:clrTo>
            </a:clrChange>
          </a:blip>
          <a:stretch>
            <a:fillRect/>
          </a:stretch>
        </p:blipFill>
        <p:spPr>
          <a:xfrm>
            <a:off x="1763688" y="2852936"/>
            <a:ext cx="5791125" cy="2988366"/>
          </a:xfrm>
          <a:prstGeom prst="rect">
            <a:avLst/>
          </a:prstGeom>
        </p:spPr>
      </p:pic>
    </p:spTree>
    <p:extLst>
      <p:ext uri="{BB962C8B-B14F-4D97-AF65-F5344CB8AC3E}">
        <p14:creationId xmlns:p14="http://schemas.microsoft.com/office/powerpoint/2010/main" val="59541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7 Rectángulo"/>
          <p:cNvSpPr/>
          <p:nvPr/>
        </p:nvSpPr>
        <p:spPr>
          <a:xfrm>
            <a:off x="1563680" y="836712"/>
            <a:ext cx="6572994" cy="400110"/>
          </a:xfrm>
          <a:prstGeom prst="rect">
            <a:avLst/>
          </a:prstGeom>
        </p:spPr>
        <p:txBody>
          <a:bodyPr wrap="square">
            <a:spAutoFit/>
          </a:bodyPr>
          <a:lstStyle/>
          <a:p>
            <a:pPr marL="0" lvl="1" fontAlgn="auto">
              <a:spcBef>
                <a:spcPct val="20000"/>
              </a:spcBef>
              <a:spcAft>
                <a:spcPts val="0"/>
              </a:spcAft>
              <a:defRPr/>
            </a:pPr>
            <a:r>
              <a:rPr lang="es-MX" sz="2000" b="1" dirty="0">
                <a:solidFill>
                  <a:srgbClr val="002060"/>
                </a:solidFill>
                <a:latin typeface="Tahoma" pitchFamily="34" charset="0"/>
                <a:ea typeface="Tahoma" pitchFamily="34" charset="0"/>
                <a:cs typeface="Tahoma" pitchFamily="34" charset="0"/>
              </a:rPr>
              <a:t>1.1 ¿Qué es y cuándo aplica una prueba de daño?</a:t>
            </a:r>
          </a:p>
        </p:txBody>
      </p:sp>
      <p:sp>
        <p:nvSpPr>
          <p:cNvPr id="9" name="6 Rectángulo"/>
          <p:cNvSpPr/>
          <p:nvPr/>
        </p:nvSpPr>
        <p:spPr>
          <a:xfrm>
            <a:off x="242164" y="1700808"/>
            <a:ext cx="8585859" cy="2474524"/>
          </a:xfrm>
          <a:prstGeom prst="rect">
            <a:avLst/>
          </a:prstGeom>
        </p:spPr>
        <p:txBody>
          <a:bodyPr wrap="square">
            <a:spAutoFit/>
          </a:bodyPr>
          <a:lstStyle/>
          <a:p>
            <a:pPr marL="0" lvl="1" algn="just" fontAlgn="auto">
              <a:spcBef>
                <a:spcPct val="20000"/>
              </a:spcBef>
              <a:spcAft>
                <a:spcPts val="0"/>
              </a:spcAft>
              <a:defRPr/>
            </a:pPr>
            <a:r>
              <a:rPr lang="es-MX" b="1" dirty="0">
                <a:latin typeface="Tahoma" pitchFamily="34" charset="0"/>
                <a:ea typeface="Tahoma" pitchFamily="34" charset="0"/>
                <a:cs typeface="Tahoma" pitchFamily="34" charset="0"/>
              </a:rPr>
              <a:t>Es la demostración de que la divulgación de información lesiona el interés jurídicamente protegido por la Ley </a:t>
            </a:r>
            <a:r>
              <a:rPr lang="es-MX" dirty="0">
                <a:latin typeface="Tahoma" pitchFamily="34" charset="0"/>
                <a:ea typeface="Tahoma" pitchFamily="34" charset="0"/>
                <a:cs typeface="Tahoma" pitchFamily="34" charset="0"/>
              </a:rPr>
              <a:t>y que el daño que pueda producirse con la publicidad de la información es mayor que el interés de conocerla.</a:t>
            </a:r>
          </a:p>
          <a:p>
            <a:pPr marL="0" lvl="1" algn="ctr" fontAlgn="auto">
              <a:spcBef>
                <a:spcPct val="20000"/>
              </a:spcBef>
              <a:spcAft>
                <a:spcPts val="0"/>
              </a:spcAft>
              <a:defRPr/>
            </a:pPr>
            <a:r>
              <a:rPr lang="es-MX" b="1" dirty="0" smtClean="0">
                <a:latin typeface="Tahoma" pitchFamily="34" charset="0"/>
                <a:ea typeface="Tahoma" pitchFamily="34" charset="0"/>
                <a:cs typeface="Tahoma" pitchFamily="34" charset="0"/>
              </a:rPr>
              <a:t>¿</a:t>
            </a:r>
            <a:r>
              <a:rPr lang="es-MX" b="1" dirty="0">
                <a:latin typeface="Tahoma" pitchFamily="34" charset="0"/>
                <a:ea typeface="Tahoma" pitchFamily="34" charset="0"/>
                <a:cs typeface="Tahoma" pitchFamily="34" charset="0"/>
              </a:rPr>
              <a:t>Quién hace la prueba de daño?</a:t>
            </a:r>
          </a:p>
          <a:p>
            <a:pPr marL="0" lvl="1" algn="ctr" fontAlgn="auto">
              <a:spcBef>
                <a:spcPct val="20000"/>
              </a:spcBef>
              <a:spcAft>
                <a:spcPts val="0"/>
              </a:spcAft>
              <a:defRPr/>
            </a:pPr>
            <a:r>
              <a:rPr lang="es-MX" dirty="0">
                <a:latin typeface="Tahoma" pitchFamily="34" charset="0"/>
                <a:ea typeface="Tahoma" pitchFamily="34" charset="0"/>
                <a:cs typeface="Tahoma" pitchFamily="34" charset="0"/>
              </a:rPr>
              <a:t> Los Sujetos Obligados</a:t>
            </a:r>
            <a:r>
              <a:rPr lang="es-MX" b="1" dirty="0">
                <a:latin typeface="Tahoma" pitchFamily="34" charset="0"/>
                <a:ea typeface="Tahoma" pitchFamily="34" charset="0"/>
                <a:cs typeface="Tahoma" pitchFamily="34" charset="0"/>
              </a:rPr>
              <a:t>.</a:t>
            </a:r>
          </a:p>
          <a:p>
            <a:pPr marL="0" lvl="1" algn="just" fontAlgn="auto">
              <a:spcBef>
                <a:spcPct val="20000"/>
              </a:spcBef>
              <a:spcAft>
                <a:spcPts val="0"/>
              </a:spcAft>
              <a:defRPr/>
            </a:pPr>
            <a:r>
              <a:rPr lang="es-MX" b="1" dirty="0" smtClean="0">
                <a:latin typeface="Tahoma" pitchFamily="34" charset="0"/>
                <a:ea typeface="Tahoma" pitchFamily="34" charset="0"/>
                <a:cs typeface="Tahoma" pitchFamily="34" charset="0"/>
              </a:rPr>
              <a:t>Aplica</a:t>
            </a:r>
            <a:r>
              <a:rPr lang="es-MX" b="1" dirty="0">
                <a:latin typeface="Tahoma" pitchFamily="34" charset="0"/>
                <a:ea typeface="Tahoma" pitchFamily="34" charset="0"/>
                <a:cs typeface="Tahoma" pitchFamily="34" charset="0"/>
              </a:rPr>
              <a:t>. </a:t>
            </a:r>
            <a:r>
              <a:rPr lang="es-MX" dirty="0">
                <a:latin typeface="Tahoma" pitchFamily="34" charset="0"/>
                <a:ea typeface="Tahoma" pitchFamily="34" charset="0"/>
                <a:cs typeface="Tahoma" pitchFamily="34" charset="0"/>
              </a:rPr>
              <a:t>Cuando las solicitudes de información presentan casos para reserva de información.</a:t>
            </a:r>
          </a:p>
        </p:txBody>
      </p:sp>
      <p:pic>
        <p:nvPicPr>
          <p:cNvPr id="10" name="8 Imagen" descr="divulgacion.jpg"/>
          <p:cNvPicPr>
            <a:picLocks noChangeAspect="1"/>
          </p:cNvPicPr>
          <p:nvPr/>
        </p:nvPicPr>
        <p:blipFill>
          <a:blip r:embed="rId5"/>
          <a:stretch>
            <a:fillRect/>
          </a:stretch>
        </p:blipFill>
        <p:spPr>
          <a:xfrm>
            <a:off x="2608075" y="4225254"/>
            <a:ext cx="4159446" cy="2300090"/>
          </a:xfrm>
          <a:prstGeom prst="rect">
            <a:avLst/>
          </a:prstGeom>
        </p:spPr>
      </p:pic>
    </p:spTree>
    <p:extLst>
      <p:ext uri="{BB962C8B-B14F-4D97-AF65-F5344CB8AC3E}">
        <p14:creationId xmlns:p14="http://schemas.microsoft.com/office/powerpoint/2010/main" val="394368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sp>
        <p:nvSpPr>
          <p:cNvPr id="8" name="7 Rectángulo"/>
          <p:cNvSpPr/>
          <p:nvPr/>
        </p:nvSpPr>
        <p:spPr>
          <a:xfrm>
            <a:off x="2679012" y="836712"/>
            <a:ext cx="4629292" cy="400110"/>
          </a:xfrm>
          <a:prstGeom prst="rect">
            <a:avLst/>
          </a:prstGeom>
        </p:spPr>
        <p:txBody>
          <a:bodyPr wrap="square">
            <a:spAutoFit/>
          </a:bodyPr>
          <a:lstStyle/>
          <a:p>
            <a:pPr>
              <a:defRPr/>
            </a:pPr>
            <a:r>
              <a:rPr lang="es-MX" sz="2000" b="1" spc="100" dirty="0">
                <a:latin typeface="Tahoma" pitchFamily="34" charset="0"/>
                <a:ea typeface="Tahoma" pitchFamily="34" charset="0"/>
                <a:cs typeface="Tahoma" pitchFamily="34" charset="0"/>
              </a:rPr>
              <a:t>Clasificación de la </a:t>
            </a:r>
            <a:r>
              <a:rPr lang="es-MX" sz="2000" b="1" spc="100" dirty="0" smtClean="0">
                <a:latin typeface="Tahoma" pitchFamily="34" charset="0"/>
                <a:ea typeface="Tahoma" pitchFamily="34" charset="0"/>
                <a:cs typeface="Tahoma" pitchFamily="34" charset="0"/>
              </a:rPr>
              <a:t>Información</a:t>
            </a:r>
            <a:endParaRPr lang="es-MX" sz="2000" b="1" spc="100" dirty="0">
              <a:latin typeface="Tahoma" pitchFamily="34" charset="0"/>
              <a:ea typeface="Tahoma" pitchFamily="34" charset="0"/>
              <a:cs typeface="Tahoma" pitchFamily="34" charset="0"/>
            </a:endParaRPr>
          </a:p>
        </p:txBody>
      </p:sp>
      <p:sp>
        <p:nvSpPr>
          <p:cNvPr id="9" name="6 Rectángulo"/>
          <p:cNvSpPr/>
          <p:nvPr/>
        </p:nvSpPr>
        <p:spPr>
          <a:xfrm>
            <a:off x="251520" y="1340768"/>
            <a:ext cx="4680520" cy="400110"/>
          </a:xfrm>
          <a:prstGeom prst="rect">
            <a:avLst/>
          </a:prstGeom>
        </p:spPr>
        <p:txBody>
          <a:bodyPr wrap="square">
            <a:spAutoFit/>
          </a:bodyPr>
          <a:lstStyle/>
          <a:p>
            <a:pPr marL="342900" indent="-342900">
              <a:defRPr/>
            </a:pPr>
            <a:r>
              <a:rPr lang="es-MX" sz="2000" b="1" spc="100" dirty="0" smtClean="0">
                <a:latin typeface="Tahoma" pitchFamily="34" charset="0"/>
                <a:ea typeface="Tahoma" pitchFamily="34" charset="0"/>
                <a:cs typeface="Tahoma" pitchFamily="34" charset="0"/>
              </a:rPr>
              <a:t>Información </a:t>
            </a:r>
            <a:r>
              <a:rPr lang="es-MX" sz="2000" b="1" spc="100" dirty="0">
                <a:latin typeface="Tahoma" pitchFamily="34" charset="0"/>
                <a:ea typeface="Tahoma" pitchFamily="34" charset="0"/>
                <a:cs typeface="Tahoma" pitchFamily="34" charset="0"/>
              </a:rPr>
              <a:t>Pública de </a:t>
            </a:r>
            <a:r>
              <a:rPr lang="es-MX" sz="2000" b="1" spc="100" dirty="0" smtClean="0">
                <a:latin typeface="Tahoma" pitchFamily="34" charset="0"/>
                <a:ea typeface="Tahoma" pitchFamily="34" charset="0"/>
                <a:cs typeface="Tahoma" pitchFamily="34" charset="0"/>
              </a:rPr>
              <a:t>Oficio</a:t>
            </a:r>
            <a:endParaRPr lang="es-MX" sz="2000" b="1" spc="100" dirty="0">
              <a:latin typeface="Tahoma" pitchFamily="34" charset="0"/>
              <a:ea typeface="Tahoma" pitchFamily="34" charset="0"/>
              <a:cs typeface="Tahoma" pitchFamily="34" charset="0"/>
            </a:endParaRPr>
          </a:p>
        </p:txBody>
      </p:sp>
      <p:pic>
        <p:nvPicPr>
          <p:cNvPr id="10" name="Imagen 9"/>
          <p:cNvPicPr>
            <a:picLocks noChangeAspect="1"/>
          </p:cNvPicPr>
          <p:nvPr/>
        </p:nvPicPr>
        <p:blipFill>
          <a:blip r:embed="rId6"/>
          <a:stretch>
            <a:fillRect/>
          </a:stretch>
        </p:blipFill>
        <p:spPr>
          <a:xfrm>
            <a:off x="977806" y="1916832"/>
            <a:ext cx="7482626" cy="4224991"/>
          </a:xfrm>
          <a:prstGeom prst="rect">
            <a:avLst/>
          </a:prstGeom>
        </p:spPr>
      </p:pic>
    </p:spTree>
    <p:extLst>
      <p:ext uri="{BB962C8B-B14F-4D97-AF65-F5344CB8AC3E}">
        <p14:creationId xmlns:p14="http://schemas.microsoft.com/office/powerpoint/2010/main" val="159069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2" y="6519243"/>
            <a:ext cx="9144000" cy="36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12 Grupo"/>
          <p:cNvGrpSpPr/>
          <p:nvPr/>
        </p:nvGrpSpPr>
        <p:grpSpPr>
          <a:xfrm>
            <a:off x="107503" y="44624"/>
            <a:ext cx="8972347" cy="1045270"/>
            <a:chOff x="107503" y="44624"/>
            <a:chExt cx="8972347" cy="104527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62735"/>
              <a:ext cx="792089" cy="1027159"/>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075" y="116632"/>
              <a:ext cx="4484205" cy="590971"/>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44624"/>
              <a:ext cx="763434" cy="990000"/>
            </a:xfrm>
            <a:prstGeom prst="rect">
              <a:avLst/>
            </a:prstGeom>
          </p:spPr>
        </p:pic>
      </p:grpSp>
      <p:pic>
        <p:nvPicPr>
          <p:cNvPr id="8" name="Imagen 7"/>
          <p:cNvPicPr>
            <a:picLocks noChangeAspect="1"/>
          </p:cNvPicPr>
          <p:nvPr/>
        </p:nvPicPr>
        <p:blipFill>
          <a:blip r:embed="rId5"/>
          <a:stretch>
            <a:fillRect/>
          </a:stretch>
        </p:blipFill>
        <p:spPr>
          <a:xfrm>
            <a:off x="133772" y="1052736"/>
            <a:ext cx="8892480" cy="5595783"/>
          </a:xfrm>
          <a:prstGeom prst="rect">
            <a:avLst/>
          </a:prstGeom>
        </p:spPr>
      </p:pic>
    </p:spTree>
    <p:extLst>
      <p:ext uri="{BB962C8B-B14F-4D97-AF65-F5344CB8AC3E}">
        <p14:creationId xmlns:p14="http://schemas.microsoft.com/office/powerpoint/2010/main" val="12467656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1744</Words>
  <Application>Microsoft Office PowerPoint</Application>
  <PresentationFormat>Presentación en pantalla (4:3)</PresentationFormat>
  <Paragraphs>177</Paragraphs>
  <Slides>36</Slides>
  <Notes>4</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Presentación de PowerPoint</vt:lpstr>
      <vt:lpstr>Presentación de PowerPoint</vt:lpstr>
      <vt:lpstr>Al concluir el curso los servidores públicos de la Secretaría de Salud  y Servicios de Salud Pública de la Ciudad de México: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oip</dc:creator>
  <cp:lastModifiedBy>oip</cp:lastModifiedBy>
  <cp:revision>107</cp:revision>
  <dcterms:created xsi:type="dcterms:W3CDTF">2016-12-13T23:31:12Z</dcterms:created>
  <dcterms:modified xsi:type="dcterms:W3CDTF">2017-04-26T16:45:11Z</dcterms:modified>
</cp:coreProperties>
</file>