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118.xml" ContentType="application/vnd.openxmlformats-officedocument.presentationml.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notesMasterIdLst>
    <p:notesMasterId r:id="rId130"/>
  </p:notesMasterIdLst>
  <p:handoutMasterIdLst>
    <p:handoutMasterId r:id="rId131"/>
  </p:handoutMasterIdLst>
  <p:sldIdLst>
    <p:sldId id="611" r:id="rId2"/>
    <p:sldId id="698" r:id="rId3"/>
    <p:sldId id="613" r:id="rId4"/>
    <p:sldId id="614" r:id="rId5"/>
    <p:sldId id="615" r:id="rId6"/>
    <p:sldId id="616" r:id="rId7"/>
    <p:sldId id="617" r:id="rId8"/>
    <p:sldId id="618" r:id="rId9"/>
    <p:sldId id="619" r:id="rId10"/>
    <p:sldId id="620" r:id="rId11"/>
    <p:sldId id="691" r:id="rId12"/>
    <p:sldId id="692" r:id="rId13"/>
    <p:sldId id="621" r:id="rId14"/>
    <p:sldId id="706" r:id="rId15"/>
    <p:sldId id="707" r:id="rId16"/>
    <p:sldId id="708" r:id="rId17"/>
    <p:sldId id="625" r:id="rId18"/>
    <p:sldId id="626" r:id="rId19"/>
    <p:sldId id="627" r:id="rId20"/>
    <p:sldId id="628" r:id="rId21"/>
    <p:sldId id="629" r:id="rId22"/>
    <p:sldId id="630" r:id="rId23"/>
    <p:sldId id="631" r:id="rId24"/>
    <p:sldId id="632" r:id="rId25"/>
    <p:sldId id="633" r:id="rId26"/>
    <p:sldId id="709" r:id="rId27"/>
    <p:sldId id="635" r:id="rId28"/>
    <p:sldId id="636" r:id="rId29"/>
    <p:sldId id="637" r:id="rId30"/>
    <p:sldId id="638" r:id="rId31"/>
    <p:sldId id="639" r:id="rId32"/>
    <p:sldId id="693" r:id="rId33"/>
    <p:sldId id="641" r:id="rId34"/>
    <p:sldId id="642" r:id="rId35"/>
    <p:sldId id="643" r:id="rId36"/>
    <p:sldId id="644" r:id="rId37"/>
    <p:sldId id="645" r:id="rId38"/>
    <p:sldId id="694" r:id="rId39"/>
    <p:sldId id="695" r:id="rId40"/>
    <p:sldId id="648" r:id="rId41"/>
    <p:sldId id="649" r:id="rId42"/>
    <p:sldId id="652" r:id="rId43"/>
    <p:sldId id="653" r:id="rId44"/>
    <p:sldId id="696" r:id="rId45"/>
    <p:sldId id="710" r:id="rId46"/>
    <p:sldId id="657" r:id="rId47"/>
    <p:sldId id="658" r:id="rId48"/>
    <p:sldId id="659" r:id="rId49"/>
    <p:sldId id="660" r:id="rId50"/>
    <p:sldId id="661" r:id="rId51"/>
    <p:sldId id="662" r:id="rId52"/>
    <p:sldId id="663" r:id="rId53"/>
    <p:sldId id="664" r:id="rId54"/>
    <p:sldId id="665" r:id="rId55"/>
    <p:sldId id="711" r:id="rId56"/>
    <p:sldId id="712" r:id="rId57"/>
    <p:sldId id="723" r:id="rId58"/>
    <p:sldId id="724" r:id="rId59"/>
    <p:sldId id="668" r:id="rId60"/>
    <p:sldId id="669" r:id="rId61"/>
    <p:sldId id="670" r:id="rId62"/>
    <p:sldId id="671" r:id="rId63"/>
    <p:sldId id="672" r:id="rId64"/>
    <p:sldId id="673" r:id="rId65"/>
    <p:sldId id="674" r:id="rId66"/>
    <p:sldId id="675" r:id="rId67"/>
    <p:sldId id="676" r:id="rId68"/>
    <p:sldId id="677" r:id="rId69"/>
    <p:sldId id="678" r:id="rId70"/>
    <p:sldId id="679" r:id="rId71"/>
    <p:sldId id="680" r:id="rId72"/>
    <p:sldId id="681" r:id="rId73"/>
    <p:sldId id="682" r:id="rId74"/>
    <p:sldId id="683" r:id="rId75"/>
    <p:sldId id="713" r:id="rId76"/>
    <p:sldId id="718" r:id="rId77"/>
    <p:sldId id="719" r:id="rId78"/>
    <p:sldId id="720" r:id="rId79"/>
    <p:sldId id="555" r:id="rId80"/>
    <p:sldId id="697" r:id="rId81"/>
    <p:sldId id="725" r:id="rId82"/>
    <p:sldId id="557" r:id="rId83"/>
    <p:sldId id="561" r:id="rId84"/>
    <p:sldId id="558" r:id="rId85"/>
    <p:sldId id="559" r:id="rId86"/>
    <p:sldId id="560" r:id="rId87"/>
    <p:sldId id="562" r:id="rId88"/>
    <p:sldId id="563" r:id="rId89"/>
    <p:sldId id="564" r:id="rId90"/>
    <p:sldId id="565" r:id="rId91"/>
    <p:sldId id="566" r:id="rId92"/>
    <p:sldId id="567" r:id="rId93"/>
    <p:sldId id="568" r:id="rId94"/>
    <p:sldId id="714" r:id="rId95"/>
    <p:sldId id="715" r:id="rId96"/>
    <p:sldId id="573" r:id="rId97"/>
    <p:sldId id="574" r:id="rId98"/>
    <p:sldId id="575" r:id="rId99"/>
    <p:sldId id="721" r:id="rId100"/>
    <p:sldId id="577" r:id="rId101"/>
    <p:sldId id="576" r:id="rId102"/>
    <p:sldId id="578" r:id="rId103"/>
    <p:sldId id="716" r:id="rId104"/>
    <p:sldId id="726" r:id="rId105"/>
    <p:sldId id="580" r:id="rId106"/>
    <p:sldId id="581" r:id="rId107"/>
    <p:sldId id="582" r:id="rId108"/>
    <p:sldId id="699" r:id="rId109"/>
    <p:sldId id="584" r:id="rId110"/>
    <p:sldId id="700" r:id="rId111"/>
    <p:sldId id="703" r:id="rId112"/>
    <p:sldId id="704" r:id="rId113"/>
    <p:sldId id="705" r:id="rId114"/>
    <p:sldId id="701" r:id="rId115"/>
    <p:sldId id="727" r:id="rId116"/>
    <p:sldId id="702" r:id="rId117"/>
    <p:sldId id="587" r:id="rId118"/>
    <p:sldId id="588" r:id="rId119"/>
    <p:sldId id="589" r:id="rId120"/>
    <p:sldId id="590" r:id="rId121"/>
    <p:sldId id="591" r:id="rId122"/>
    <p:sldId id="599" r:id="rId123"/>
    <p:sldId id="600" r:id="rId124"/>
    <p:sldId id="601" r:id="rId125"/>
    <p:sldId id="717" r:id="rId126"/>
    <p:sldId id="602" r:id="rId127"/>
    <p:sldId id="604" r:id="rId128"/>
    <p:sldId id="608" r:id="rId12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80"/>
    <a:srgbClr val="CC3300"/>
    <a:srgbClr val="003399"/>
    <a:srgbClr val="008000"/>
    <a:srgbClr val="CC0099"/>
    <a:srgbClr val="00FF00"/>
    <a:srgbClr val="660033"/>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4434" autoAdjust="0"/>
  </p:normalViewPr>
  <p:slideViewPr>
    <p:cSldViewPr snapToGrid="0">
      <p:cViewPr>
        <p:scale>
          <a:sx n="40" d="100"/>
          <a:sy n="40" d="100"/>
        </p:scale>
        <p:origin x="-1092" y="-726"/>
      </p:cViewPr>
      <p:guideLst>
        <p:guide orient="horz" pos="2160"/>
        <p:guide pos="3840"/>
      </p:guideLst>
    </p:cSldViewPr>
  </p:slideViewPr>
  <p:outlineViewPr>
    <p:cViewPr>
      <p:scale>
        <a:sx n="33" d="100"/>
        <a:sy n="33" d="100"/>
      </p:scale>
      <p:origin x="0" y="-88056"/>
    </p:cViewPr>
  </p:outlineViewPr>
  <p:notesTextViewPr>
    <p:cViewPr>
      <p:scale>
        <a:sx n="1" d="1"/>
        <a:sy n="1" d="1"/>
      </p:scale>
      <p:origin x="0" y="0"/>
    </p:cViewPr>
  </p:notesTextViewPr>
  <p:sorterViewPr>
    <p:cViewPr>
      <p:scale>
        <a:sx n="100" d="100"/>
        <a:sy n="100" d="100"/>
      </p:scale>
      <p:origin x="0" y="-97368"/>
    </p:cViewPr>
  </p:sorterViewPr>
  <p:notesViewPr>
    <p:cSldViewPr snapToGrid="0">
      <p:cViewPr>
        <p:scale>
          <a:sx n="100" d="100"/>
          <a:sy n="100" d="100"/>
        </p:scale>
        <p:origin x="798" y="-313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5" qsCatId="simple" csTypeId="urn:microsoft.com/office/officeart/2005/8/colors/colorful1#2" csCatId="colorful" phldr="1"/>
      <dgm:spPr/>
      <dgm:t>
        <a:bodyPr/>
        <a:lstStyle/>
        <a:p>
          <a:endParaRPr lang="es-MX"/>
        </a:p>
      </dgm:t>
    </dgm:pt>
    <dgm:pt modelId="{1DBC98DB-408D-430D-A187-EB22E710BE81}">
      <dgm:prSet phldrT="[Texto]" custT="1"/>
      <dgm:spPr/>
      <dgm:t>
        <a:bodyPr/>
        <a:lstStyle/>
        <a:p>
          <a:pPr algn="l"/>
          <a:r>
            <a:rPr lang="es-MX" sz="2000" b="1"/>
            <a:t>1977</a:t>
          </a:r>
          <a:endParaRPr lang="es-MX" sz="2000" b="0" dirty="0"/>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custT="1"/>
      <dgm:spPr/>
      <dgm:t>
        <a:bodyPr/>
        <a:lstStyle/>
        <a:p>
          <a:pPr algn="just"/>
          <a:r>
            <a:rPr lang="es-MX" sz="1700" b="1" dirty="0"/>
            <a:t>2002</a:t>
          </a:r>
          <a:endParaRPr lang="es-MX" sz="1700" b="0" dirty="0"/>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r>
            <a:rPr lang="es-MX" sz="1800" b="1"/>
            <a:t>2007</a:t>
          </a:r>
          <a:endParaRPr lang="es-MX" sz="1800" b="1" dirty="0"/>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FD8C8F85-F81F-4B8C-9ED4-39E5D6A11485}">
      <dgm:prSet phldrT="[Texto]" custT="1"/>
      <dgm:spPr/>
      <dgm:t>
        <a:bodyPr/>
        <a:lstStyle/>
        <a:p>
          <a:pPr algn="l"/>
          <a:r>
            <a:rPr lang="es-MX" sz="1400" b="1" dirty="0"/>
            <a:t>Artículo 6º </a:t>
          </a:r>
          <a:r>
            <a:rPr lang="es-MX" sz="1400" b="0" dirty="0"/>
            <a:t>Constitucional. …</a:t>
          </a:r>
          <a:r>
            <a:rPr lang="es-MX" sz="1400" b="0" i="1" dirty="0"/>
            <a:t>El derecho a la información será garantizado por el Estado</a:t>
          </a:r>
          <a:r>
            <a:rPr lang="es-MX" sz="1400" b="0" dirty="0"/>
            <a:t>.</a:t>
          </a:r>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400" b="0" dirty="0"/>
            <a:t>11 de junio de 2002, se publica en el DOF la LFTAIPG (Grupo Oaxaca)</a:t>
          </a:r>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790159E1-EF29-41C9-9C5D-4F8BB0BA12BC}">
      <dgm:prSet phldrT="[Texto]" custT="1"/>
      <dgm:spPr/>
      <dgm:t>
        <a:bodyPr/>
        <a:lstStyle/>
        <a:p>
          <a:r>
            <a:rPr lang="es-MX" sz="1400" dirty="0"/>
            <a:t>El 20 de julio de 2007, se agrega un segundo párrafo al Artículo 6 de la CPEUM </a:t>
          </a:r>
          <a:r>
            <a:rPr lang="es-MX" sz="1400" b="0" dirty="0"/>
            <a:t>)</a:t>
          </a:r>
        </a:p>
      </dgm:t>
    </dgm:pt>
    <dgm:pt modelId="{B76FEAAE-1BFE-4B87-B17E-C0475F63E5F5}" type="parTrans" cxnId="{338D5E20-066E-44B3-A558-AC00A2082D15}">
      <dgm:prSet/>
      <dgm:spPr/>
      <dgm:t>
        <a:bodyPr/>
        <a:lstStyle/>
        <a:p>
          <a:endParaRPr lang="es-MX"/>
        </a:p>
      </dgm:t>
    </dgm:pt>
    <dgm:pt modelId="{B9986BBD-233D-4F7A-8220-709906C7858C}" type="sibTrans" cxnId="{338D5E20-066E-44B3-A558-AC00A2082D15}">
      <dgm:prSet/>
      <dgm:spPr/>
      <dgm:t>
        <a:bodyPr/>
        <a:lstStyle/>
        <a:p>
          <a:endParaRPr lang="es-MX"/>
        </a:p>
      </dgm:t>
    </dgm:pt>
    <dgm:pt modelId="{C8986BB2-6C0F-4C9C-B7BC-7E773A07F6FF}">
      <dgm:prSet phldrT="[Texto]" custT="1"/>
      <dgm:spPr/>
      <dgm:t>
        <a:bodyPr/>
        <a:lstStyle/>
        <a:p>
          <a:r>
            <a:rPr lang="es-MX" sz="1800" b="1"/>
            <a:t>2014</a:t>
          </a:r>
          <a:endParaRPr lang="es-MX" sz="1800" b="1" dirty="0"/>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A9DEEC0D-27D2-4715-BD01-B6D0A32DE035}">
      <dgm:prSet phldrT="[Texto]" custT="1"/>
      <dgm:spPr/>
      <dgm:t>
        <a:bodyPr/>
        <a:lstStyle/>
        <a:p>
          <a:r>
            <a:rPr lang="es-MX" sz="1400" dirty="0"/>
            <a:t>Reforma al Artículo 6 de la CPEUM</a:t>
          </a:r>
        </a:p>
      </dgm:t>
    </dgm:pt>
    <dgm:pt modelId="{C732CED9-686D-44D3-9844-916B0B46DB35}" type="sibTrans" cxnId="{B15F29D9-7406-42F6-9638-47E2D5780F68}">
      <dgm:prSet/>
      <dgm:spPr/>
      <dgm:t>
        <a:bodyPr/>
        <a:lstStyle/>
        <a:p>
          <a:endParaRPr lang="es-MX"/>
        </a:p>
      </dgm:t>
    </dgm:pt>
    <dgm:pt modelId="{824B6E9C-4436-4141-B993-853B690D0381}" type="parTrans" cxnId="{B15F29D9-7406-42F6-9638-47E2D5780F68}">
      <dgm:prSet/>
      <dgm:spPr/>
      <dgm:t>
        <a:bodyPr/>
        <a:lstStyle/>
        <a:p>
          <a:endParaRPr lang="es-MX"/>
        </a:p>
      </dgm:t>
    </dgm:pt>
    <dgm:pt modelId="{56ECCAF6-8D86-4007-B51D-3332D6927A37}">
      <dgm:prSet phldrT="[Texto]" custT="1"/>
      <dgm:spPr/>
      <dgm:t>
        <a:bodyPr/>
        <a:lstStyle/>
        <a:p>
          <a:r>
            <a:rPr lang="es-MX" sz="1800" b="1"/>
            <a:t>2015</a:t>
          </a:r>
          <a:endParaRPr lang="es-MX" sz="1800" b="1" dirty="0"/>
        </a:p>
      </dgm:t>
    </dgm:pt>
    <dgm:pt modelId="{CEB54D2D-E2D1-4334-A161-9235F51E1A0F}" type="parTrans" cxnId="{DE337488-857F-46DD-AF45-22ECA67CCB76}">
      <dgm:prSet/>
      <dgm:spPr/>
      <dgm:t>
        <a:bodyPr/>
        <a:lstStyle/>
        <a:p>
          <a:endParaRPr lang="es-MX"/>
        </a:p>
      </dgm:t>
    </dgm:pt>
    <dgm:pt modelId="{F7362D93-58AF-469D-AFED-0E18DF261293}" type="sibTrans" cxnId="{DE337488-857F-46DD-AF45-22ECA67CCB76}">
      <dgm:prSet/>
      <dgm:spPr/>
      <dgm:t>
        <a:bodyPr/>
        <a:lstStyle/>
        <a:p>
          <a:endParaRPr lang="es-MX"/>
        </a:p>
      </dgm:t>
    </dgm:pt>
    <dgm:pt modelId="{807C2452-2B99-493E-9AC6-32F0B93BF827}">
      <dgm:prSet phldrT="[Texto]" custT="1"/>
      <dgm:spPr/>
      <dgm:t>
        <a:bodyPr/>
        <a:lstStyle/>
        <a:p>
          <a:r>
            <a:rPr lang="es-MX" sz="1400" dirty="0"/>
            <a:t>4 de mayo se publica la Ley General de Transparencia y Acceso a la información Pública</a:t>
          </a:r>
        </a:p>
      </dgm:t>
    </dgm:pt>
    <dgm:pt modelId="{B9FA5561-6552-4DAB-AF94-602E055BB1E0}" type="parTrans" cxnId="{71A8D293-C6B6-42B0-91AE-C7FDBC5C4415}">
      <dgm:prSet/>
      <dgm:spPr/>
      <dgm:t>
        <a:bodyPr/>
        <a:lstStyle/>
        <a:p>
          <a:endParaRPr lang="es-MX"/>
        </a:p>
      </dgm:t>
    </dgm:pt>
    <dgm:pt modelId="{78CD7123-664C-4A30-A577-BABE61E00379}" type="sibTrans" cxnId="{71A8D293-C6B6-42B0-91AE-C7FDBC5C4415}">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pt>
    <dgm:pt modelId="{860D5EDC-FECB-4B2D-A0F8-F9A41A14E261}" type="pres">
      <dgm:prSet presAssocID="{1DBC98DB-408D-430D-A187-EB22E710BE81}" presName="LShape" presStyleLbl="alignNode1" presStyleIdx="0" presStyleCnt="9"/>
      <dgm:spPr/>
    </dgm:pt>
    <dgm:pt modelId="{B693E9DE-9020-4E7B-B482-00BE6CBC4B8B}" type="pres">
      <dgm:prSet presAssocID="{1DBC98DB-408D-430D-A187-EB22E710BE81}" presName="ParentText" presStyleLbl="revTx" presStyleIdx="0" presStyleCnt="5">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9"/>
      <dgm:spPr/>
    </dgm:pt>
    <dgm:pt modelId="{89BED26E-9224-4BA3-8B98-C22FF34775B6}" type="pres">
      <dgm:prSet presAssocID="{684BC139-5DEE-4A78-B28A-35319A6DA453}" presName="sibTrans" presStyleCnt="0"/>
      <dgm:spPr/>
    </dgm:pt>
    <dgm:pt modelId="{D40E1BCD-0A53-46BD-B74D-D52F8AD5B459}" type="pres">
      <dgm:prSet presAssocID="{684BC139-5DEE-4A78-B28A-35319A6DA453}" presName="space" presStyleCnt="0"/>
      <dgm:spPr/>
    </dgm:pt>
    <dgm:pt modelId="{B05B3CD4-1B8F-4C18-AB65-E4D43DA519F9}" type="pres">
      <dgm:prSet presAssocID="{A902EB7C-8C33-445A-805D-890D8C783CA8}" presName="composite" presStyleCnt="0"/>
      <dgm:spPr/>
    </dgm:pt>
    <dgm:pt modelId="{758DF9C6-3BD6-424D-9A8B-0631C795ACFB}" type="pres">
      <dgm:prSet presAssocID="{A902EB7C-8C33-445A-805D-890D8C783CA8}" presName="LShape" presStyleLbl="alignNode1" presStyleIdx="2" presStyleCnt="9"/>
      <dgm:spPr/>
    </dgm:pt>
    <dgm:pt modelId="{CF4035E8-BD03-4B8C-8323-BA7A628F3903}" type="pres">
      <dgm:prSet presAssocID="{A902EB7C-8C33-445A-805D-890D8C783CA8}" presName="ParentText" presStyleLbl="revTx" presStyleIdx="1" presStyleCnt="5">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9"/>
      <dgm:spPr/>
    </dgm:pt>
    <dgm:pt modelId="{6C94E5C9-5C3A-4D28-A0B5-3A514D6FB718}" type="pres">
      <dgm:prSet presAssocID="{3E69F809-BDFD-41E3-B8DB-D5B0871DF370}" presName="sibTrans" presStyleCnt="0"/>
      <dgm:spPr/>
    </dgm:pt>
    <dgm:pt modelId="{6698370B-65D6-4A55-9AA3-5FED9F35597E}" type="pres">
      <dgm:prSet presAssocID="{3E69F809-BDFD-41E3-B8DB-D5B0871DF370}" presName="space" presStyleCnt="0"/>
      <dgm:spPr/>
    </dgm:pt>
    <dgm:pt modelId="{96B60629-1473-4969-A1FA-0E2BB5B8556E}" type="pres">
      <dgm:prSet presAssocID="{D9EBD76F-C9D1-47AD-AA13-E8533503F1EE}" presName="composite" presStyleCnt="0"/>
      <dgm:spPr/>
    </dgm:pt>
    <dgm:pt modelId="{CDAA190B-81BA-4C9D-8AE2-89D0678A5000}" type="pres">
      <dgm:prSet presAssocID="{D9EBD76F-C9D1-47AD-AA13-E8533503F1EE}" presName="LShape" presStyleLbl="alignNode1" presStyleIdx="4" presStyleCnt="9"/>
      <dgm:spPr/>
    </dgm:pt>
    <dgm:pt modelId="{1605123C-C0FB-48D2-BCB2-9CD6FD471BFD}" type="pres">
      <dgm:prSet presAssocID="{D9EBD76F-C9D1-47AD-AA13-E8533503F1EE}" presName="ParentText" presStyleLbl="revTx" presStyleIdx="2" presStyleCnt="5">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9"/>
      <dgm:spPr/>
    </dgm:pt>
    <dgm:pt modelId="{A5A9BA31-8E51-4731-AADB-685E78B323FB}" type="pres">
      <dgm:prSet presAssocID="{E96B7BC1-5692-4D12-B672-C67BF471B20D}" presName="sibTrans" presStyleCnt="0"/>
      <dgm:spPr/>
    </dgm:pt>
    <dgm:pt modelId="{B52D7B23-38EB-49FF-B284-D9FB6DE4034F}" type="pres">
      <dgm:prSet presAssocID="{E96B7BC1-5692-4D12-B672-C67BF471B20D}" presName="space" presStyleCnt="0"/>
      <dgm:spPr/>
    </dgm:pt>
    <dgm:pt modelId="{273364C0-459F-42B4-8EDF-E92DD3DD674A}" type="pres">
      <dgm:prSet presAssocID="{C8986BB2-6C0F-4C9C-B7BC-7E773A07F6FF}" presName="composite" presStyleCnt="0"/>
      <dgm:spPr/>
    </dgm:pt>
    <dgm:pt modelId="{5A687596-8EB8-45C9-81A1-6A1098F17BC4}" type="pres">
      <dgm:prSet presAssocID="{C8986BB2-6C0F-4C9C-B7BC-7E773A07F6FF}" presName="LShape" presStyleLbl="alignNode1" presStyleIdx="6" presStyleCnt="9" custLinFactNeighborY="2032"/>
      <dgm:spPr/>
    </dgm:pt>
    <dgm:pt modelId="{D00A16D6-DD38-4C10-8F0D-DEBE5FCD3827}" type="pres">
      <dgm:prSet presAssocID="{C8986BB2-6C0F-4C9C-B7BC-7E773A07F6FF}" presName="ParentText" presStyleLbl="revTx" presStyleIdx="3" presStyleCnt="5">
        <dgm:presLayoutVars>
          <dgm:chMax val="0"/>
          <dgm:chPref val="0"/>
          <dgm:bulletEnabled val="1"/>
        </dgm:presLayoutVars>
      </dgm:prSet>
      <dgm:spPr/>
      <dgm:t>
        <a:bodyPr/>
        <a:lstStyle/>
        <a:p>
          <a:endParaRPr lang="es-MX"/>
        </a:p>
      </dgm:t>
    </dgm:pt>
    <dgm:pt modelId="{C68AD7AB-485A-4D6F-80E8-68D82F8A462C}" type="pres">
      <dgm:prSet presAssocID="{C8986BB2-6C0F-4C9C-B7BC-7E773A07F6FF}" presName="Triangle" presStyleLbl="alignNode1" presStyleIdx="7" presStyleCnt="9"/>
      <dgm:spPr/>
    </dgm:pt>
    <dgm:pt modelId="{176C1B9E-D0D0-4DCE-B8D9-86572171BA43}" type="pres">
      <dgm:prSet presAssocID="{289A69F8-7F12-43DA-B99D-FDB13C1A51AD}" presName="sibTrans" presStyleCnt="0"/>
      <dgm:spPr/>
    </dgm:pt>
    <dgm:pt modelId="{FADA649E-A490-403D-8F50-D5A9C6FBDCDD}" type="pres">
      <dgm:prSet presAssocID="{289A69F8-7F12-43DA-B99D-FDB13C1A51AD}" presName="space" presStyleCnt="0"/>
      <dgm:spPr/>
    </dgm:pt>
    <dgm:pt modelId="{8BDC2E35-1A84-4448-96FA-CC6742BC6EE6}" type="pres">
      <dgm:prSet presAssocID="{56ECCAF6-8D86-4007-B51D-3332D6927A37}" presName="composite" presStyleCnt="0"/>
      <dgm:spPr/>
    </dgm:pt>
    <dgm:pt modelId="{D8265EAF-061A-478C-A50F-C9873BA95685}" type="pres">
      <dgm:prSet presAssocID="{56ECCAF6-8D86-4007-B51D-3332D6927A37}" presName="LShape" presStyleLbl="alignNode1" presStyleIdx="8" presStyleCnt="9"/>
      <dgm:spPr/>
    </dgm:pt>
    <dgm:pt modelId="{51DD9F47-5D25-4D09-9A4E-00D60673B06D}" type="pres">
      <dgm:prSet presAssocID="{56ECCAF6-8D86-4007-B51D-3332D6927A37}" presName="ParentText" presStyleLbl="revTx" presStyleIdx="4" presStyleCnt="5">
        <dgm:presLayoutVars>
          <dgm:chMax val="0"/>
          <dgm:chPref val="0"/>
          <dgm:bulletEnabled val="1"/>
        </dgm:presLayoutVars>
      </dgm:prSet>
      <dgm:spPr/>
      <dgm:t>
        <a:bodyPr/>
        <a:lstStyle/>
        <a:p>
          <a:endParaRPr lang="es-MX"/>
        </a:p>
      </dgm:t>
    </dgm:pt>
  </dgm:ptLst>
  <dgm:cxnLst>
    <dgm:cxn modelId="{1944EE37-3EC6-445D-AAC8-BBD84DDCFB0E}" type="presOf" srcId="{56ECCAF6-8D86-4007-B51D-3332D6927A37}" destId="{51DD9F47-5D25-4D09-9A4E-00D60673B06D}" srcOrd="0" destOrd="0" presId="urn:microsoft.com/office/officeart/2009/3/layout/StepUpProcess"/>
    <dgm:cxn modelId="{7753E935-E154-43BF-9BB0-F0D2B3530DC4}" srcId="{C96B383A-DF4E-4A9B-A9F0-1A91A70C79B0}" destId="{A902EB7C-8C33-445A-805D-890D8C783CA8}" srcOrd="1" destOrd="0" parTransId="{1403C483-899A-444A-A75F-779B569FADFE}" sibTransId="{3E69F809-BDFD-41E3-B8DB-D5B0871DF370}"/>
    <dgm:cxn modelId="{7FFFEB08-21D6-42CA-A352-D768299FDDEB}" srcId="{C96B383A-DF4E-4A9B-A9F0-1A91A70C79B0}" destId="{C8986BB2-6C0F-4C9C-B7BC-7E773A07F6FF}" srcOrd="3" destOrd="0" parTransId="{14A4CA9D-5347-411C-B233-F0225A767543}" sibTransId="{289A69F8-7F12-43DA-B99D-FDB13C1A51AD}"/>
    <dgm:cxn modelId="{B15F29D9-7406-42F6-9638-47E2D5780F68}" srcId="{C8986BB2-6C0F-4C9C-B7BC-7E773A07F6FF}" destId="{A9DEEC0D-27D2-4715-BD01-B6D0A32DE035}" srcOrd="0" destOrd="0" parTransId="{824B6E9C-4436-4141-B993-853B690D0381}" sibTransId="{C732CED9-686D-44D3-9844-916B0B46DB35}"/>
    <dgm:cxn modelId="{0C32599C-0192-4857-84B3-986E24145FC6}" type="presOf" srcId="{D9EBD76F-C9D1-47AD-AA13-E8533503F1EE}" destId="{1605123C-C0FB-48D2-BCB2-9CD6FD471BFD}" srcOrd="0" destOrd="0" presId="urn:microsoft.com/office/officeart/2009/3/layout/StepUpProcess"/>
    <dgm:cxn modelId="{DE5394FA-550F-4D26-AD05-DE73C372D2F4}" srcId="{1DBC98DB-408D-430D-A187-EB22E710BE81}" destId="{FD8C8F85-F81F-4B8C-9ED4-39E5D6A11485}" srcOrd="0" destOrd="0" parTransId="{8E87C5ED-53CD-4F10-8FAF-1C836AC5ECB6}" sibTransId="{A7684CD4-5EBE-4B2D-8B97-7ED3C026A6E0}"/>
    <dgm:cxn modelId="{63B1DC5F-C0C0-441D-82FC-52AB72B3417C}" type="presOf" srcId="{C96B383A-DF4E-4A9B-A9F0-1A91A70C79B0}" destId="{A04A73FF-21EC-41E4-8B6F-B84B6C6F7AF5}" srcOrd="0" destOrd="0" presId="urn:microsoft.com/office/officeart/2009/3/layout/StepUpProcess"/>
    <dgm:cxn modelId="{A01D5BF9-CE32-4582-AB13-4D98A4A7C640}" type="presOf" srcId="{790159E1-EF29-41C9-9C5D-4F8BB0BA12BC}" destId="{1605123C-C0FB-48D2-BCB2-9CD6FD471BFD}" srcOrd="0" destOrd="1" presId="urn:microsoft.com/office/officeart/2009/3/layout/StepUpProcess"/>
    <dgm:cxn modelId="{28AF6D14-0E94-4F71-B43C-A575F33EFBBF}" type="presOf" srcId="{C8986BB2-6C0F-4C9C-B7BC-7E773A07F6FF}" destId="{D00A16D6-DD38-4C10-8F0D-DEBE5FCD3827}" srcOrd="0" destOrd="0" presId="urn:microsoft.com/office/officeart/2009/3/layout/StepUpProcess"/>
    <dgm:cxn modelId="{338D5E20-066E-44B3-A558-AC00A2082D15}" srcId="{D9EBD76F-C9D1-47AD-AA13-E8533503F1EE}" destId="{790159E1-EF29-41C9-9C5D-4F8BB0BA12BC}" srcOrd="0" destOrd="0" parTransId="{B76FEAAE-1BFE-4B87-B17E-C0475F63E5F5}" sibTransId="{B9986BBD-233D-4F7A-8220-709906C7858C}"/>
    <dgm:cxn modelId="{86ADBF6E-7E4E-4575-8085-C5BADC41B1C9}" srcId="{C96B383A-DF4E-4A9B-A9F0-1A91A70C79B0}" destId="{D9EBD76F-C9D1-47AD-AA13-E8533503F1EE}" srcOrd="2" destOrd="0" parTransId="{17C7B065-2B77-4DA2-83B5-8F067F6F5775}" sibTransId="{E96B7BC1-5692-4D12-B672-C67BF471B20D}"/>
    <dgm:cxn modelId="{DF121FD0-EB14-4E37-891F-A40568761C8E}" type="presOf" srcId="{A902EB7C-8C33-445A-805D-890D8C783CA8}" destId="{CF4035E8-BD03-4B8C-8323-BA7A628F3903}" srcOrd="0" destOrd="0"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DE337488-857F-46DD-AF45-22ECA67CCB76}" srcId="{C96B383A-DF4E-4A9B-A9F0-1A91A70C79B0}" destId="{56ECCAF6-8D86-4007-B51D-3332D6927A37}" srcOrd="4" destOrd="0" parTransId="{CEB54D2D-E2D1-4334-A161-9235F51E1A0F}" sibTransId="{F7362D93-58AF-469D-AFED-0E18DF261293}"/>
    <dgm:cxn modelId="{D215A651-37E9-4323-A40D-6FC7BD851EF8}" type="presOf" srcId="{A9DEEC0D-27D2-4715-BD01-B6D0A32DE035}" destId="{D00A16D6-DD38-4C10-8F0D-DEBE5FCD3827}" srcOrd="0" destOrd="1" presId="urn:microsoft.com/office/officeart/2009/3/layout/StepUpProcess"/>
    <dgm:cxn modelId="{71A8D293-C6B6-42B0-91AE-C7FDBC5C4415}" srcId="{56ECCAF6-8D86-4007-B51D-3332D6927A37}" destId="{807C2452-2B99-493E-9AC6-32F0B93BF827}" srcOrd="0" destOrd="0" parTransId="{B9FA5561-6552-4DAB-AF94-602E055BB1E0}" sibTransId="{78CD7123-664C-4A30-A577-BABE61E00379}"/>
    <dgm:cxn modelId="{31EF5F13-5638-4F35-8AC9-86D1586EF4E8}" srcId="{A902EB7C-8C33-445A-805D-890D8C783CA8}" destId="{C4785360-30ED-46F2-B73B-FACF0171190A}" srcOrd="0" destOrd="0" parTransId="{6C84FD01-4A17-450E-A28C-439FD367754B}" sibTransId="{1DCA9E27-122F-42F7-9FC2-66EAAD80B030}"/>
    <dgm:cxn modelId="{F1F6D9C4-84E8-4F4C-9D8A-218347A35DBB}" type="presOf" srcId="{807C2452-2B99-493E-9AC6-32F0B93BF827}" destId="{51DD9F47-5D25-4D09-9A4E-00D60673B06D}" srcOrd="0" destOrd="1" presId="urn:microsoft.com/office/officeart/2009/3/layout/StepUpProcess"/>
    <dgm:cxn modelId="{10270E51-6D3C-4030-80FD-1B62C281EA78}" type="presOf" srcId="{1DBC98DB-408D-430D-A187-EB22E710BE81}" destId="{B693E9DE-9020-4E7B-B482-00BE6CBC4B8B}" srcOrd="0" destOrd="0" presId="urn:microsoft.com/office/officeart/2009/3/layout/StepUpProcess"/>
    <dgm:cxn modelId="{B1D3527E-84CB-44E9-9DB7-C92469F23350}" type="presOf" srcId="{C4785360-30ED-46F2-B73B-FACF0171190A}" destId="{CF4035E8-BD03-4B8C-8323-BA7A628F3903}" srcOrd="0" destOrd="1" presId="urn:microsoft.com/office/officeart/2009/3/layout/StepUpProcess"/>
    <dgm:cxn modelId="{5E6545CD-6BB1-43F2-8B6B-E4D5FC56EE24}" type="presOf" srcId="{FD8C8F85-F81F-4B8C-9ED4-39E5D6A11485}" destId="{B693E9DE-9020-4E7B-B482-00BE6CBC4B8B}" srcOrd="0" destOrd="1" presId="urn:microsoft.com/office/officeart/2009/3/layout/StepUpProcess"/>
    <dgm:cxn modelId="{C4A61242-4BE5-4DC6-BACC-950D7AAC4BF5}" type="presParOf" srcId="{A04A73FF-21EC-41E4-8B6F-B84B6C6F7AF5}" destId="{39502B47-A44D-4D52-B156-462A6370891A}" srcOrd="0" destOrd="0" presId="urn:microsoft.com/office/officeart/2009/3/layout/StepUpProcess"/>
    <dgm:cxn modelId="{0CABCDB3-B14B-46B3-BD28-74DD8228A5DA}" type="presParOf" srcId="{39502B47-A44D-4D52-B156-462A6370891A}" destId="{860D5EDC-FECB-4B2D-A0F8-F9A41A14E261}" srcOrd="0" destOrd="0" presId="urn:microsoft.com/office/officeart/2009/3/layout/StepUpProcess"/>
    <dgm:cxn modelId="{46E178FF-6BDA-49E3-AA42-45EF8762780A}" type="presParOf" srcId="{39502B47-A44D-4D52-B156-462A6370891A}" destId="{B693E9DE-9020-4E7B-B482-00BE6CBC4B8B}" srcOrd="1" destOrd="0" presId="urn:microsoft.com/office/officeart/2009/3/layout/StepUpProcess"/>
    <dgm:cxn modelId="{D510572E-B6DA-4D48-9979-BF2869D09B62}" type="presParOf" srcId="{39502B47-A44D-4D52-B156-462A6370891A}" destId="{85CCB94D-081B-43EB-A345-A94605F4907B}" srcOrd="2" destOrd="0" presId="urn:microsoft.com/office/officeart/2009/3/layout/StepUpProcess"/>
    <dgm:cxn modelId="{6DF695F0-B710-4B89-A183-3DD075420065}" type="presParOf" srcId="{A04A73FF-21EC-41E4-8B6F-B84B6C6F7AF5}" destId="{89BED26E-9224-4BA3-8B98-C22FF34775B6}" srcOrd="1" destOrd="0" presId="urn:microsoft.com/office/officeart/2009/3/layout/StepUpProcess"/>
    <dgm:cxn modelId="{EF5230EE-47B3-4C80-BA44-6D2DE9396A4D}" type="presParOf" srcId="{89BED26E-9224-4BA3-8B98-C22FF34775B6}" destId="{D40E1BCD-0A53-46BD-B74D-D52F8AD5B459}" srcOrd="0" destOrd="0" presId="urn:microsoft.com/office/officeart/2009/3/layout/StepUpProcess"/>
    <dgm:cxn modelId="{330E2AB1-DE10-4AFD-968A-F811D45C971F}" type="presParOf" srcId="{A04A73FF-21EC-41E4-8B6F-B84B6C6F7AF5}" destId="{B05B3CD4-1B8F-4C18-AB65-E4D43DA519F9}" srcOrd="2" destOrd="0" presId="urn:microsoft.com/office/officeart/2009/3/layout/StepUpProcess"/>
    <dgm:cxn modelId="{535CFB92-A8E5-467B-9F18-92BE6F8DAC1E}" type="presParOf" srcId="{B05B3CD4-1B8F-4C18-AB65-E4D43DA519F9}" destId="{758DF9C6-3BD6-424D-9A8B-0631C795ACFB}" srcOrd="0" destOrd="0" presId="urn:microsoft.com/office/officeart/2009/3/layout/StepUpProcess"/>
    <dgm:cxn modelId="{29F9311C-2E53-43D9-A8A4-A67FCCFFDD98}" type="presParOf" srcId="{B05B3CD4-1B8F-4C18-AB65-E4D43DA519F9}" destId="{CF4035E8-BD03-4B8C-8323-BA7A628F3903}" srcOrd="1" destOrd="0" presId="urn:microsoft.com/office/officeart/2009/3/layout/StepUpProcess"/>
    <dgm:cxn modelId="{97B89160-EFFB-4B9A-8E2A-BD5580A62292}" type="presParOf" srcId="{B05B3CD4-1B8F-4C18-AB65-E4D43DA519F9}" destId="{C7E92E75-28A1-43D8-91A7-52CBC9D91FB1}" srcOrd="2" destOrd="0" presId="urn:microsoft.com/office/officeart/2009/3/layout/StepUpProcess"/>
    <dgm:cxn modelId="{7D4F9BE1-E2CA-425F-9319-9C2F9423A387}" type="presParOf" srcId="{A04A73FF-21EC-41E4-8B6F-B84B6C6F7AF5}" destId="{6C94E5C9-5C3A-4D28-A0B5-3A514D6FB718}" srcOrd="3" destOrd="0" presId="urn:microsoft.com/office/officeart/2009/3/layout/StepUpProcess"/>
    <dgm:cxn modelId="{828F1C4C-6DEF-4E17-B6D9-ADD8DE7D5FA1}" type="presParOf" srcId="{6C94E5C9-5C3A-4D28-A0B5-3A514D6FB718}" destId="{6698370B-65D6-4A55-9AA3-5FED9F35597E}" srcOrd="0" destOrd="0" presId="urn:microsoft.com/office/officeart/2009/3/layout/StepUpProcess"/>
    <dgm:cxn modelId="{247C2A31-74BB-452D-A6DB-73A9415AFC86}" type="presParOf" srcId="{A04A73FF-21EC-41E4-8B6F-B84B6C6F7AF5}" destId="{96B60629-1473-4969-A1FA-0E2BB5B8556E}" srcOrd="4" destOrd="0" presId="urn:microsoft.com/office/officeart/2009/3/layout/StepUpProcess"/>
    <dgm:cxn modelId="{41D6DDE2-F274-4B17-9A0E-C65057D93E4B}" type="presParOf" srcId="{96B60629-1473-4969-A1FA-0E2BB5B8556E}" destId="{CDAA190B-81BA-4C9D-8AE2-89D0678A5000}" srcOrd="0" destOrd="0" presId="urn:microsoft.com/office/officeart/2009/3/layout/StepUpProcess"/>
    <dgm:cxn modelId="{445E9E9E-4EBB-4679-834D-E7091BB462DE}" type="presParOf" srcId="{96B60629-1473-4969-A1FA-0E2BB5B8556E}" destId="{1605123C-C0FB-48D2-BCB2-9CD6FD471BFD}" srcOrd="1" destOrd="0" presId="urn:microsoft.com/office/officeart/2009/3/layout/StepUpProcess"/>
    <dgm:cxn modelId="{6FD56999-3194-4C8E-B9BC-CF7250894770}" type="presParOf" srcId="{96B60629-1473-4969-A1FA-0E2BB5B8556E}" destId="{4D43626C-7F59-4B1B-93EB-53E3A2AAA33B}" srcOrd="2" destOrd="0" presId="urn:microsoft.com/office/officeart/2009/3/layout/StepUpProcess"/>
    <dgm:cxn modelId="{3C54C7D8-0721-453B-86A6-B7808241E9A8}" type="presParOf" srcId="{A04A73FF-21EC-41E4-8B6F-B84B6C6F7AF5}" destId="{A5A9BA31-8E51-4731-AADB-685E78B323FB}" srcOrd="5" destOrd="0" presId="urn:microsoft.com/office/officeart/2009/3/layout/StepUpProcess"/>
    <dgm:cxn modelId="{682C4046-464D-47AC-B7E6-F35664518475}" type="presParOf" srcId="{A5A9BA31-8E51-4731-AADB-685E78B323FB}" destId="{B52D7B23-38EB-49FF-B284-D9FB6DE4034F}" srcOrd="0" destOrd="0" presId="urn:microsoft.com/office/officeart/2009/3/layout/StepUpProcess"/>
    <dgm:cxn modelId="{ED283EA8-6E44-4037-87D3-E59D41292DF0}" type="presParOf" srcId="{A04A73FF-21EC-41E4-8B6F-B84B6C6F7AF5}" destId="{273364C0-459F-42B4-8EDF-E92DD3DD674A}" srcOrd="6" destOrd="0" presId="urn:microsoft.com/office/officeart/2009/3/layout/StepUpProcess"/>
    <dgm:cxn modelId="{895106DE-15BF-4580-880D-07C8686B60AA}" type="presParOf" srcId="{273364C0-459F-42B4-8EDF-E92DD3DD674A}" destId="{5A687596-8EB8-45C9-81A1-6A1098F17BC4}" srcOrd="0" destOrd="0" presId="urn:microsoft.com/office/officeart/2009/3/layout/StepUpProcess"/>
    <dgm:cxn modelId="{1AC57AAE-CABD-4B63-BDC0-614235CC08A2}" type="presParOf" srcId="{273364C0-459F-42B4-8EDF-E92DD3DD674A}" destId="{D00A16D6-DD38-4C10-8F0D-DEBE5FCD3827}" srcOrd="1" destOrd="0" presId="urn:microsoft.com/office/officeart/2009/3/layout/StepUpProcess"/>
    <dgm:cxn modelId="{44ABDF83-5781-431F-AAF3-0FFB493A1226}" type="presParOf" srcId="{273364C0-459F-42B4-8EDF-E92DD3DD674A}" destId="{C68AD7AB-485A-4D6F-80E8-68D82F8A462C}" srcOrd="2" destOrd="0" presId="urn:microsoft.com/office/officeart/2009/3/layout/StepUpProcess"/>
    <dgm:cxn modelId="{1E717545-8F07-467C-B567-357000E1B307}" type="presParOf" srcId="{A04A73FF-21EC-41E4-8B6F-B84B6C6F7AF5}" destId="{176C1B9E-D0D0-4DCE-B8D9-86572171BA43}" srcOrd="7" destOrd="0" presId="urn:microsoft.com/office/officeart/2009/3/layout/StepUpProcess"/>
    <dgm:cxn modelId="{ECDC7154-EBE7-4AB8-BD7C-66627941C014}" type="presParOf" srcId="{176C1B9E-D0D0-4DCE-B8D9-86572171BA43}" destId="{FADA649E-A490-403D-8F50-D5A9C6FBDCDD}" srcOrd="0" destOrd="0" presId="urn:microsoft.com/office/officeart/2009/3/layout/StepUpProcess"/>
    <dgm:cxn modelId="{C43777EE-08DE-42C6-854D-9F9C68B41695}" type="presParOf" srcId="{A04A73FF-21EC-41E4-8B6F-B84B6C6F7AF5}" destId="{8BDC2E35-1A84-4448-96FA-CC6742BC6EE6}" srcOrd="8" destOrd="0" presId="urn:microsoft.com/office/officeart/2009/3/layout/StepUpProcess"/>
    <dgm:cxn modelId="{2E313F00-5ABA-47FA-AB6A-27CB4FFC1079}" type="presParOf" srcId="{8BDC2E35-1A84-4448-96FA-CC6742BC6EE6}" destId="{D8265EAF-061A-478C-A50F-C9873BA95685}" srcOrd="0" destOrd="0" presId="urn:microsoft.com/office/officeart/2009/3/layout/StepUpProcess"/>
    <dgm:cxn modelId="{198A8D6E-23D0-42AF-921B-2CAC2D1AB2E7}" type="presParOf" srcId="{8BDC2E35-1A84-4448-96FA-CC6742BC6EE6}" destId="{51DD9F47-5D25-4D09-9A4E-00D60673B06D}"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846740-4659-41FF-83B9-8C79D7252E12}" type="doc">
      <dgm:prSet loTypeId="urn:microsoft.com/office/officeart/2005/8/layout/vList3#4" loCatId="list" qsTypeId="urn:microsoft.com/office/officeart/2005/8/quickstyle/simple1" qsCatId="simple" csTypeId="urn:microsoft.com/office/officeart/2005/8/colors/accent0_3" csCatId="mainScheme" phldr="1"/>
      <dgm:spPr/>
      <dgm:t>
        <a:bodyPr/>
        <a:lstStyle/>
        <a:p>
          <a:endParaRPr lang="es-ES"/>
        </a:p>
      </dgm:t>
    </dgm:pt>
    <dgm:pt modelId="{8D3E91C8-E29B-4961-AB57-4386F080939A}">
      <dgm:prSet/>
      <dgm:spPr/>
      <dgm:t>
        <a:bodyPr/>
        <a:lstStyle/>
        <a:p>
          <a:r>
            <a:rPr lang="es-MX" b="1" dirty="0">
              <a:latin typeface="Tahoma" pitchFamily="34" charset="0"/>
              <a:ea typeface="Tahoma" pitchFamily="34" charset="0"/>
              <a:cs typeface="Tahoma" pitchFamily="34" charset="0"/>
            </a:rPr>
            <a:t>I. Pueda poner en riesgo la vida, seguridad o salud de una persona física;</a:t>
          </a:r>
          <a:endParaRPr lang="es-ES" b="1" dirty="0">
            <a:latin typeface="Tahoma" pitchFamily="34" charset="0"/>
            <a:ea typeface="Tahoma" pitchFamily="34" charset="0"/>
            <a:cs typeface="Tahoma" pitchFamily="34" charset="0"/>
          </a:endParaRPr>
        </a:p>
      </dgm:t>
    </dgm:pt>
    <dgm:pt modelId="{F6E3F862-A3F0-45B8-B24F-1985F9917DB8}" type="parTrans" cxnId="{9537AB9D-DBE3-4C03-B167-EFEBC3D56CCA}">
      <dgm:prSet/>
      <dgm:spPr/>
      <dgm:t>
        <a:bodyPr/>
        <a:lstStyle/>
        <a:p>
          <a:endParaRPr lang="es-ES">
            <a:latin typeface="Tahoma" pitchFamily="34" charset="0"/>
            <a:ea typeface="Tahoma" pitchFamily="34" charset="0"/>
            <a:cs typeface="Tahoma" pitchFamily="34" charset="0"/>
          </a:endParaRPr>
        </a:p>
      </dgm:t>
    </dgm:pt>
    <dgm:pt modelId="{E9617949-3F8F-4E1D-9DA9-5229D76CE3E3}" type="sibTrans" cxnId="{9537AB9D-DBE3-4C03-B167-EFEBC3D56CCA}">
      <dgm:prSet/>
      <dgm:spPr/>
      <dgm:t>
        <a:bodyPr/>
        <a:lstStyle/>
        <a:p>
          <a:endParaRPr lang="es-ES">
            <a:latin typeface="Tahoma" pitchFamily="34" charset="0"/>
            <a:ea typeface="Tahoma" pitchFamily="34" charset="0"/>
            <a:cs typeface="Tahoma" pitchFamily="34" charset="0"/>
          </a:endParaRPr>
        </a:p>
      </dgm:t>
    </dgm:pt>
    <dgm:pt modelId="{548AF479-299E-4BD7-8221-B3C2604A3A74}">
      <dgm:prSet/>
      <dgm:spPr/>
      <dgm:t>
        <a:bodyPr/>
        <a:lstStyle/>
        <a:p>
          <a:r>
            <a:rPr lang="es-MX" b="1" dirty="0">
              <a:latin typeface="Tahoma" pitchFamily="34" charset="0"/>
              <a:ea typeface="Tahoma" pitchFamily="34" charset="0"/>
              <a:cs typeface="Tahoma" pitchFamily="34" charset="0"/>
            </a:rPr>
            <a:t>II. Obstruya las actividades de verificación, inspección y auditoría </a:t>
          </a:r>
          <a:r>
            <a:rPr lang="es-MX" dirty="0">
              <a:latin typeface="Tahoma" pitchFamily="34" charset="0"/>
              <a:ea typeface="Tahoma" pitchFamily="34" charset="0"/>
              <a:cs typeface="Tahoma" pitchFamily="34" charset="0"/>
            </a:rPr>
            <a:t>relativas al cumplimiento de las leyes o afecte la recaudación de contribuciones;</a:t>
          </a:r>
          <a:endParaRPr lang="es-ES" dirty="0">
            <a:latin typeface="Tahoma" pitchFamily="34" charset="0"/>
            <a:ea typeface="Tahoma" pitchFamily="34" charset="0"/>
            <a:cs typeface="Tahoma" pitchFamily="34" charset="0"/>
          </a:endParaRPr>
        </a:p>
      </dgm:t>
    </dgm:pt>
    <dgm:pt modelId="{86343E8E-6DA2-47DD-B598-131CE4261F9D}" type="parTrans" cxnId="{1D022685-3865-4E0B-882F-C35B35BE322C}">
      <dgm:prSet/>
      <dgm:spPr/>
      <dgm:t>
        <a:bodyPr/>
        <a:lstStyle/>
        <a:p>
          <a:endParaRPr lang="es-ES">
            <a:latin typeface="Tahoma" pitchFamily="34" charset="0"/>
            <a:ea typeface="Tahoma" pitchFamily="34" charset="0"/>
            <a:cs typeface="Tahoma" pitchFamily="34" charset="0"/>
          </a:endParaRPr>
        </a:p>
      </dgm:t>
    </dgm:pt>
    <dgm:pt modelId="{E5FD27B6-5E1B-4D3C-B06F-EE99ACB61A2A}" type="sibTrans" cxnId="{1D022685-3865-4E0B-882F-C35B35BE322C}">
      <dgm:prSet/>
      <dgm:spPr/>
      <dgm:t>
        <a:bodyPr/>
        <a:lstStyle/>
        <a:p>
          <a:endParaRPr lang="es-ES">
            <a:latin typeface="Tahoma" pitchFamily="34" charset="0"/>
            <a:ea typeface="Tahoma" pitchFamily="34" charset="0"/>
            <a:cs typeface="Tahoma" pitchFamily="34" charset="0"/>
          </a:endParaRPr>
        </a:p>
      </dgm:t>
    </dgm:pt>
    <dgm:pt modelId="{C3C406FF-1B2E-43E9-A4CE-B99300E5BC04}">
      <dgm:prSet/>
      <dgm:spPr/>
      <dgm:t>
        <a:bodyPr/>
        <a:lstStyle/>
        <a:p>
          <a:r>
            <a:rPr lang="es-MX" b="1" dirty="0">
              <a:latin typeface="Tahoma" pitchFamily="34" charset="0"/>
              <a:ea typeface="Tahoma" pitchFamily="34" charset="0"/>
              <a:cs typeface="Tahoma" pitchFamily="34" charset="0"/>
            </a:rPr>
            <a:t>III. Obstruya la prevención o persecución de los delitos;</a:t>
          </a:r>
          <a:endParaRPr lang="es-ES" dirty="0">
            <a:latin typeface="Tahoma" pitchFamily="34" charset="0"/>
            <a:ea typeface="Tahoma" pitchFamily="34" charset="0"/>
            <a:cs typeface="Tahoma" pitchFamily="34" charset="0"/>
          </a:endParaRPr>
        </a:p>
      </dgm:t>
    </dgm:pt>
    <dgm:pt modelId="{6B02B79A-8F28-4739-A1C2-6391534F3255}" type="parTrans" cxnId="{4D95B824-C72F-4E64-9426-69C631E0C2FC}">
      <dgm:prSet/>
      <dgm:spPr/>
      <dgm:t>
        <a:bodyPr/>
        <a:lstStyle/>
        <a:p>
          <a:endParaRPr lang="es-ES">
            <a:latin typeface="Tahoma" pitchFamily="34" charset="0"/>
            <a:ea typeface="Tahoma" pitchFamily="34" charset="0"/>
            <a:cs typeface="Tahoma" pitchFamily="34" charset="0"/>
          </a:endParaRPr>
        </a:p>
      </dgm:t>
    </dgm:pt>
    <dgm:pt modelId="{8EEEA807-885B-4A78-91B5-6F16D5814255}" type="sibTrans" cxnId="{4D95B824-C72F-4E64-9426-69C631E0C2FC}">
      <dgm:prSet/>
      <dgm:spPr/>
      <dgm:t>
        <a:bodyPr/>
        <a:lstStyle/>
        <a:p>
          <a:endParaRPr lang="es-ES">
            <a:latin typeface="Tahoma" pitchFamily="34" charset="0"/>
            <a:ea typeface="Tahoma" pitchFamily="34" charset="0"/>
            <a:cs typeface="Tahoma" pitchFamily="34" charset="0"/>
          </a:endParaRPr>
        </a:p>
      </dgm:t>
    </dgm:pt>
    <dgm:pt modelId="{E1786BF0-DDDD-4889-BCD3-BEDA71C874DC}" type="pres">
      <dgm:prSet presAssocID="{1C846740-4659-41FF-83B9-8C79D7252E12}" presName="linearFlow" presStyleCnt="0">
        <dgm:presLayoutVars>
          <dgm:dir/>
          <dgm:resizeHandles val="exact"/>
        </dgm:presLayoutVars>
      </dgm:prSet>
      <dgm:spPr/>
      <dgm:t>
        <a:bodyPr/>
        <a:lstStyle/>
        <a:p>
          <a:endParaRPr lang="es-MX"/>
        </a:p>
      </dgm:t>
    </dgm:pt>
    <dgm:pt modelId="{4D223BD8-3761-4275-BDFE-010F80DB26C2}" type="pres">
      <dgm:prSet presAssocID="{8D3E91C8-E29B-4961-AB57-4386F080939A}" presName="composite" presStyleCnt="0"/>
      <dgm:spPr/>
      <dgm:t>
        <a:bodyPr/>
        <a:lstStyle/>
        <a:p>
          <a:endParaRPr lang="es-MX"/>
        </a:p>
      </dgm:t>
    </dgm:pt>
    <dgm:pt modelId="{ACA83F8F-0A81-471F-87F8-541EDD12802E}" type="pres">
      <dgm:prSet presAssocID="{8D3E91C8-E29B-4961-AB57-4386F080939A}" presName="imgShp" presStyleLbl="fgImgPlace1" presStyleIdx="0" presStyleCnt="3" custFlipHor="1" custScaleX="68148" custScaleY="34586" custLinFactNeighborX="-49238" custLinFactNeighborY="-15890"/>
      <dgm:spPr/>
      <dgm:t>
        <a:bodyPr/>
        <a:lstStyle/>
        <a:p>
          <a:endParaRPr lang="es-MX"/>
        </a:p>
      </dgm:t>
    </dgm:pt>
    <dgm:pt modelId="{C3034E3E-2ED9-46CE-83F0-5BF457A26393}" type="pres">
      <dgm:prSet presAssocID="{8D3E91C8-E29B-4961-AB57-4386F080939A}" presName="txShp" presStyleLbl="node1" presStyleIdx="0" presStyleCnt="3" custScaleX="131475">
        <dgm:presLayoutVars>
          <dgm:bulletEnabled val="1"/>
        </dgm:presLayoutVars>
      </dgm:prSet>
      <dgm:spPr/>
      <dgm:t>
        <a:bodyPr/>
        <a:lstStyle/>
        <a:p>
          <a:endParaRPr lang="es-MX"/>
        </a:p>
      </dgm:t>
    </dgm:pt>
    <dgm:pt modelId="{8A2F9F1E-B0F6-48A2-A1DC-5A347D602827}" type="pres">
      <dgm:prSet presAssocID="{E9617949-3F8F-4E1D-9DA9-5229D76CE3E3}" presName="spacing" presStyleCnt="0"/>
      <dgm:spPr/>
      <dgm:t>
        <a:bodyPr/>
        <a:lstStyle/>
        <a:p>
          <a:endParaRPr lang="es-MX"/>
        </a:p>
      </dgm:t>
    </dgm:pt>
    <dgm:pt modelId="{CF0B2159-50CF-40DE-96FB-8B2715439ABA}" type="pres">
      <dgm:prSet presAssocID="{548AF479-299E-4BD7-8221-B3C2604A3A74}" presName="composite" presStyleCnt="0"/>
      <dgm:spPr/>
      <dgm:t>
        <a:bodyPr/>
        <a:lstStyle/>
        <a:p>
          <a:endParaRPr lang="es-MX"/>
        </a:p>
      </dgm:t>
    </dgm:pt>
    <dgm:pt modelId="{24ED4CCC-690A-40CB-B9EB-03E8506F3A08}" type="pres">
      <dgm:prSet presAssocID="{548AF479-299E-4BD7-8221-B3C2604A3A74}" presName="imgShp" presStyleLbl="fgImgPlace1" presStyleIdx="1" presStyleCnt="3" custScaleX="51309" custScaleY="42601" custLinFactNeighborX="-45354" custLinFactNeighborY="-3024"/>
      <dgm:spPr/>
      <dgm:t>
        <a:bodyPr/>
        <a:lstStyle/>
        <a:p>
          <a:endParaRPr lang="es-MX"/>
        </a:p>
      </dgm:t>
    </dgm:pt>
    <dgm:pt modelId="{9D280476-424B-4465-95A4-46E9878325B4}" type="pres">
      <dgm:prSet presAssocID="{548AF479-299E-4BD7-8221-B3C2604A3A74}" presName="txShp" presStyleLbl="node1" presStyleIdx="1" presStyleCnt="3" custScaleX="131475">
        <dgm:presLayoutVars>
          <dgm:bulletEnabled val="1"/>
        </dgm:presLayoutVars>
      </dgm:prSet>
      <dgm:spPr/>
      <dgm:t>
        <a:bodyPr/>
        <a:lstStyle/>
        <a:p>
          <a:endParaRPr lang="es-MX"/>
        </a:p>
      </dgm:t>
    </dgm:pt>
    <dgm:pt modelId="{1E1D6246-6CE2-4DB3-A9EC-465D72B1D630}" type="pres">
      <dgm:prSet presAssocID="{E5FD27B6-5E1B-4D3C-B06F-EE99ACB61A2A}" presName="spacing" presStyleCnt="0"/>
      <dgm:spPr/>
      <dgm:t>
        <a:bodyPr/>
        <a:lstStyle/>
        <a:p>
          <a:endParaRPr lang="es-MX"/>
        </a:p>
      </dgm:t>
    </dgm:pt>
    <dgm:pt modelId="{CB9EB534-8195-49D2-ADE9-D945A98BBB7D}" type="pres">
      <dgm:prSet presAssocID="{C3C406FF-1B2E-43E9-A4CE-B99300E5BC04}" presName="composite" presStyleCnt="0"/>
      <dgm:spPr/>
      <dgm:t>
        <a:bodyPr/>
        <a:lstStyle/>
        <a:p>
          <a:endParaRPr lang="es-MX"/>
        </a:p>
      </dgm:t>
    </dgm:pt>
    <dgm:pt modelId="{0F5686BA-CFC6-4A06-82C1-0276B32C71FA}" type="pres">
      <dgm:prSet presAssocID="{C3C406FF-1B2E-43E9-A4CE-B99300E5BC04}" presName="imgShp" presStyleLbl="fgImgPlace1" presStyleIdx="2" presStyleCnt="3" custLinFactNeighborX="-81207" custLinFactNeighborY="-6047"/>
      <dgm:spPr/>
      <dgm:t>
        <a:bodyPr/>
        <a:lstStyle/>
        <a:p>
          <a:endParaRPr lang="es-MX"/>
        </a:p>
      </dgm:t>
    </dgm:pt>
    <dgm:pt modelId="{1C291183-1CD4-44EF-B3ED-D44505C1D701}" type="pres">
      <dgm:prSet presAssocID="{C3C406FF-1B2E-43E9-A4CE-B99300E5BC04}" presName="txShp" presStyleLbl="node1" presStyleIdx="2" presStyleCnt="3" custScaleX="125216" custLinFactNeighborX="341" custLinFactNeighborY="-3024">
        <dgm:presLayoutVars>
          <dgm:bulletEnabled val="1"/>
        </dgm:presLayoutVars>
      </dgm:prSet>
      <dgm:spPr/>
      <dgm:t>
        <a:bodyPr/>
        <a:lstStyle/>
        <a:p>
          <a:endParaRPr lang="es-MX"/>
        </a:p>
      </dgm:t>
    </dgm:pt>
  </dgm:ptLst>
  <dgm:cxnLst>
    <dgm:cxn modelId="{AAE707D6-9CCF-47C9-8AC4-8E3C66099FF7}" type="presOf" srcId="{8D3E91C8-E29B-4961-AB57-4386F080939A}" destId="{C3034E3E-2ED9-46CE-83F0-5BF457A26393}" srcOrd="0" destOrd="0" presId="urn:microsoft.com/office/officeart/2005/8/layout/vList3#4"/>
    <dgm:cxn modelId="{4D95B824-C72F-4E64-9426-69C631E0C2FC}" srcId="{1C846740-4659-41FF-83B9-8C79D7252E12}" destId="{C3C406FF-1B2E-43E9-A4CE-B99300E5BC04}" srcOrd="2" destOrd="0" parTransId="{6B02B79A-8F28-4739-A1C2-6391534F3255}" sibTransId="{8EEEA807-885B-4A78-91B5-6F16D5814255}"/>
    <dgm:cxn modelId="{1FFB8DAA-7E7A-40F2-A393-87A6D8AA42C8}" type="presOf" srcId="{1C846740-4659-41FF-83B9-8C79D7252E12}" destId="{E1786BF0-DDDD-4889-BCD3-BEDA71C874DC}" srcOrd="0" destOrd="0" presId="urn:microsoft.com/office/officeart/2005/8/layout/vList3#4"/>
    <dgm:cxn modelId="{9537AB9D-DBE3-4C03-B167-EFEBC3D56CCA}" srcId="{1C846740-4659-41FF-83B9-8C79D7252E12}" destId="{8D3E91C8-E29B-4961-AB57-4386F080939A}" srcOrd="0" destOrd="0" parTransId="{F6E3F862-A3F0-45B8-B24F-1985F9917DB8}" sibTransId="{E9617949-3F8F-4E1D-9DA9-5229D76CE3E3}"/>
    <dgm:cxn modelId="{1D022685-3865-4E0B-882F-C35B35BE322C}" srcId="{1C846740-4659-41FF-83B9-8C79D7252E12}" destId="{548AF479-299E-4BD7-8221-B3C2604A3A74}" srcOrd="1" destOrd="0" parTransId="{86343E8E-6DA2-47DD-B598-131CE4261F9D}" sibTransId="{E5FD27B6-5E1B-4D3C-B06F-EE99ACB61A2A}"/>
    <dgm:cxn modelId="{DA09496B-283A-4B43-B6DD-86B532FE72FC}" type="presOf" srcId="{C3C406FF-1B2E-43E9-A4CE-B99300E5BC04}" destId="{1C291183-1CD4-44EF-B3ED-D44505C1D701}" srcOrd="0" destOrd="0" presId="urn:microsoft.com/office/officeart/2005/8/layout/vList3#4"/>
    <dgm:cxn modelId="{E46E9F37-1EB7-4B66-8DBE-8DD6957A7A60}" type="presOf" srcId="{548AF479-299E-4BD7-8221-B3C2604A3A74}" destId="{9D280476-424B-4465-95A4-46E9878325B4}" srcOrd="0" destOrd="0" presId="urn:microsoft.com/office/officeart/2005/8/layout/vList3#4"/>
    <dgm:cxn modelId="{AA09CBDD-A218-4508-90DA-5433EC76C5C4}" type="presParOf" srcId="{E1786BF0-DDDD-4889-BCD3-BEDA71C874DC}" destId="{4D223BD8-3761-4275-BDFE-010F80DB26C2}" srcOrd="0" destOrd="0" presId="urn:microsoft.com/office/officeart/2005/8/layout/vList3#4"/>
    <dgm:cxn modelId="{8495907B-F3AD-44D5-B70D-2E8368B0B132}" type="presParOf" srcId="{4D223BD8-3761-4275-BDFE-010F80DB26C2}" destId="{ACA83F8F-0A81-471F-87F8-541EDD12802E}" srcOrd="0" destOrd="0" presId="urn:microsoft.com/office/officeart/2005/8/layout/vList3#4"/>
    <dgm:cxn modelId="{C38781C6-6F22-4B9A-A317-87113B5F72E7}" type="presParOf" srcId="{4D223BD8-3761-4275-BDFE-010F80DB26C2}" destId="{C3034E3E-2ED9-46CE-83F0-5BF457A26393}" srcOrd="1" destOrd="0" presId="urn:microsoft.com/office/officeart/2005/8/layout/vList3#4"/>
    <dgm:cxn modelId="{D9D33FB3-DC39-4693-BED3-6ABE44F09A60}" type="presParOf" srcId="{E1786BF0-DDDD-4889-BCD3-BEDA71C874DC}" destId="{8A2F9F1E-B0F6-48A2-A1DC-5A347D602827}" srcOrd="1" destOrd="0" presId="urn:microsoft.com/office/officeart/2005/8/layout/vList3#4"/>
    <dgm:cxn modelId="{B549ACA5-B937-46D5-9432-42D9B774E921}" type="presParOf" srcId="{E1786BF0-DDDD-4889-BCD3-BEDA71C874DC}" destId="{CF0B2159-50CF-40DE-96FB-8B2715439ABA}" srcOrd="2" destOrd="0" presId="urn:microsoft.com/office/officeart/2005/8/layout/vList3#4"/>
    <dgm:cxn modelId="{53D6A360-66EF-41A2-9929-A47EFA71FB9D}" type="presParOf" srcId="{CF0B2159-50CF-40DE-96FB-8B2715439ABA}" destId="{24ED4CCC-690A-40CB-B9EB-03E8506F3A08}" srcOrd="0" destOrd="0" presId="urn:microsoft.com/office/officeart/2005/8/layout/vList3#4"/>
    <dgm:cxn modelId="{334B7330-26DF-43FA-86B7-2A414C274D9F}" type="presParOf" srcId="{CF0B2159-50CF-40DE-96FB-8B2715439ABA}" destId="{9D280476-424B-4465-95A4-46E9878325B4}" srcOrd="1" destOrd="0" presId="urn:microsoft.com/office/officeart/2005/8/layout/vList3#4"/>
    <dgm:cxn modelId="{11EFCFC0-D6B2-4142-8A58-DE327E913D39}" type="presParOf" srcId="{E1786BF0-DDDD-4889-BCD3-BEDA71C874DC}" destId="{1E1D6246-6CE2-4DB3-A9EC-465D72B1D630}" srcOrd="3" destOrd="0" presId="urn:microsoft.com/office/officeart/2005/8/layout/vList3#4"/>
    <dgm:cxn modelId="{2A65B95A-E607-4545-A5AB-DCD289D28D34}" type="presParOf" srcId="{E1786BF0-DDDD-4889-BCD3-BEDA71C874DC}" destId="{CB9EB534-8195-49D2-ADE9-D945A98BBB7D}" srcOrd="4" destOrd="0" presId="urn:microsoft.com/office/officeart/2005/8/layout/vList3#4"/>
    <dgm:cxn modelId="{264D34F4-D4DC-40A5-A4EC-C87676D3FAB6}" type="presParOf" srcId="{CB9EB534-8195-49D2-ADE9-D945A98BBB7D}" destId="{0F5686BA-CFC6-4A06-82C1-0276B32C71FA}" srcOrd="0" destOrd="0" presId="urn:microsoft.com/office/officeart/2005/8/layout/vList3#4"/>
    <dgm:cxn modelId="{C5A38512-7BEF-4614-842B-EA1A558C43D5}" type="presParOf" srcId="{CB9EB534-8195-49D2-ADE9-D945A98BBB7D}" destId="{1C291183-1CD4-44EF-B3ED-D44505C1D701}" srcOrd="1" destOrd="0" presId="urn:microsoft.com/office/officeart/2005/8/layout/vList3#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2BBF59-D769-4ADF-AC45-2AFC9A1893ED}" type="doc">
      <dgm:prSet loTypeId="urn:microsoft.com/office/officeart/2005/8/layout/vList3#5" loCatId="list" qsTypeId="urn:microsoft.com/office/officeart/2005/8/quickstyle/simple1" qsCatId="simple" csTypeId="urn:microsoft.com/office/officeart/2005/8/colors/accent0_3" csCatId="mainScheme" phldr="1"/>
      <dgm:spPr/>
      <dgm:t>
        <a:bodyPr/>
        <a:lstStyle/>
        <a:p>
          <a:endParaRPr lang="es-ES"/>
        </a:p>
      </dgm:t>
    </dgm:pt>
    <dgm:pt modelId="{1F6764CC-539C-459D-A571-599B1648BFCF}">
      <dgm:prSet custT="1"/>
      <dgm:spPr/>
      <dgm:t>
        <a:bodyPr/>
        <a:lstStyle/>
        <a:p>
          <a:r>
            <a:rPr lang="es-MX" sz="2000" b="1" dirty="0">
              <a:latin typeface="Tahoma" pitchFamily="34" charset="0"/>
              <a:ea typeface="Tahoma" pitchFamily="34" charset="0"/>
              <a:cs typeface="Tahoma" pitchFamily="34" charset="0"/>
            </a:rPr>
            <a:t>IV. </a:t>
          </a:r>
          <a:r>
            <a:rPr lang="es-MX" sz="2000" dirty="0">
              <a:latin typeface="Tahoma" pitchFamily="34" charset="0"/>
              <a:ea typeface="Tahoma" pitchFamily="34" charset="0"/>
              <a:cs typeface="Tahoma" pitchFamily="34" charset="0"/>
            </a:rPr>
            <a:t>La que contenga las </a:t>
          </a:r>
          <a:r>
            <a:rPr lang="es-MX" sz="2000" b="1" dirty="0">
              <a:latin typeface="Tahoma" pitchFamily="34" charset="0"/>
              <a:ea typeface="Tahoma" pitchFamily="34" charset="0"/>
              <a:cs typeface="Tahoma" pitchFamily="34" charset="0"/>
            </a:rPr>
            <a:t>opiniones, recomendaciones o puntos de vista </a:t>
          </a:r>
          <a:r>
            <a:rPr lang="es-MX" sz="2000" dirty="0">
              <a:latin typeface="Tahoma" pitchFamily="34" charset="0"/>
              <a:ea typeface="Tahoma" pitchFamily="34" charset="0"/>
              <a:cs typeface="Tahoma" pitchFamily="34" charset="0"/>
            </a:rPr>
            <a:t>que formen parte del proceso deliberativo de las personas servidoras públicas, hasta en tanto no sea emitida la decisión definitiva, </a:t>
          </a:r>
          <a:r>
            <a:rPr lang="es-MX" sz="2000" b="1" dirty="0">
              <a:latin typeface="Tahoma" pitchFamily="34" charset="0"/>
              <a:ea typeface="Tahoma" pitchFamily="34" charset="0"/>
              <a:cs typeface="Tahoma" pitchFamily="34" charset="0"/>
            </a:rPr>
            <a:t>la cual deberá estar documentada</a:t>
          </a:r>
          <a:r>
            <a:rPr lang="es-MX" sz="1800" b="1" dirty="0">
              <a:latin typeface="Tahoma" pitchFamily="34" charset="0"/>
              <a:ea typeface="Tahoma" pitchFamily="34" charset="0"/>
              <a:cs typeface="Tahoma" pitchFamily="34" charset="0"/>
            </a:rPr>
            <a:t>;   </a:t>
          </a:r>
          <a:endParaRPr lang="es-ES" sz="1800" dirty="0">
            <a:latin typeface="Tahoma" pitchFamily="34" charset="0"/>
            <a:ea typeface="Tahoma" pitchFamily="34" charset="0"/>
            <a:cs typeface="Tahoma" pitchFamily="34" charset="0"/>
          </a:endParaRPr>
        </a:p>
      </dgm:t>
    </dgm:pt>
    <dgm:pt modelId="{0CA28F43-680E-429E-99A6-168699B0EF26}" type="parTrans" cxnId="{8011F223-BB9C-4A20-9D6F-31C4A93CE767}">
      <dgm:prSet/>
      <dgm:spPr/>
      <dgm:t>
        <a:bodyPr/>
        <a:lstStyle/>
        <a:p>
          <a:endParaRPr lang="es-ES">
            <a:latin typeface="Tahoma" pitchFamily="34" charset="0"/>
            <a:ea typeface="Tahoma" pitchFamily="34" charset="0"/>
            <a:cs typeface="Tahoma" pitchFamily="34" charset="0"/>
          </a:endParaRPr>
        </a:p>
      </dgm:t>
    </dgm:pt>
    <dgm:pt modelId="{31A19676-E9A8-4CBA-AB99-B9336BB4AB59}" type="sibTrans" cxnId="{8011F223-BB9C-4A20-9D6F-31C4A93CE767}">
      <dgm:prSet/>
      <dgm:spPr/>
      <dgm:t>
        <a:bodyPr/>
        <a:lstStyle/>
        <a:p>
          <a:endParaRPr lang="es-ES">
            <a:latin typeface="Tahoma" pitchFamily="34" charset="0"/>
            <a:ea typeface="Tahoma" pitchFamily="34" charset="0"/>
            <a:cs typeface="Tahoma" pitchFamily="34" charset="0"/>
          </a:endParaRPr>
        </a:p>
      </dgm:t>
    </dgm:pt>
    <dgm:pt modelId="{D9B8CF11-FF48-4CD0-9C57-DF4D3A181458}">
      <dgm:prSet custT="1"/>
      <dgm:spPr/>
      <dgm:t>
        <a:bodyPr/>
        <a:lstStyle/>
        <a:p>
          <a:r>
            <a:rPr lang="es-MX" sz="2000" b="1" dirty="0">
              <a:latin typeface="Tahoma" pitchFamily="34" charset="0"/>
              <a:ea typeface="Tahoma" pitchFamily="34" charset="0"/>
              <a:cs typeface="Tahoma" pitchFamily="34" charset="0"/>
            </a:rPr>
            <a:t>V. </a:t>
          </a:r>
          <a:r>
            <a:rPr lang="es-MX" sz="2000" dirty="0">
              <a:latin typeface="Tahoma" pitchFamily="34" charset="0"/>
              <a:ea typeface="Tahoma" pitchFamily="34" charset="0"/>
              <a:cs typeface="Tahoma" pitchFamily="34" charset="0"/>
            </a:rPr>
            <a:t>Cuando </a:t>
          </a:r>
          <a:r>
            <a:rPr lang="es-MX" sz="2000" b="1" dirty="0">
              <a:latin typeface="Tahoma" pitchFamily="34" charset="0"/>
              <a:ea typeface="Tahoma" pitchFamily="34" charset="0"/>
              <a:cs typeface="Tahoma" pitchFamily="34" charset="0"/>
            </a:rPr>
            <a:t>se trata de procedimientos de responsabilidad de las personas servidoras públicas, quejas o denuncias tramitadas </a:t>
          </a:r>
          <a:r>
            <a:rPr lang="es-MX" sz="2000" dirty="0">
              <a:latin typeface="Tahoma" pitchFamily="34" charset="0"/>
              <a:ea typeface="Tahoma" pitchFamily="34" charset="0"/>
              <a:cs typeface="Tahoma" pitchFamily="34" charset="0"/>
            </a:rPr>
            <a:t>ante los órganos de control en tanto no se haya dictado la resolución administrativa definitiva;</a:t>
          </a:r>
          <a:endParaRPr lang="es-ES" sz="2000" dirty="0">
            <a:latin typeface="Tahoma" pitchFamily="34" charset="0"/>
            <a:ea typeface="Tahoma" pitchFamily="34" charset="0"/>
            <a:cs typeface="Tahoma" pitchFamily="34" charset="0"/>
          </a:endParaRPr>
        </a:p>
      </dgm:t>
    </dgm:pt>
    <dgm:pt modelId="{416E2473-E232-44DD-B0BA-D3B9A53D418C}" type="parTrans" cxnId="{4559080E-ACDC-4F0F-A67F-333B7715B722}">
      <dgm:prSet/>
      <dgm:spPr/>
      <dgm:t>
        <a:bodyPr/>
        <a:lstStyle/>
        <a:p>
          <a:endParaRPr lang="es-ES">
            <a:latin typeface="Tahoma" pitchFamily="34" charset="0"/>
            <a:ea typeface="Tahoma" pitchFamily="34" charset="0"/>
            <a:cs typeface="Tahoma" pitchFamily="34" charset="0"/>
          </a:endParaRPr>
        </a:p>
      </dgm:t>
    </dgm:pt>
    <dgm:pt modelId="{D85A5753-4591-443A-8C34-5DB1E8D437FF}" type="sibTrans" cxnId="{4559080E-ACDC-4F0F-A67F-333B7715B722}">
      <dgm:prSet/>
      <dgm:spPr/>
      <dgm:t>
        <a:bodyPr/>
        <a:lstStyle/>
        <a:p>
          <a:endParaRPr lang="es-ES">
            <a:latin typeface="Tahoma" pitchFamily="34" charset="0"/>
            <a:ea typeface="Tahoma" pitchFamily="34" charset="0"/>
            <a:cs typeface="Tahoma" pitchFamily="34" charset="0"/>
          </a:endParaRPr>
        </a:p>
      </dgm:t>
    </dgm:pt>
    <dgm:pt modelId="{0D5BC37F-D327-4423-8346-6E4DE23878CB}">
      <dgm:prSet custT="1"/>
      <dgm:spPr/>
      <dgm:t>
        <a:bodyPr/>
        <a:lstStyle/>
        <a:p>
          <a:r>
            <a:rPr lang="es-MX" sz="2400" b="1" dirty="0">
              <a:latin typeface="Tahoma" pitchFamily="34" charset="0"/>
              <a:ea typeface="Tahoma" pitchFamily="34" charset="0"/>
              <a:cs typeface="Tahoma" pitchFamily="34" charset="0"/>
            </a:rPr>
            <a:t>VI. Afecte los derechos del debido proceso;</a:t>
          </a:r>
          <a:endParaRPr lang="es-ES" sz="2400" dirty="0">
            <a:latin typeface="Tahoma" pitchFamily="34" charset="0"/>
            <a:ea typeface="Tahoma" pitchFamily="34" charset="0"/>
            <a:cs typeface="Tahoma" pitchFamily="34" charset="0"/>
          </a:endParaRPr>
        </a:p>
      </dgm:t>
    </dgm:pt>
    <dgm:pt modelId="{F3B32BC1-5AFB-4B08-9B82-1DFCDB64873E}" type="parTrans" cxnId="{28A44551-6B3A-4424-9BCE-F01D882C4FCB}">
      <dgm:prSet/>
      <dgm:spPr/>
      <dgm:t>
        <a:bodyPr/>
        <a:lstStyle/>
        <a:p>
          <a:endParaRPr lang="es-ES">
            <a:latin typeface="Tahoma" pitchFamily="34" charset="0"/>
            <a:ea typeface="Tahoma" pitchFamily="34" charset="0"/>
            <a:cs typeface="Tahoma" pitchFamily="34" charset="0"/>
          </a:endParaRPr>
        </a:p>
      </dgm:t>
    </dgm:pt>
    <dgm:pt modelId="{8137347F-BD8D-4526-975B-D0B7A5E9F158}" type="sibTrans" cxnId="{28A44551-6B3A-4424-9BCE-F01D882C4FCB}">
      <dgm:prSet/>
      <dgm:spPr/>
      <dgm:t>
        <a:bodyPr/>
        <a:lstStyle/>
        <a:p>
          <a:endParaRPr lang="es-ES">
            <a:latin typeface="Tahoma" pitchFamily="34" charset="0"/>
            <a:ea typeface="Tahoma" pitchFamily="34" charset="0"/>
            <a:cs typeface="Tahoma" pitchFamily="34" charset="0"/>
          </a:endParaRPr>
        </a:p>
      </dgm:t>
    </dgm:pt>
    <dgm:pt modelId="{A2695CAE-D89A-4B9F-B1EC-0376576C6306}" type="pres">
      <dgm:prSet presAssocID="{B52BBF59-D769-4ADF-AC45-2AFC9A1893ED}" presName="linearFlow" presStyleCnt="0">
        <dgm:presLayoutVars>
          <dgm:dir/>
          <dgm:resizeHandles val="exact"/>
        </dgm:presLayoutVars>
      </dgm:prSet>
      <dgm:spPr/>
      <dgm:t>
        <a:bodyPr/>
        <a:lstStyle/>
        <a:p>
          <a:endParaRPr lang="es-MX"/>
        </a:p>
      </dgm:t>
    </dgm:pt>
    <dgm:pt modelId="{CC0D0CBB-723A-4A6A-89EA-6CBA4A1140E9}" type="pres">
      <dgm:prSet presAssocID="{1F6764CC-539C-459D-A571-599B1648BFCF}" presName="composite" presStyleCnt="0"/>
      <dgm:spPr/>
      <dgm:t>
        <a:bodyPr/>
        <a:lstStyle/>
        <a:p>
          <a:endParaRPr lang="es-MX"/>
        </a:p>
      </dgm:t>
    </dgm:pt>
    <dgm:pt modelId="{3AD33D50-599F-4722-85F7-CF0E151C76B6}" type="pres">
      <dgm:prSet presAssocID="{1F6764CC-539C-459D-A571-599B1648BFCF}" presName="imgShp" presStyleLbl="fgImgPlace1" presStyleIdx="0" presStyleCnt="3" custScaleX="70675" custScaleY="32398" custLinFactNeighborX="-36824" custLinFactNeighborY="17561"/>
      <dgm:spPr/>
      <dgm:t>
        <a:bodyPr/>
        <a:lstStyle/>
        <a:p>
          <a:endParaRPr lang="es-MX"/>
        </a:p>
      </dgm:t>
    </dgm:pt>
    <dgm:pt modelId="{F688D851-6F8B-4681-821D-767324427F5F}" type="pres">
      <dgm:prSet presAssocID="{1F6764CC-539C-459D-A571-599B1648BFCF}" presName="txShp" presStyleLbl="node1" presStyleIdx="0" presStyleCnt="3" custScaleX="127965" custLinFactNeighborX="8448" custLinFactNeighborY="18511">
        <dgm:presLayoutVars>
          <dgm:bulletEnabled val="1"/>
        </dgm:presLayoutVars>
      </dgm:prSet>
      <dgm:spPr/>
      <dgm:t>
        <a:bodyPr/>
        <a:lstStyle/>
        <a:p>
          <a:endParaRPr lang="es-MX"/>
        </a:p>
      </dgm:t>
    </dgm:pt>
    <dgm:pt modelId="{31894F0F-971F-4A28-8623-D99C2C3703B3}" type="pres">
      <dgm:prSet presAssocID="{31A19676-E9A8-4CBA-AB99-B9336BB4AB59}" presName="spacing" presStyleCnt="0"/>
      <dgm:spPr/>
      <dgm:t>
        <a:bodyPr/>
        <a:lstStyle/>
        <a:p>
          <a:endParaRPr lang="es-MX"/>
        </a:p>
      </dgm:t>
    </dgm:pt>
    <dgm:pt modelId="{C4BEBB1F-2346-40B6-A953-58EDF946484F}" type="pres">
      <dgm:prSet presAssocID="{D9B8CF11-FF48-4CD0-9C57-DF4D3A181458}" presName="composite" presStyleCnt="0"/>
      <dgm:spPr/>
      <dgm:t>
        <a:bodyPr/>
        <a:lstStyle/>
        <a:p>
          <a:endParaRPr lang="es-MX"/>
        </a:p>
      </dgm:t>
    </dgm:pt>
    <dgm:pt modelId="{D05833C4-4100-4D82-84E0-77F2D0C2183A}" type="pres">
      <dgm:prSet presAssocID="{D9B8CF11-FF48-4CD0-9C57-DF4D3A181458}" presName="imgShp" presStyleLbl="fgImgPlace1" presStyleIdx="1" presStyleCnt="3" custLinFactNeighborX="-29277" custLinFactNeighborY="-6238"/>
      <dgm:spPr/>
      <dgm:t>
        <a:bodyPr/>
        <a:lstStyle/>
        <a:p>
          <a:endParaRPr lang="es-MX"/>
        </a:p>
      </dgm:t>
    </dgm:pt>
    <dgm:pt modelId="{2920CD05-E1EF-4A7A-9F56-916149A12EB4}" type="pres">
      <dgm:prSet presAssocID="{D9B8CF11-FF48-4CD0-9C57-DF4D3A181458}" presName="txShp" presStyleLbl="node1" presStyleIdx="1" presStyleCnt="3" custScaleX="127491" custLinFactNeighborX="8620" custLinFactNeighborY="4013">
        <dgm:presLayoutVars>
          <dgm:bulletEnabled val="1"/>
        </dgm:presLayoutVars>
      </dgm:prSet>
      <dgm:spPr/>
      <dgm:t>
        <a:bodyPr/>
        <a:lstStyle/>
        <a:p>
          <a:endParaRPr lang="es-MX"/>
        </a:p>
      </dgm:t>
    </dgm:pt>
    <dgm:pt modelId="{A9EE946B-A696-4167-B975-E1634A44DB81}" type="pres">
      <dgm:prSet presAssocID="{D85A5753-4591-443A-8C34-5DB1E8D437FF}" presName="spacing" presStyleCnt="0"/>
      <dgm:spPr/>
      <dgm:t>
        <a:bodyPr/>
        <a:lstStyle/>
        <a:p>
          <a:endParaRPr lang="es-MX"/>
        </a:p>
      </dgm:t>
    </dgm:pt>
    <dgm:pt modelId="{1D5D60C7-B7B2-48D0-B4FC-03D38C64B0CC}" type="pres">
      <dgm:prSet presAssocID="{0D5BC37F-D327-4423-8346-6E4DE23878CB}" presName="composite" presStyleCnt="0"/>
      <dgm:spPr/>
      <dgm:t>
        <a:bodyPr/>
        <a:lstStyle/>
        <a:p>
          <a:endParaRPr lang="es-MX"/>
        </a:p>
      </dgm:t>
    </dgm:pt>
    <dgm:pt modelId="{33E0FAA9-35CA-4B44-BFA1-F6462799FE0C}" type="pres">
      <dgm:prSet presAssocID="{0D5BC37F-D327-4423-8346-6E4DE23878CB}" presName="imgShp" presStyleLbl="fgImgPlace1" presStyleIdx="2" presStyleCnt="3" custScaleX="54833" custScaleY="19883" custLinFactNeighborX="12853" custLinFactNeighborY="-3120"/>
      <dgm:spPr/>
      <dgm:t>
        <a:bodyPr/>
        <a:lstStyle/>
        <a:p>
          <a:endParaRPr lang="es-MX"/>
        </a:p>
      </dgm:t>
    </dgm:pt>
    <dgm:pt modelId="{6823C0DC-AB3B-4B14-9B3B-61E749D2CDD1}" type="pres">
      <dgm:prSet presAssocID="{0D5BC37F-D327-4423-8346-6E4DE23878CB}" presName="txShp" presStyleLbl="node1" presStyleIdx="2" presStyleCnt="3" custScaleX="82314" custScaleY="55708">
        <dgm:presLayoutVars>
          <dgm:bulletEnabled val="1"/>
        </dgm:presLayoutVars>
      </dgm:prSet>
      <dgm:spPr/>
      <dgm:t>
        <a:bodyPr/>
        <a:lstStyle/>
        <a:p>
          <a:endParaRPr lang="es-MX"/>
        </a:p>
      </dgm:t>
    </dgm:pt>
  </dgm:ptLst>
  <dgm:cxnLst>
    <dgm:cxn modelId="{8011F223-BB9C-4A20-9D6F-31C4A93CE767}" srcId="{B52BBF59-D769-4ADF-AC45-2AFC9A1893ED}" destId="{1F6764CC-539C-459D-A571-599B1648BFCF}" srcOrd="0" destOrd="0" parTransId="{0CA28F43-680E-429E-99A6-168699B0EF26}" sibTransId="{31A19676-E9A8-4CBA-AB99-B9336BB4AB59}"/>
    <dgm:cxn modelId="{B78B4E9A-B9C3-4F9A-A729-0FA02466656A}" type="presOf" srcId="{D9B8CF11-FF48-4CD0-9C57-DF4D3A181458}" destId="{2920CD05-E1EF-4A7A-9F56-916149A12EB4}" srcOrd="0" destOrd="0" presId="urn:microsoft.com/office/officeart/2005/8/layout/vList3#5"/>
    <dgm:cxn modelId="{FA6B46F8-F7D4-4415-9662-0E18218E99E8}" type="presOf" srcId="{B52BBF59-D769-4ADF-AC45-2AFC9A1893ED}" destId="{A2695CAE-D89A-4B9F-B1EC-0376576C6306}" srcOrd="0" destOrd="0" presId="urn:microsoft.com/office/officeart/2005/8/layout/vList3#5"/>
    <dgm:cxn modelId="{B33D6576-2503-4286-8E80-58F03C9FD1C7}" type="presOf" srcId="{0D5BC37F-D327-4423-8346-6E4DE23878CB}" destId="{6823C0DC-AB3B-4B14-9B3B-61E749D2CDD1}" srcOrd="0" destOrd="0" presId="urn:microsoft.com/office/officeart/2005/8/layout/vList3#5"/>
    <dgm:cxn modelId="{4559080E-ACDC-4F0F-A67F-333B7715B722}" srcId="{B52BBF59-D769-4ADF-AC45-2AFC9A1893ED}" destId="{D9B8CF11-FF48-4CD0-9C57-DF4D3A181458}" srcOrd="1" destOrd="0" parTransId="{416E2473-E232-44DD-B0BA-D3B9A53D418C}" sibTransId="{D85A5753-4591-443A-8C34-5DB1E8D437FF}"/>
    <dgm:cxn modelId="{28A44551-6B3A-4424-9BCE-F01D882C4FCB}" srcId="{B52BBF59-D769-4ADF-AC45-2AFC9A1893ED}" destId="{0D5BC37F-D327-4423-8346-6E4DE23878CB}" srcOrd="2" destOrd="0" parTransId="{F3B32BC1-5AFB-4B08-9B82-1DFCDB64873E}" sibTransId="{8137347F-BD8D-4526-975B-D0B7A5E9F158}"/>
    <dgm:cxn modelId="{D8F53426-43F1-4C25-9E87-AD26DE17C35F}" type="presOf" srcId="{1F6764CC-539C-459D-A571-599B1648BFCF}" destId="{F688D851-6F8B-4681-821D-767324427F5F}" srcOrd="0" destOrd="0" presId="urn:microsoft.com/office/officeart/2005/8/layout/vList3#5"/>
    <dgm:cxn modelId="{D7E2A2C4-84BE-42D4-BE05-1D6AB043E36D}" type="presParOf" srcId="{A2695CAE-D89A-4B9F-B1EC-0376576C6306}" destId="{CC0D0CBB-723A-4A6A-89EA-6CBA4A1140E9}" srcOrd="0" destOrd="0" presId="urn:microsoft.com/office/officeart/2005/8/layout/vList3#5"/>
    <dgm:cxn modelId="{88083A30-AD7D-4EE7-8619-73284C9727A5}" type="presParOf" srcId="{CC0D0CBB-723A-4A6A-89EA-6CBA4A1140E9}" destId="{3AD33D50-599F-4722-85F7-CF0E151C76B6}" srcOrd="0" destOrd="0" presId="urn:microsoft.com/office/officeart/2005/8/layout/vList3#5"/>
    <dgm:cxn modelId="{B6AE01EF-F07F-40F1-B444-29D619EF1A8C}" type="presParOf" srcId="{CC0D0CBB-723A-4A6A-89EA-6CBA4A1140E9}" destId="{F688D851-6F8B-4681-821D-767324427F5F}" srcOrd="1" destOrd="0" presId="urn:microsoft.com/office/officeart/2005/8/layout/vList3#5"/>
    <dgm:cxn modelId="{E003CE5C-E380-4B14-AA70-98AEB59CFFA5}" type="presParOf" srcId="{A2695CAE-D89A-4B9F-B1EC-0376576C6306}" destId="{31894F0F-971F-4A28-8623-D99C2C3703B3}" srcOrd="1" destOrd="0" presId="urn:microsoft.com/office/officeart/2005/8/layout/vList3#5"/>
    <dgm:cxn modelId="{DFB8636F-D8E8-45F6-9C8C-EC14A347A6C6}" type="presParOf" srcId="{A2695CAE-D89A-4B9F-B1EC-0376576C6306}" destId="{C4BEBB1F-2346-40B6-A953-58EDF946484F}" srcOrd="2" destOrd="0" presId="urn:microsoft.com/office/officeart/2005/8/layout/vList3#5"/>
    <dgm:cxn modelId="{C5177743-269A-405F-A639-1DD266D8CF8A}" type="presParOf" srcId="{C4BEBB1F-2346-40B6-A953-58EDF946484F}" destId="{D05833C4-4100-4D82-84E0-77F2D0C2183A}" srcOrd="0" destOrd="0" presId="urn:microsoft.com/office/officeart/2005/8/layout/vList3#5"/>
    <dgm:cxn modelId="{F1B42BB5-CDF1-42DF-8274-2722217C5009}" type="presParOf" srcId="{C4BEBB1F-2346-40B6-A953-58EDF946484F}" destId="{2920CD05-E1EF-4A7A-9F56-916149A12EB4}" srcOrd="1" destOrd="0" presId="urn:microsoft.com/office/officeart/2005/8/layout/vList3#5"/>
    <dgm:cxn modelId="{15F12D48-55BF-4F2B-9882-3B81783060EB}" type="presParOf" srcId="{A2695CAE-D89A-4B9F-B1EC-0376576C6306}" destId="{A9EE946B-A696-4167-B975-E1634A44DB81}" srcOrd="3" destOrd="0" presId="urn:microsoft.com/office/officeart/2005/8/layout/vList3#5"/>
    <dgm:cxn modelId="{C1CF79D2-EAD3-4F7F-B2F5-588EB0625AC3}" type="presParOf" srcId="{A2695CAE-D89A-4B9F-B1EC-0376576C6306}" destId="{1D5D60C7-B7B2-48D0-B4FC-03D38C64B0CC}" srcOrd="4" destOrd="0" presId="urn:microsoft.com/office/officeart/2005/8/layout/vList3#5"/>
    <dgm:cxn modelId="{1292BBC0-B117-4141-828C-A7D94FBC0FF9}" type="presParOf" srcId="{1D5D60C7-B7B2-48D0-B4FC-03D38C64B0CC}" destId="{33E0FAA9-35CA-4B44-BFA1-F6462799FE0C}" srcOrd="0" destOrd="0" presId="urn:microsoft.com/office/officeart/2005/8/layout/vList3#5"/>
    <dgm:cxn modelId="{06C777DB-36BC-421C-A9BE-9E4FBC006ED5}" type="presParOf" srcId="{1D5D60C7-B7B2-48D0-B4FC-03D38C64B0CC}" destId="{6823C0DC-AB3B-4B14-9B3B-61E749D2CDD1}" srcOrd="1" destOrd="0" presId="urn:microsoft.com/office/officeart/2005/8/layout/vList3#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695DAD-C1B0-4680-9F9D-B6052B820CF6}" type="doc">
      <dgm:prSet loTypeId="urn:microsoft.com/office/officeart/2005/8/layout/vList3#6" loCatId="list" qsTypeId="urn:microsoft.com/office/officeart/2005/8/quickstyle/simple1" qsCatId="simple" csTypeId="urn:microsoft.com/office/officeart/2005/8/colors/accent0_3" csCatId="mainScheme" phldr="1"/>
      <dgm:spPr/>
      <dgm:t>
        <a:bodyPr/>
        <a:lstStyle/>
        <a:p>
          <a:endParaRPr lang="es-ES"/>
        </a:p>
      </dgm:t>
    </dgm:pt>
    <dgm:pt modelId="{46E8C2A5-2DB5-402D-B911-CE4D6784ED24}">
      <dgm:prSet/>
      <dgm:spPr/>
      <dgm:t>
        <a:bodyPr/>
        <a:lstStyle/>
        <a:p>
          <a:r>
            <a:rPr lang="es-MX" b="1" dirty="0">
              <a:latin typeface="Tahoma" pitchFamily="34" charset="0"/>
              <a:ea typeface="Tahoma" pitchFamily="34" charset="0"/>
              <a:cs typeface="Tahoma" pitchFamily="34" charset="0"/>
            </a:rPr>
            <a:t>VII. </a:t>
          </a:r>
          <a:r>
            <a:rPr lang="es-MX" dirty="0">
              <a:latin typeface="Tahoma" pitchFamily="34" charset="0"/>
              <a:ea typeface="Tahoma" pitchFamily="34" charset="0"/>
              <a:cs typeface="Tahoma" pitchFamily="34" charset="0"/>
            </a:rPr>
            <a:t>Cuando se trate de </a:t>
          </a:r>
          <a:r>
            <a:rPr lang="es-MX" b="1" dirty="0">
              <a:latin typeface="Tahoma" pitchFamily="34" charset="0"/>
              <a:ea typeface="Tahoma" pitchFamily="34" charset="0"/>
              <a:cs typeface="Tahoma" pitchFamily="34" charset="0"/>
            </a:rPr>
            <a:t>expedientes judiciales o de los procedimientos administrativos seguidos en forma de juicio</a:t>
          </a:r>
          <a:r>
            <a:rPr lang="es-MX" dirty="0">
              <a:latin typeface="Tahoma" pitchFamily="34" charset="0"/>
              <a:ea typeface="Tahoma" pitchFamily="34" charset="0"/>
              <a:cs typeface="Tahoma" pitchFamily="34" charset="0"/>
            </a:rPr>
            <a:t>, mientras la sentencia o resolución de fondo no haya causado ejecutoria…</a:t>
          </a:r>
          <a:endParaRPr lang="es-ES" dirty="0">
            <a:latin typeface="Tahoma" pitchFamily="34" charset="0"/>
            <a:ea typeface="Tahoma" pitchFamily="34" charset="0"/>
            <a:cs typeface="Tahoma" pitchFamily="34" charset="0"/>
          </a:endParaRPr>
        </a:p>
      </dgm:t>
    </dgm:pt>
    <dgm:pt modelId="{A8F7629E-8557-4025-926C-B5726E456FED}" type="parTrans" cxnId="{0E2C87AF-85A5-4527-A3CC-9912620C012E}">
      <dgm:prSet/>
      <dgm:spPr/>
      <dgm:t>
        <a:bodyPr/>
        <a:lstStyle/>
        <a:p>
          <a:endParaRPr lang="es-ES">
            <a:latin typeface="Tahoma" pitchFamily="34" charset="0"/>
            <a:ea typeface="Tahoma" pitchFamily="34" charset="0"/>
            <a:cs typeface="Tahoma" pitchFamily="34" charset="0"/>
          </a:endParaRPr>
        </a:p>
      </dgm:t>
    </dgm:pt>
    <dgm:pt modelId="{95B0FDE8-E51B-4E2C-BBE5-55151FA3EE56}" type="sibTrans" cxnId="{0E2C87AF-85A5-4527-A3CC-9912620C012E}">
      <dgm:prSet/>
      <dgm:spPr/>
      <dgm:t>
        <a:bodyPr/>
        <a:lstStyle/>
        <a:p>
          <a:endParaRPr lang="es-ES">
            <a:latin typeface="Tahoma" pitchFamily="34" charset="0"/>
            <a:ea typeface="Tahoma" pitchFamily="34" charset="0"/>
            <a:cs typeface="Tahoma" pitchFamily="34" charset="0"/>
          </a:endParaRPr>
        </a:p>
      </dgm:t>
    </dgm:pt>
    <dgm:pt modelId="{861691F6-E37B-42C2-9159-24C4181440FC}">
      <dgm:prSet/>
      <dgm:spPr/>
      <dgm:t>
        <a:bodyPr/>
        <a:lstStyle/>
        <a:p>
          <a:r>
            <a:rPr lang="es-MX" b="1" dirty="0">
              <a:latin typeface="Tahoma" pitchFamily="34" charset="0"/>
              <a:ea typeface="Tahoma" pitchFamily="34" charset="0"/>
              <a:cs typeface="Tahoma" pitchFamily="34" charset="0"/>
            </a:rPr>
            <a:t>VIII. </a:t>
          </a:r>
          <a:r>
            <a:rPr lang="es-MX" dirty="0">
              <a:latin typeface="Tahoma" pitchFamily="34" charset="0"/>
              <a:ea typeface="Tahoma" pitchFamily="34" charset="0"/>
              <a:cs typeface="Tahoma" pitchFamily="34" charset="0"/>
            </a:rPr>
            <a:t>Contengan los </a:t>
          </a:r>
          <a:r>
            <a:rPr lang="es-MX" b="1" dirty="0">
              <a:latin typeface="Tahoma" pitchFamily="34" charset="0"/>
              <a:ea typeface="Tahoma" pitchFamily="34" charset="0"/>
              <a:cs typeface="Tahoma" pitchFamily="34" charset="0"/>
            </a:rPr>
            <a:t>expedientes de averiguaciones previas </a:t>
          </a:r>
          <a:r>
            <a:rPr lang="es-MX" dirty="0">
              <a:latin typeface="Tahoma" pitchFamily="34" charset="0"/>
              <a:ea typeface="Tahoma" pitchFamily="34" charset="0"/>
              <a:cs typeface="Tahoma" pitchFamily="34" charset="0"/>
            </a:rPr>
            <a:t>y las carpetas de investigación, una vez que </a:t>
          </a:r>
          <a:r>
            <a:rPr lang="es-MX" b="1" dirty="0">
              <a:latin typeface="Tahoma" pitchFamily="34" charset="0"/>
              <a:ea typeface="Tahoma" pitchFamily="34" charset="0"/>
              <a:cs typeface="Tahoma" pitchFamily="34" charset="0"/>
            </a:rPr>
            <a:t>se determinó el ejercicio de la acción penal o el no ejercicio</a:t>
          </a:r>
          <a:r>
            <a:rPr lang="es-MX" dirty="0">
              <a:latin typeface="Tahoma" pitchFamily="34" charset="0"/>
              <a:ea typeface="Tahoma" pitchFamily="34" charset="0"/>
              <a:cs typeface="Tahoma" pitchFamily="34" charset="0"/>
            </a:rPr>
            <a:t>, </a:t>
          </a:r>
          <a:r>
            <a:rPr lang="es-MX" b="1" dirty="0">
              <a:latin typeface="Tahoma" pitchFamily="34" charset="0"/>
              <a:ea typeface="Tahoma" pitchFamily="34" charset="0"/>
              <a:cs typeface="Tahoma" pitchFamily="34" charset="0"/>
            </a:rPr>
            <a:t>serán susceptibles de acceso, a través de versiones públicas… </a:t>
          </a:r>
          <a:endParaRPr lang="es-ES" dirty="0">
            <a:latin typeface="Tahoma" pitchFamily="34" charset="0"/>
            <a:ea typeface="Tahoma" pitchFamily="34" charset="0"/>
            <a:cs typeface="Tahoma" pitchFamily="34" charset="0"/>
          </a:endParaRPr>
        </a:p>
      </dgm:t>
    </dgm:pt>
    <dgm:pt modelId="{D1DFE36E-73E3-4DC6-8DBA-4575B02BDD29}" type="parTrans" cxnId="{A3CAB18C-4136-4B78-9D8F-5F9E037E7179}">
      <dgm:prSet/>
      <dgm:spPr/>
      <dgm:t>
        <a:bodyPr/>
        <a:lstStyle/>
        <a:p>
          <a:endParaRPr lang="es-ES">
            <a:latin typeface="Tahoma" pitchFamily="34" charset="0"/>
            <a:ea typeface="Tahoma" pitchFamily="34" charset="0"/>
            <a:cs typeface="Tahoma" pitchFamily="34" charset="0"/>
          </a:endParaRPr>
        </a:p>
      </dgm:t>
    </dgm:pt>
    <dgm:pt modelId="{62213E51-857C-42C6-9884-4CD8F7FC654A}" type="sibTrans" cxnId="{A3CAB18C-4136-4B78-9D8F-5F9E037E7179}">
      <dgm:prSet/>
      <dgm:spPr/>
      <dgm:t>
        <a:bodyPr/>
        <a:lstStyle/>
        <a:p>
          <a:endParaRPr lang="es-ES">
            <a:latin typeface="Tahoma" pitchFamily="34" charset="0"/>
            <a:ea typeface="Tahoma" pitchFamily="34" charset="0"/>
            <a:cs typeface="Tahoma" pitchFamily="34" charset="0"/>
          </a:endParaRPr>
        </a:p>
      </dgm:t>
    </dgm:pt>
    <dgm:pt modelId="{A12FE729-A4C0-45DF-BDAA-1676FE5B4D8C}">
      <dgm:prSet/>
      <dgm:spPr/>
      <dgm:t>
        <a:bodyPr/>
        <a:lstStyle/>
        <a:p>
          <a:r>
            <a:rPr lang="es-MX" b="1" dirty="0">
              <a:latin typeface="Tahoma" pitchFamily="34" charset="0"/>
              <a:ea typeface="Tahoma" pitchFamily="34" charset="0"/>
              <a:cs typeface="Tahoma" pitchFamily="34" charset="0"/>
            </a:rPr>
            <a:t>IX. </a:t>
          </a:r>
          <a:r>
            <a:rPr lang="es-MX" dirty="0">
              <a:latin typeface="Tahoma" pitchFamily="34" charset="0"/>
              <a:ea typeface="Tahoma" pitchFamily="34" charset="0"/>
              <a:cs typeface="Tahoma" pitchFamily="34" charset="0"/>
            </a:rPr>
            <a:t>Las que </a:t>
          </a:r>
          <a:r>
            <a:rPr lang="es-MX" b="1" dirty="0">
              <a:latin typeface="Tahoma" pitchFamily="34" charset="0"/>
              <a:ea typeface="Tahoma" pitchFamily="34" charset="0"/>
              <a:cs typeface="Tahoma" pitchFamily="34" charset="0"/>
            </a:rPr>
            <a:t>por disposición expresa de una ley tengan tal carácter</a:t>
          </a:r>
          <a:r>
            <a:rPr lang="es-MX" dirty="0">
              <a:latin typeface="Tahoma" pitchFamily="34" charset="0"/>
              <a:ea typeface="Tahoma" pitchFamily="34" charset="0"/>
              <a:cs typeface="Tahoma" pitchFamily="34" charset="0"/>
            </a:rPr>
            <a:t>… así como las previstas en tratados internacionales.</a:t>
          </a:r>
          <a:endParaRPr lang="es-ES" dirty="0">
            <a:latin typeface="Tahoma" pitchFamily="34" charset="0"/>
            <a:ea typeface="Tahoma" pitchFamily="34" charset="0"/>
            <a:cs typeface="Tahoma" pitchFamily="34" charset="0"/>
          </a:endParaRPr>
        </a:p>
      </dgm:t>
    </dgm:pt>
    <dgm:pt modelId="{6C745903-A6A6-4D69-A576-2162378727E1}" type="parTrans" cxnId="{3CF11015-7E82-46E0-AEF6-16B29B5B2886}">
      <dgm:prSet/>
      <dgm:spPr/>
      <dgm:t>
        <a:bodyPr/>
        <a:lstStyle/>
        <a:p>
          <a:endParaRPr lang="es-ES">
            <a:latin typeface="Tahoma" pitchFamily="34" charset="0"/>
            <a:ea typeface="Tahoma" pitchFamily="34" charset="0"/>
            <a:cs typeface="Tahoma" pitchFamily="34" charset="0"/>
          </a:endParaRPr>
        </a:p>
      </dgm:t>
    </dgm:pt>
    <dgm:pt modelId="{02CE7C8F-7564-4F92-BFAD-05B244BE461B}" type="sibTrans" cxnId="{3CF11015-7E82-46E0-AEF6-16B29B5B2886}">
      <dgm:prSet/>
      <dgm:spPr/>
      <dgm:t>
        <a:bodyPr/>
        <a:lstStyle/>
        <a:p>
          <a:endParaRPr lang="es-ES">
            <a:latin typeface="Tahoma" pitchFamily="34" charset="0"/>
            <a:ea typeface="Tahoma" pitchFamily="34" charset="0"/>
            <a:cs typeface="Tahoma" pitchFamily="34" charset="0"/>
          </a:endParaRPr>
        </a:p>
      </dgm:t>
    </dgm:pt>
    <dgm:pt modelId="{1690533A-3417-4EB0-9BDA-CFFEF67E237C}" type="pres">
      <dgm:prSet presAssocID="{A8695DAD-C1B0-4680-9F9D-B6052B820CF6}" presName="linearFlow" presStyleCnt="0">
        <dgm:presLayoutVars>
          <dgm:dir/>
          <dgm:resizeHandles val="exact"/>
        </dgm:presLayoutVars>
      </dgm:prSet>
      <dgm:spPr/>
      <dgm:t>
        <a:bodyPr/>
        <a:lstStyle/>
        <a:p>
          <a:endParaRPr lang="es-MX"/>
        </a:p>
      </dgm:t>
    </dgm:pt>
    <dgm:pt modelId="{11E4E57A-4C21-456E-BD50-0E11D5C56021}" type="pres">
      <dgm:prSet presAssocID="{46E8C2A5-2DB5-402D-B911-CE4D6784ED24}" presName="composite" presStyleCnt="0"/>
      <dgm:spPr/>
      <dgm:t>
        <a:bodyPr/>
        <a:lstStyle/>
        <a:p>
          <a:endParaRPr lang="es-MX"/>
        </a:p>
      </dgm:t>
    </dgm:pt>
    <dgm:pt modelId="{C2C41E26-1F92-4415-9353-51926ACE2240}" type="pres">
      <dgm:prSet presAssocID="{46E8C2A5-2DB5-402D-B911-CE4D6784ED24}" presName="imgShp" presStyleLbl="fgImgPlace1" presStyleIdx="0" presStyleCnt="3" custScaleX="39731" custScaleY="48535" custLinFactX="-16930" custLinFactNeighborX="-100000" custLinFactNeighborY="-2923"/>
      <dgm:spPr/>
      <dgm:t>
        <a:bodyPr/>
        <a:lstStyle/>
        <a:p>
          <a:endParaRPr lang="es-MX"/>
        </a:p>
      </dgm:t>
    </dgm:pt>
    <dgm:pt modelId="{0A69BD66-7D6B-4CED-A04D-FA51E67B2484}" type="pres">
      <dgm:prSet presAssocID="{46E8C2A5-2DB5-402D-B911-CE4D6784ED24}" presName="txShp" presStyleLbl="node1" presStyleIdx="0" presStyleCnt="3" custScaleX="143392">
        <dgm:presLayoutVars>
          <dgm:bulletEnabled val="1"/>
        </dgm:presLayoutVars>
      </dgm:prSet>
      <dgm:spPr/>
      <dgm:t>
        <a:bodyPr/>
        <a:lstStyle/>
        <a:p>
          <a:endParaRPr lang="es-MX"/>
        </a:p>
      </dgm:t>
    </dgm:pt>
    <dgm:pt modelId="{9598376A-B4DA-46F3-BB29-FF25C67044B7}" type="pres">
      <dgm:prSet presAssocID="{95B0FDE8-E51B-4E2C-BBE5-55151FA3EE56}" presName="spacing" presStyleCnt="0"/>
      <dgm:spPr/>
      <dgm:t>
        <a:bodyPr/>
        <a:lstStyle/>
        <a:p>
          <a:endParaRPr lang="es-MX"/>
        </a:p>
      </dgm:t>
    </dgm:pt>
    <dgm:pt modelId="{F6202DC1-4FE1-4BEC-8DCF-9301DAA23FF6}" type="pres">
      <dgm:prSet presAssocID="{861691F6-E37B-42C2-9159-24C4181440FC}" presName="composite" presStyleCnt="0"/>
      <dgm:spPr/>
      <dgm:t>
        <a:bodyPr/>
        <a:lstStyle/>
        <a:p>
          <a:endParaRPr lang="es-MX"/>
        </a:p>
      </dgm:t>
    </dgm:pt>
    <dgm:pt modelId="{9F08BBFD-4E18-4133-9B5A-7F1431205CDD}" type="pres">
      <dgm:prSet presAssocID="{861691F6-E37B-42C2-9159-24C4181440FC}" presName="imgShp" presStyleLbl="fgImgPlace1" presStyleIdx="1" presStyleCnt="3" custScaleX="31045" custScaleY="75311" custLinFactX="-27161" custLinFactNeighborX="-100000" custLinFactNeighborY="-2923"/>
      <dgm:spPr/>
      <dgm:t>
        <a:bodyPr/>
        <a:lstStyle/>
        <a:p>
          <a:endParaRPr lang="es-MX"/>
        </a:p>
      </dgm:t>
    </dgm:pt>
    <dgm:pt modelId="{160D8749-A3C6-4FE3-BACC-D4293BC7633E}" type="pres">
      <dgm:prSet presAssocID="{861691F6-E37B-42C2-9159-24C4181440FC}" presName="txShp" presStyleLbl="node1" presStyleIdx="1" presStyleCnt="3" custScaleX="131432">
        <dgm:presLayoutVars>
          <dgm:bulletEnabled val="1"/>
        </dgm:presLayoutVars>
      </dgm:prSet>
      <dgm:spPr/>
      <dgm:t>
        <a:bodyPr/>
        <a:lstStyle/>
        <a:p>
          <a:endParaRPr lang="es-MX"/>
        </a:p>
      </dgm:t>
    </dgm:pt>
    <dgm:pt modelId="{6A93650A-73C6-4453-8C25-E9A7F08ACF9D}" type="pres">
      <dgm:prSet presAssocID="{62213E51-857C-42C6-9884-4CD8F7FC654A}" presName="spacing" presStyleCnt="0"/>
      <dgm:spPr/>
      <dgm:t>
        <a:bodyPr/>
        <a:lstStyle/>
        <a:p>
          <a:endParaRPr lang="es-MX"/>
        </a:p>
      </dgm:t>
    </dgm:pt>
    <dgm:pt modelId="{F2C1A514-BA4F-48F8-A902-5E04A17BBEE8}" type="pres">
      <dgm:prSet presAssocID="{A12FE729-A4C0-45DF-BDAA-1676FE5B4D8C}" presName="composite" presStyleCnt="0"/>
      <dgm:spPr/>
      <dgm:t>
        <a:bodyPr/>
        <a:lstStyle/>
        <a:p>
          <a:endParaRPr lang="es-MX"/>
        </a:p>
      </dgm:t>
    </dgm:pt>
    <dgm:pt modelId="{993934D4-899D-4122-9189-EFA7BD4D0300}" type="pres">
      <dgm:prSet presAssocID="{A12FE729-A4C0-45DF-BDAA-1676FE5B4D8C}" presName="imgShp" presStyleLbl="fgImgPlace1" presStyleIdx="2" presStyleCnt="3" custScaleX="33885" custScaleY="49470" custLinFactX="-15468" custLinFactNeighborX="-100000" custLinFactNeighborY="-16078"/>
      <dgm:spPr/>
      <dgm:t>
        <a:bodyPr/>
        <a:lstStyle/>
        <a:p>
          <a:endParaRPr lang="es-MX"/>
        </a:p>
      </dgm:t>
    </dgm:pt>
    <dgm:pt modelId="{4C1686F9-E989-41C9-999A-1447EEE07B27}" type="pres">
      <dgm:prSet presAssocID="{A12FE729-A4C0-45DF-BDAA-1676FE5B4D8C}" presName="txShp" presStyleLbl="node1" presStyleIdx="2" presStyleCnt="3" custScaleX="100852" custLinFactNeighborY="-14882">
        <dgm:presLayoutVars>
          <dgm:bulletEnabled val="1"/>
        </dgm:presLayoutVars>
      </dgm:prSet>
      <dgm:spPr/>
      <dgm:t>
        <a:bodyPr/>
        <a:lstStyle/>
        <a:p>
          <a:endParaRPr lang="es-MX"/>
        </a:p>
      </dgm:t>
    </dgm:pt>
  </dgm:ptLst>
  <dgm:cxnLst>
    <dgm:cxn modelId="{CF40C2E0-9E3A-47EE-BEF5-3EDAEAF2D65A}" type="presOf" srcId="{A12FE729-A4C0-45DF-BDAA-1676FE5B4D8C}" destId="{4C1686F9-E989-41C9-999A-1447EEE07B27}" srcOrd="0" destOrd="0" presId="urn:microsoft.com/office/officeart/2005/8/layout/vList3#6"/>
    <dgm:cxn modelId="{66EB8AB3-C5DE-4332-9E74-F14C1FAECC47}" type="presOf" srcId="{46E8C2A5-2DB5-402D-B911-CE4D6784ED24}" destId="{0A69BD66-7D6B-4CED-A04D-FA51E67B2484}" srcOrd="0" destOrd="0" presId="urn:microsoft.com/office/officeart/2005/8/layout/vList3#6"/>
    <dgm:cxn modelId="{A3CAB18C-4136-4B78-9D8F-5F9E037E7179}" srcId="{A8695DAD-C1B0-4680-9F9D-B6052B820CF6}" destId="{861691F6-E37B-42C2-9159-24C4181440FC}" srcOrd="1" destOrd="0" parTransId="{D1DFE36E-73E3-4DC6-8DBA-4575B02BDD29}" sibTransId="{62213E51-857C-42C6-9884-4CD8F7FC654A}"/>
    <dgm:cxn modelId="{29819FA6-4EBA-4846-87DE-0D3BCC1D443D}" type="presOf" srcId="{861691F6-E37B-42C2-9159-24C4181440FC}" destId="{160D8749-A3C6-4FE3-BACC-D4293BC7633E}" srcOrd="0" destOrd="0" presId="urn:microsoft.com/office/officeart/2005/8/layout/vList3#6"/>
    <dgm:cxn modelId="{3CF11015-7E82-46E0-AEF6-16B29B5B2886}" srcId="{A8695DAD-C1B0-4680-9F9D-B6052B820CF6}" destId="{A12FE729-A4C0-45DF-BDAA-1676FE5B4D8C}" srcOrd="2" destOrd="0" parTransId="{6C745903-A6A6-4D69-A576-2162378727E1}" sibTransId="{02CE7C8F-7564-4F92-BFAD-05B244BE461B}"/>
    <dgm:cxn modelId="{0E2C87AF-85A5-4527-A3CC-9912620C012E}" srcId="{A8695DAD-C1B0-4680-9F9D-B6052B820CF6}" destId="{46E8C2A5-2DB5-402D-B911-CE4D6784ED24}" srcOrd="0" destOrd="0" parTransId="{A8F7629E-8557-4025-926C-B5726E456FED}" sibTransId="{95B0FDE8-E51B-4E2C-BBE5-55151FA3EE56}"/>
    <dgm:cxn modelId="{FBF075BB-3492-4767-BE9C-B70D09D1F88C}" type="presOf" srcId="{A8695DAD-C1B0-4680-9F9D-B6052B820CF6}" destId="{1690533A-3417-4EB0-9BDA-CFFEF67E237C}" srcOrd="0" destOrd="0" presId="urn:microsoft.com/office/officeart/2005/8/layout/vList3#6"/>
    <dgm:cxn modelId="{6FE49464-6C7C-418C-AC6C-04A4020B2C94}" type="presParOf" srcId="{1690533A-3417-4EB0-9BDA-CFFEF67E237C}" destId="{11E4E57A-4C21-456E-BD50-0E11D5C56021}" srcOrd="0" destOrd="0" presId="urn:microsoft.com/office/officeart/2005/8/layout/vList3#6"/>
    <dgm:cxn modelId="{EE5C7E64-CD4D-4809-800D-C368492894CC}" type="presParOf" srcId="{11E4E57A-4C21-456E-BD50-0E11D5C56021}" destId="{C2C41E26-1F92-4415-9353-51926ACE2240}" srcOrd="0" destOrd="0" presId="urn:microsoft.com/office/officeart/2005/8/layout/vList3#6"/>
    <dgm:cxn modelId="{091F1FFB-3DF2-4126-A2E3-F9F776787075}" type="presParOf" srcId="{11E4E57A-4C21-456E-BD50-0E11D5C56021}" destId="{0A69BD66-7D6B-4CED-A04D-FA51E67B2484}" srcOrd="1" destOrd="0" presId="urn:microsoft.com/office/officeart/2005/8/layout/vList3#6"/>
    <dgm:cxn modelId="{2CFD8A99-52CF-40DC-B933-DAEF086F6EA1}" type="presParOf" srcId="{1690533A-3417-4EB0-9BDA-CFFEF67E237C}" destId="{9598376A-B4DA-46F3-BB29-FF25C67044B7}" srcOrd="1" destOrd="0" presId="urn:microsoft.com/office/officeart/2005/8/layout/vList3#6"/>
    <dgm:cxn modelId="{1824153C-B0DB-48EE-A152-32137437245E}" type="presParOf" srcId="{1690533A-3417-4EB0-9BDA-CFFEF67E237C}" destId="{F6202DC1-4FE1-4BEC-8DCF-9301DAA23FF6}" srcOrd="2" destOrd="0" presId="urn:microsoft.com/office/officeart/2005/8/layout/vList3#6"/>
    <dgm:cxn modelId="{EE18E561-8B45-4427-9878-133706660569}" type="presParOf" srcId="{F6202DC1-4FE1-4BEC-8DCF-9301DAA23FF6}" destId="{9F08BBFD-4E18-4133-9B5A-7F1431205CDD}" srcOrd="0" destOrd="0" presId="urn:microsoft.com/office/officeart/2005/8/layout/vList3#6"/>
    <dgm:cxn modelId="{39D6997C-B7D2-439A-A78E-5FBACBB4432B}" type="presParOf" srcId="{F6202DC1-4FE1-4BEC-8DCF-9301DAA23FF6}" destId="{160D8749-A3C6-4FE3-BACC-D4293BC7633E}" srcOrd="1" destOrd="0" presId="urn:microsoft.com/office/officeart/2005/8/layout/vList3#6"/>
    <dgm:cxn modelId="{A045BCDC-6248-458F-B234-A19C7AEA36F9}" type="presParOf" srcId="{1690533A-3417-4EB0-9BDA-CFFEF67E237C}" destId="{6A93650A-73C6-4453-8C25-E9A7F08ACF9D}" srcOrd="3" destOrd="0" presId="urn:microsoft.com/office/officeart/2005/8/layout/vList3#6"/>
    <dgm:cxn modelId="{30447BCE-28D6-494C-8358-C19EC11E7A2A}" type="presParOf" srcId="{1690533A-3417-4EB0-9BDA-CFFEF67E237C}" destId="{F2C1A514-BA4F-48F8-A902-5E04A17BBEE8}" srcOrd="4" destOrd="0" presId="urn:microsoft.com/office/officeart/2005/8/layout/vList3#6"/>
    <dgm:cxn modelId="{82B54A9D-1BD2-4BA7-96E0-4BFC758C8EFF}" type="presParOf" srcId="{F2C1A514-BA4F-48F8-A902-5E04A17BBEE8}" destId="{993934D4-899D-4122-9189-EFA7BD4D0300}" srcOrd="0" destOrd="0" presId="urn:microsoft.com/office/officeart/2005/8/layout/vList3#6"/>
    <dgm:cxn modelId="{BBABD55B-190B-4A6D-8B59-4B3E1B383F26}" type="presParOf" srcId="{F2C1A514-BA4F-48F8-A902-5E04A17BBEE8}" destId="{4C1686F9-E989-41C9-999A-1447EEE07B27}" srcOrd="1" destOrd="0" presId="urn:microsoft.com/office/officeart/2005/8/layout/vList3#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EA784A-D543-4814-8CE0-92D788ABFEA4}" type="doc">
      <dgm:prSet loTypeId="urn:microsoft.com/office/officeart/2005/8/layout/pyramid2" loCatId="pyramid" qsTypeId="urn:microsoft.com/office/officeart/2005/8/quickstyle/simple1" qsCatId="simple" csTypeId="urn:microsoft.com/office/officeart/2005/8/colors/accent0_3" csCatId="mainScheme" phldr="1"/>
      <dgm:spPr/>
      <dgm:t>
        <a:bodyPr/>
        <a:lstStyle/>
        <a:p>
          <a:endParaRPr lang="es-ES"/>
        </a:p>
      </dgm:t>
    </dgm:pt>
    <dgm:pt modelId="{EDDFF0C1-6BDB-4AA3-8377-DFD9690E84ED}">
      <dgm:prSet custT="1"/>
      <dgm:spPr/>
      <dgm:t>
        <a:bodyPr/>
        <a:lstStyle/>
        <a:p>
          <a:r>
            <a:rPr lang="es-ES_tradnl" sz="2400" b="1" dirty="0">
              <a:latin typeface="Tahoma" pitchFamily="34" charset="0"/>
              <a:ea typeface="Tahoma" pitchFamily="34" charset="0"/>
              <a:cs typeface="Tahoma" pitchFamily="34" charset="0"/>
            </a:rPr>
            <a:t>No podrá invocarse el carácter de reservado cuando:</a:t>
          </a:r>
          <a:endParaRPr lang="es-ES" sz="2400" b="1" dirty="0">
            <a:latin typeface="Tahoma" pitchFamily="34" charset="0"/>
            <a:ea typeface="Tahoma" pitchFamily="34" charset="0"/>
            <a:cs typeface="Tahoma" pitchFamily="34" charset="0"/>
          </a:endParaRPr>
        </a:p>
      </dgm:t>
    </dgm:pt>
    <dgm:pt modelId="{019D2F09-A9A2-4635-AB0B-76DAC730D6D6}" type="parTrans" cxnId="{FCDFB392-AB5B-4C42-8A7B-C6E61C40E59F}">
      <dgm:prSet/>
      <dgm:spPr/>
      <dgm:t>
        <a:bodyPr/>
        <a:lstStyle/>
        <a:p>
          <a:endParaRPr lang="es-ES">
            <a:latin typeface="Tahoma" pitchFamily="34" charset="0"/>
            <a:ea typeface="Tahoma" pitchFamily="34" charset="0"/>
            <a:cs typeface="Tahoma" pitchFamily="34" charset="0"/>
          </a:endParaRPr>
        </a:p>
      </dgm:t>
    </dgm:pt>
    <dgm:pt modelId="{09550A70-B95A-403A-BCE9-9E2F5066BEB7}" type="sibTrans" cxnId="{FCDFB392-AB5B-4C42-8A7B-C6E61C40E59F}">
      <dgm:prSet/>
      <dgm:spPr/>
      <dgm:t>
        <a:bodyPr/>
        <a:lstStyle/>
        <a:p>
          <a:endParaRPr lang="es-ES">
            <a:latin typeface="Tahoma" pitchFamily="34" charset="0"/>
            <a:ea typeface="Tahoma" pitchFamily="34" charset="0"/>
            <a:cs typeface="Tahoma" pitchFamily="34" charset="0"/>
          </a:endParaRPr>
        </a:p>
      </dgm:t>
    </dgm:pt>
    <dgm:pt modelId="{1DCD265C-B313-40FE-828E-C3C95E8BDF43}">
      <dgm:prSet custT="1"/>
      <dgm:spPr/>
      <dgm:t>
        <a:bodyPr/>
        <a:lstStyle/>
        <a:p>
          <a:pPr algn="just"/>
          <a:r>
            <a:rPr lang="es-ES_tradnl" sz="2400" dirty="0">
              <a:latin typeface="Tahoma" pitchFamily="34" charset="0"/>
              <a:ea typeface="Tahoma" pitchFamily="34" charset="0"/>
              <a:cs typeface="Tahoma" pitchFamily="34" charset="0"/>
            </a:rPr>
            <a:t>Se trate de </a:t>
          </a:r>
          <a:r>
            <a:rPr lang="es-ES_tradnl" sz="2400" b="1" dirty="0">
              <a:latin typeface="Tahoma" pitchFamily="34" charset="0"/>
              <a:ea typeface="Tahoma" pitchFamily="34" charset="0"/>
              <a:cs typeface="Tahoma" pitchFamily="34" charset="0"/>
            </a:rPr>
            <a:t>violaciones</a:t>
          </a:r>
          <a:r>
            <a:rPr lang="es-ES_tradnl" sz="2400" dirty="0">
              <a:latin typeface="Tahoma" pitchFamily="34" charset="0"/>
              <a:ea typeface="Tahoma" pitchFamily="34" charset="0"/>
              <a:cs typeface="Tahoma" pitchFamily="34" charset="0"/>
            </a:rPr>
            <a:t> graves de </a:t>
          </a:r>
          <a:r>
            <a:rPr lang="es-ES_tradnl" sz="2400" b="1" dirty="0">
              <a:latin typeface="Tahoma" pitchFamily="34" charset="0"/>
              <a:ea typeface="Tahoma" pitchFamily="34" charset="0"/>
              <a:cs typeface="Tahoma" pitchFamily="34" charset="0"/>
            </a:rPr>
            <a:t>derechos humanos </a:t>
          </a:r>
          <a:r>
            <a:rPr lang="es-ES_tradnl" sz="2400" dirty="0">
              <a:latin typeface="Tahoma" pitchFamily="34" charset="0"/>
              <a:ea typeface="Tahoma" pitchFamily="34" charset="0"/>
              <a:cs typeface="Tahoma" pitchFamily="34" charset="0"/>
            </a:rPr>
            <a:t>o </a:t>
          </a:r>
          <a:r>
            <a:rPr lang="es-ES_tradnl" sz="2400" b="1" dirty="0">
              <a:latin typeface="Tahoma" pitchFamily="34" charset="0"/>
              <a:ea typeface="Tahoma" pitchFamily="34" charset="0"/>
              <a:cs typeface="Tahoma" pitchFamily="34" charset="0"/>
            </a:rPr>
            <a:t>delitos</a:t>
          </a:r>
          <a:r>
            <a:rPr lang="es-ES_tradnl" sz="2400" dirty="0">
              <a:latin typeface="Tahoma" pitchFamily="34" charset="0"/>
              <a:ea typeface="Tahoma" pitchFamily="34" charset="0"/>
              <a:cs typeface="Tahoma" pitchFamily="34" charset="0"/>
            </a:rPr>
            <a:t> de </a:t>
          </a:r>
          <a:r>
            <a:rPr lang="es-ES_tradnl" sz="2400" b="1" dirty="0">
              <a:latin typeface="Tahoma" pitchFamily="34" charset="0"/>
              <a:ea typeface="Tahoma" pitchFamily="34" charset="0"/>
              <a:cs typeface="Tahoma" pitchFamily="34" charset="0"/>
            </a:rPr>
            <a:t>lesa humanidad</a:t>
          </a:r>
          <a:r>
            <a:rPr lang="es-ES_tradnl" sz="2400" dirty="0">
              <a:latin typeface="Tahoma" pitchFamily="34" charset="0"/>
              <a:ea typeface="Tahoma" pitchFamily="34" charset="0"/>
              <a:cs typeface="Tahoma" pitchFamily="34" charset="0"/>
            </a:rPr>
            <a:t>.</a:t>
          </a:r>
          <a:endParaRPr lang="es-ES" sz="2400" dirty="0">
            <a:latin typeface="Tahoma" pitchFamily="34" charset="0"/>
            <a:ea typeface="Tahoma" pitchFamily="34" charset="0"/>
            <a:cs typeface="Tahoma" pitchFamily="34" charset="0"/>
          </a:endParaRPr>
        </a:p>
      </dgm:t>
    </dgm:pt>
    <dgm:pt modelId="{B4C87A4F-2496-4713-B4D8-D847F14861F4}" type="parTrans" cxnId="{BF39CDCC-CB94-453C-97C8-3E11F6906C27}">
      <dgm:prSet/>
      <dgm:spPr/>
      <dgm:t>
        <a:bodyPr/>
        <a:lstStyle/>
        <a:p>
          <a:endParaRPr lang="es-ES">
            <a:latin typeface="Tahoma" pitchFamily="34" charset="0"/>
            <a:ea typeface="Tahoma" pitchFamily="34" charset="0"/>
            <a:cs typeface="Tahoma" pitchFamily="34" charset="0"/>
          </a:endParaRPr>
        </a:p>
      </dgm:t>
    </dgm:pt>
    <dgm:pt modelId="{65EF391D-CC9D-47B5-BEA3-B4A687C24080}" type="sibTrans" cxnId="{BF39CDCC-CB94-453C-97C8-3E11F6906C27}">
      <dgm:prSet/>
      <dgm:spPr/>
      <dgm:t>
        <a:bodyPr/>
        <a:lstStyle/>
        <a:p>
          <a:endParaRPr lang="es-ES">
            <a:latin typeface="Tahoma" pitchFamily="34" charset="0"/>
            <a:ea typeface="Tahoma" pitchFamily="34" charset="0"/>
            <a:cs typeface="Tahoma" pitchFamily="34" charset="0"/>
          </a:endParaRPr>
        </a:p>
      </dgm:t>
    </dgm:pt>
    <dgm:pt modelId="{65EEAE2B-AFA1-4CF3-ACDE-F357B0620CBA}">
      <dgm:prSet custT="1"/>
      <dgm:spPr/>
      <dgm:t>
        <a:bodyPr/>
        <a:lstStyle/>
        <a:p>
          <a:r>
            <a:rPr lang="es-ES_tradnl" sz="2400" dirty="0">
              <a:latin typeface="Tahoma" pitchFamily="34" charset="0"/>
              <a:ea typeface="Tahoma" pitchFamily="34" charset="0"/>
              <a:cs typeface="Tahoma" pitchFamily="34" charset="0"/>
            </a:rPr>
            <a:t>Se trate de información relacionada con </a:t>
          </a:r>
          <a:r>
            <a:rPr lang="es-ES_tradnl" sz="2400" b="1" dirty="0">
              <a:latin typeface="Tahoma" pitchFamily="34" charset="0"/>
              <a:ea typeface="Tahoma" pitchFamily="34" charset="0"/>
              <a:cs typeface="Tahoma" pitchFamily="34" charset="0"/>
            </a:rPr>
            <a:t>actos de corrupción </a:t>
          </a:r>
          <a:endParaRPr lang="es-ES" sz="2400" dirty="0">
            <a:latin typeface="Tahoma" pitchFamily="34" charset="0"/>
            <a:ea typeface="Tahoma" pitchFamily="34" charset="0"/>
            <a:cs typeface="Tahoma" pitchFamily="34" charset="0"/>
          </a:endParaRPr>
        </a:p>
      </dgm:t>
    </dgm:pt>
    <dgm:pt modelId="{806A2C89-C429-44F2-98C7-267940860529}" type="parTrans" cxnId="{E1BCF86A-3BED-42B2-868B-CBD466EE3B59}">
      <dgm:prSet/>
      <dgm:spPr/>
      <dgm:t>
        <a:bodyPr/>
        <a:lstStyle/>
        <a:p>
          <a:endParaRPr lang="es-ES">
            <a:latin typeface="Tahoma" pitchFamily="34" charset="0"/>
            <a:ea typeface="Tahoma" pitchFamily="34" charset="0"/>
            <a:cs typeface="Tahoma" pitchFamily="34" charset="0"/>
          </a:endParaRPr>
        </a:p>
      </dgm:t>
    </dgm:pt>
    <dgm:pt modelId="{A7FFD901-8D5B-4A28-8DE8-BEE1C31DF249}" type="sibTrans" cxnId="{E1BCF86A-3BED-42B2-868B-CBD466EE3B59}">
      <dgm:prSet/>
      <dgm:spPr/>
      <dgm:t>
        <a:bodyPr/>
        <a:lstStyle/>
        <a:p>
          <a:endParaRPr lang="es-ES">
            <a:latin typeface="Tahoma" pitchFamily="34" charset="0"/>
            <a:ea typeface="Tahoma" pitchFamily="34" charset="0"/>
            <a:cs typeface="Tahoma" pitchFamily="34" charset="0"/>
          </a:endParaRPr>
        </a:p>
      </dgm:t>
    </dgm:pt>
    <dgm:pt modelId="{9109708D-675E-44A2-A824-267F92320A12}" type="pres">
      <dgm:prSet presAssocID="{5FEA784A-D543-4814-8CE0-92D788ABFEA4}" presName="compositeShape" presStyleCnt="0">
        <dgm:presLayoutVars>
          <dgm:dir/>
          <dgm:resizeHandles/>
        </dgm:presLayoutVars>
      </dgm:prSet>
      <dgm:spPr/>
      <dgm:t>
        <a:bodyPr/>
        <a:lstStyle/>
        <a:p>
          <a:endParaRPr lang="es-MX"/>
        </a:p>
      </dgm:t>
    </dgm:pt>
    <dgm:pt modelId="{BBE7AA4D-4C7D-434E-8EC9-96E89D255EE9}" type="pres">
      <dgm:prSet presAssocID="{5FEA784A-D543-4814-8CE0-92D788ABFEA4}" presName="pyramid" presStyleLbl="node1" presStyleIdx="0" presStyleCnt="1" custLinFactNeighborX="-11900" custLinFactNeighborY="-4132"/>
      <dgm:spPr/>
      <dgm:t>
        <a:bodyPr/>
        <a:lstStyle/>
        <a:p>
          <a:endParaRPr lang="es-MX"/>
        </a:p>
      </dgm:t>
    </dgm:pt>
    <dgm:pt modelId="{B37E96F5-861E-453E-B297-DFDC83CEC064}" type="pres">
      <dgm:prSet presAssocID="{5FEA784A-D543-4814-8CE0-92D788ABFEA4}" presName="theList" presStyleCnt="0"/>
      <dgm:spPr/>
      <dgm:t>
        <a:bodyPr/>
        <a:lstStyle/>
        <a:p>
          <a:endParaRPr lang="es-MX"/>
        </a:p>
      </dgm:t>
    </dgm:pt>
    <dgm:pt modelId="{B17151F8-2335-4699-BD65-3A33D4ED72A1}" type="pres">
      <dgm:prSet presAssocID="{EDDFF0C1-6BDB-4AA3-8377-DFD9690E84ED}" presName="aNode" presStyleLbl="fgAcc1" presStyleIdx="0" presStyleCnt="3" custScaleX="145924" custScaleY="2000000" custLinFactX="-52860" custLinFactY="115034" custLinFactNeighborX="-100000" custLinFactNeighborY="200000">
        <dgm:presLayoutVars>
          <dgm:bulletEnabled val="1"/>
        </dgm:presLayoutVars>
      </dgm:prSet>
      <dgm:spPr/>
      <dgm:t>
        <a:bodyPr/>
        <a:lstStyle/>
        <a:p>
          <a:endParaRPr lang="es-MX"/>
        </a:p>
      </dgm:t>
    </dgm:pt>
    <dgm:pt modelId="{5927592A-D3BD-4C1B-A627-C4605E833409}" type="pres">
      <dgm:prSet presAssocID="{EDDFF0C1-6BDB-4AA3-8377-DFD9690E84ED}" presName="aSpace" presStyleCnt="0"/>
      <dgm:spPr/>
      <dgm:t>
        <a:bodyPr/>
        <a:lstStyle/>
        <a:p>
          <a:endParaRPr lang="es-MX"/>
        </a:p>
      </dgm:t>
    </dgm:pt>
    <dgm:pt modelId="{4CC83E4D-F62D-469B-86B6-72B3E0FB627F}" type="pres">
      <dgm:prSet presAssocID="{1DCD265C-B313-40FE-828E-C3C95E8BDF43}" presName="aNode" presStyleLbl="fgAcc1" presStyleIdx="1" presStyleCnt="3" custScaleX="175649" custScaleY="2000000" custLinFactY="-650116" custLinFactNeighborX="4997" custLinFactNeighborY="-700000">
        <dgm:presLayoutVars>
          <dgm:bulletEnabled val="1"/>
        </dgm:presLayoutVars>
      </dgm:prSet>
      <dgm:spPr/>
      <dgm:t>
        <a:bodyPr/>
        <a:lstStyle/>
        <a:p>
          <a:endParaRPr lang="es-MX"/>
        </a:p>
      </dgm:t>
    </dgm:pt>
    <dgm:pt modelId="{23D848D7-2736-4E50-8AEB-62EB233540EA}" type="pres">
      <dgm:prSet presAssocID="{1DCD265C-B313-40FE-828E-C3C95E8BDF43}" presName="aSpace" presStyleCnt="0"/>
      <dgm:spPr/>
      <dgm:t>
        <a:bodyPr/>
        <a:lstStyle/>
        <a:p>
          <a:endParaRPr lang="es-MX"/>
        </a:p>
      </dgm:t>
    </dgm:pt>
    <dgm:pt modelId="{54FB3EF5-06EE-486E-9057-87C9C1EE4CCB}" type="pres">
      <dgm:prSet presAssocID="{65EEAE2B-AFA1-4CF3-ACDE-F357B0620CBA}" presName="aNode" presStyleLbl="fgAcc1" presStyleIdx="2" presStyleCnt="3" custScaleX="136868" custScaleY="1900743" custLinFactY="-124165" custLinFactNeighborX="3795" custLinFactNeighborY="-200000">
        <dgm:presLayoutVars>
          <dgm:bulletEnabled val="1"/>
        </dgm:presLayoutVars>
      </dgm:prSet>
      <dgm:spPr/>
      <dgm:t>
        <a:bodyPr/>
        <a:lstStyle/>
        <a:p>
          <a:endParaRPr lang="es-MX"/>
        </a:p>
      </dgm:t>
    </dgm:pt>
    <dgm:pt modelId="{CC65235D-9D95-4891-8EDD-8872C743D36D}" type="pres">
      <dgm:prSet presAssocID="{65EEAE2B-AFA1-4CF3-ACDE-F357B0620CBA}" presName="aSpace" presStyleCnt="0"/>
      <dgm:spPr/>
      <dgm:t>
        <a:bodyPr/>
        <a:lstStyle/>
        <a:p>
          <a:endParaRPr lang="es-MX"/>
        </a:p>
      </dgm:t>
    </dgm:pt>
  </dgm:ptLst>
  <dgm:cxnLst>
    <dgm:cxn modelId="{3F7DA230-9D79-47EB-A1B3-1B7ABD7BD748}" type="presOf" srcId="{1DCD265C-B313-40FE-828E-C3C95E8BDF43}" destId="{4CC83E4D-F62D-469B-86B6-72B3E0FB627F}" srcOrd="0" destOrd="0" presId="urn:microsoft.com/office/officeart/2005/8/layout/pyramid2"/>
    <dgm:cxn modelId="{2D669097-FDDA-4FC5-9832-C70FF00AC58A}" type="presOf" srcId="{EDDFF0C1-6BDB-4AA3-8377-DFD9690E84ED}" destId="{B17151F8-2335-4699-BD65-3A33D4ED72A1}" srcOrd="0" destOrd="0" presId="urn:microsoft.com/office/officeart/2005/8/layout/pyramid2"/>
    <dgm:cxn modelId="{BF39CDCC-CB94-453C-97C8-3E11F6906C27}" srcId="{5FEA784A-D543-4814-8CE0-92D788ABFEA4}" destId="{1DCD265C-B313-40FE-828E-C3C95E8BDF43}" srcOrd="1" destOrd="0" parTransId="{B4C87A4F-2496-4713-B4D8-D847F14861F4}" sibTransId="{65EF391D-CC9D-47B5-BEA3-B4A687C24080}"/>
    <dgm:cxn modelId="{85D419BD-02CB-4A5C-9DE3-B17A8B682347}" type="presOf" srcId="{65EEAE2B-AFA1-4CF3-ACDE-F357B0620CBA}" destId="{54FB3EF5-06EE-486E-9057-87C9C1EE4CCB}" srcOrd="0" destOrd="0" presId="urn:microsoft.com/office/officeart/2005/8/layout/pyramid2"/>
    <dgm:cxn modelId="{E1BCF86A-3BED-42B2-868B-CBD466EE3B59}" srcId="{5FEA784A-D543-4814-8CE0-92D788ABFEA4}" destId="{65EEAE2B-AFA1-4CF3-ACDE-F357B0620CBA}" srcOrd="2" destOrd="0" parTransId="{806A2C89-C429-44F2-98C7-267940860529}" sibTransId="{A7FFD901-8D5B-4A28-8DE8-BEE1C31DF249}"/>
    <dgm:cxn modelId="{2871B7DE-7679-4CC6-A667-807AEBC79BB2}" type="presOf" srcId="{5FEA784A-D543-4814-8CE0-92D788ABFEA4}" destId="{9109708D-675E-44A2-A824-267F92320A12}" srcOrd="0" destOrd="0" presId="urn:microsoft.com/office/officeart/2005/8/layout/pyramid2"/>
    <dgm:cxn modelId="{FCDFB392-AB5B-4C42-8A7B-C6E61C40E59F}" srcId="{5FEA784A-D543-4814-8CE0-92D788ABFEA4}" destId="{EDDFF0C1-6BDB-4AA3-8377-DFD9690E84ED}" srcOrd="0" destOrd="0" parTransId="{019D2F09-A9A2-4635-AB0B-76DAC730D6D6}" sibTransId="{09550A70-B95A-403A-BCE9-9E2F5066BEB7}"/>
    <dgm:cxn modelId="{83EB9D95-3EBE-474D-A915-1E49288F89F0}" type="presParOf" srcId="{9109708D-675E-44A2-A824-267F92320A12}" destId="{BBE7AA4D-4C7D-434E-8EC9-96E89D255EE9}" srcOrd="0" destOrd="0" presId="urn:microsoft.com/office/officeart/2005/8/layout/pyramid2"/>
    <dgm:cxn modelId="{2511121A-0AE0-4F5D-9BBE-B84528A95AF6}" type="presParOf" srcId="{9109708D-675E-44A2-A824-267F92320A12}" destId="{B37E96F5-861E-453E-B297-DFDC83CEC064}" srcOrd="1" destOrd="0" presId="urn:microsoft.com/office/officeart/2005/8/layout/pyramid2"/>
    <dgm:cxn modelId="{5EE5E8AF-D046-4A8E-BEFE-4E5470C2D0E3}" type="presParOf" srcId="{B37E96F5-861E-453E-B297-DFDC83CEC064}" destId="{B17151F8-2335-4699-BD65-3A33D4ED72A1}" srcOrd="0" destOrd="0" presId="urn:microsoft.com/office/officeart/2005/8/layout/pyramid2"/>
    <dgm:cxn modelId="{45EFF80E-4D22-43F5-A7C6-7009A37369D2}" type="presParOf" srcId="{B37E96F5-861E-453E-B297-DFDC83CEC064}" destId="{5927592A-D3BD-4C1B-A627-C4605E833409}" srcOrd="1" destOrd="0" presId="urn:microsoft.com/office/officeart/2005/8/layout/pyramid2"/>
    <dgm:cxn modelId="{3F684A1E-FA54-4DE1-BFFD-07CEFA6A005A}" type="presParOf" srcId="{B37E96F5-861E-453E-B297-DFDC83CEC064}" destId="{4CC83E4D-F62D-469B-86B6-72B3E0FB627F}" srcOrd="2" destOrd="0" presId="urn:microsoft.com/office/officeart/2005/8/layout/pyramid2"/>
    <dgm:cxn modelId="{E0E0C9CA-CFF4-4780-8E3B-5F77E9004C61}" type="presParOf" srcId="{B37E96F5-861E-453E-B297-DFDC83CEC064}" destId="{23D848D7-2736-4E50-8AEB-62EB233540EA}" srcOrd="3" destOrd="0" presId="urn:microsoft.com/office/officeart/2005/8/layout/pyramid2"/>
    <dgm:cxn modelId="{A2CCCD24-9822-447C-B359-5622FDDCA9D2}" type="presParOf" srcId="{B37E96F5-861E-453E-B297-DFDC83CEC064}" destId="{54FB3EF5-06EE-486E-9057-87C9C1EE4CCB}" srcOrd="4" destOrd="0" presId="urn:microsoft.com/office/officeart/2005/8/layout/pyramid2"/>
    <dgm:cxn modelId="{71078A5C-AA19-4C66-BD6F-BF467C1983F9}" type="presParOf" srcId="{B37E96F5-861E-453E-B297-DFDC83CEC064}" destId="{CC65235D-9D95-4891-8EDD-8872C743D36D}" srcOrd="5"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8CA84D-C24B-47C8-9A2B-8B747275C09A}"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s-ES"/>
        </a:p>
      </dgm:t>
    </dgm:pt>
    <dgm:pt modelId="{0E07FFAC-FF6C-4C2F-BDA4-A62059992AD8}">
      <dgm:prSet/>
      <dgm:spPr/>
      <dgm:t>
        <a:bodyPr/>
        <a:lstStyle/>
        <a:p>
          <a:r>
            <a:rPr lang="es-MX" dirty="0">
              <a:solidFill>
                <a:srgbClr val="FFFF00"/>
              </a:solidFill>
              <a:latin typeface="Tahoma" pitchFamily="34" charset="0"/>
              <a:ea typeface="Tahoma" pitchFamily="34" charset="0"/>
              <a:cs typeface="Tahoma" pitchFamily="34" charset="0"/>
            </a:rPr>
            <a:t>El recurso de revisión deberá contener lo siguiente:</a:t>
          </a:r>
          <a:endParaRPr lang="es-ES" dirty="0">
            <a:solidFill>
              <a:srgbClr val="FFFF00"/>
            </a:solidFill>
            <a:latin typeface="Tahoma" pitchFamily="34" charset="0"/>
            <a:ea typeface="Tahoma" pitchFamily="34" charset="0"/>
            <a:cs typeface="Tahoma" pitchFamily="34" charset="0"/>
          </a:endParaRPr>
        </a:p>
      </dgm:t>
    </dgm:pt>
    <dgm:pt modelId="{D7918AD2-C2D0-4137-B279-8FB787B57BA2}" type="parTrans" cxnId="{AABD8066-8D15-4F4B-848D-F564E9603082}">
      <dgm:prSet/>
      <dgm:spPr/>
      <dgm:t>
        <a:bodyPr/>
        <a:lstStyle/>
        <a:p>
          <a:endParaRPr lang="es-ES">
            <a:latin typeface="Tahoma" pitchFamily="34" charset="0"/>
            <a:ea typeface="Tahoma" pitchFamily="34" charset="0"/>
            <a:cs typeface="Tahoma" pitchFamily="34" charset="0"/>
          </a:endParaRPr>
        </a:p>
      </dgm:t>
    </dgm:pt>
    <dgm:pt modelId="{30F503D8-9359-46BF-B479-5F6DD652FFD4}" type="sibTrans" cxnId="{AABD8066-8D15-4F4B-848D-F564E9603082}">
      <dgm:prSet/>
      <dgm:spPr/>
      <dgm:t>
        <a:bodyPr/>
        <a:lstStyle/>
        <a:p>
          <a:endParaRPr lang="es-ES">
            <a:latin typeface="Tahoma" pitchFamily="34" charset="0"/>
            <a:ea typeface="Tahoma" pitchFamily="34" charset="0"/>
            <a:cs typeface="Tahoma" pitchFamily="34" charset="0"/>
          </a:endParaRPr>
        </a:p>
      </dgm:t>
    </dgm:pt>
    <dgm:pt modelId="{F3F586F3-F8D8-4BC3-94AC-1E72096D9707}">
      <dgm:prSet/>
      <dgm:spPr/>
      <dgm:t>
        <a:bodyPr/>
        <a:lstStyle/>
        <a:p>
          <a:r>
            <a:rPr lang="es-MX" b="1" u="sng">
              <a:latin typeface="Tahoma" pitchFamily="34" charset="0"/>
              <a:ea typeface="Tahoma" pitchFamily="34" charset="0"/>
              <a:cs typeface="Tahoma" pitchFamily="34" charset="0"/>
            </a:rPr>
            <a:t>I. </a:t>
          </a:r>
          <a:r>
            <a:rPr lang="es-MX" u="sng">
              <a:latin typeface="Tahoma" pitchFamily="34" charset="0"/>
              <a:ea typeface="Tahoma" pitchFamily="34" charset="0"/>
              <a:cs typeface="Tahoma" pitchFamily="34" charset="0"/>
            </a:rPr>
            <a:t>El </a:t>
          </a:r>
          <a:r>
            <a:rPr lang="es-MX" b="1" u="sng">
              <a:latin typeface="Tahoma" pitchFamily="34" charset="0"/>
              <a:ea typeface="Tahoma" pitchFamily="34" charset="0"/>
              <a:cs typeface="Tahoma" pitchFamily="34" charset="0"/>
            </a:rPr>
            <a:t>nombre del recurrente </a:t>
          </a:r>
          <a:r>
            <a:rPr lang="es-MX" u="sng">
              <a:latin typeface="Tahoma" pitchFamily="34" charset="0"/>
              <a:ea typeface="Tahoma" pitchFamily="34" charset="0"/>
              <a:cs typeface="Tahoma" pitchFamily="34" charset="0"/>
            </a:rPr>
            <a:t>y, en su caso, el de su </a:t>
          </a:r>
          <a:r>
            <a:rPr lang="es-MX" b="1" u="sng">
              <a:latin typeface="Tahoma" pitchFamily="34" charset="0"/>
              <a:ea typeface="Tahoma" pitchFamily="34" charset="0"/>
              <a:cs typeface="Tahoma" pitchFamily="34" charset="0"/>
            </a:rPr>
            <a:t>representante legal</a:t>
          </a:r>
          <a:r>
            <a:rPr lang="es-MX" u="sng">
              <a:latin typeface="Tahoma" pitchFamily="34" charset="0"/>
              <a:ea typeface="Tahoma" pitchFamily="34" charset="0"/>
              <a:cs typeface="Tahoma" pitchFamily="34" charset="0"/>
            </a:rPr>
            <a:t>, así como del tercero interesado, si lo hay;</a:t>
          </a:r>
          <a:endParaRPr lang="es-ES">
            <a:latin typeface="Tahoma" pitchFamily="34" charset="0"/>
            <a:ea typeface="Tahoma" pitchFamily="34" charset="0"/>
            <a:cs typeface="Tahoma" pitchFamily="34" charset="0"/>
          </a:endParaRPr>
        </a:p>
      </dgm:t>
    </dgm:pt>
    <dgm:pt modelId="{EADEB732-78E1-48B3-A9FD-EA2E4E596724}" type="parTrans" cxnId="{E7793F26-3ADD-4EB2-8111-0FD96DA54B12}">
      <dgm:prSet/>
      <dgm:spPr/>
      <dgm:t>
        <a:bodyPr/>
        <a:lstStyle/>
        <a:p>
          <a:endParaRPr lang="es-ES">
            <a:latin typeface="Tahoma" pitchFamily="34" charset="0"/>
            <a:ea typeface="Tahoma" pitchFamily="34" charset="0"/>
            <a:cs typeface="Tahoma" pitchFamily="34" charset="0"/>
          </a:endParaRPr>
        </a:p>
      </dgm:t>
    </dgm:pt>
    <dgm:pt modelId="{FF2E6DA4-BA92-4D0A-898E-49877214728F}" type="sibTrans" cxnId="{E7793F26-3ADD-4EB2-8111-0FD96DA54B12}">
      <dgm:prSet/>
      <dgm:spPr/>
      <dgm:t>
        <a:bodyPr/>
        <a:lstStyle/>
        <a:p>
          <a:endParaRPr lang="es-ES">
            <a:latin typeface="Tahoma" pitchFamily="34" charset="0"/>
            <a:ea typeface="Tahoma" pitchFamily="34" charset="0"/>
            <a:cs typeface="Tahoma" pitchFamily="34" charset="0"/>
          </a:endParaRPr>
        </a:p>
      </dgm:t>
    </dgm:pt>
    <dgm:pt modelId="{A4A01E34-C659-46BA-BB6D-7CDA35AD1B60}">
      <dgm:prSet/>
      <dgm:spPr/>
      <dgm:t>
        <a:bodyPr/>
        <a:lstStyle/>
        <a:p>
          <a:r>
            <a:rPr lang="es-MX" b="1" dirty="0">
              <a:latin typeface="Tahoma" pitchFamily="34" charset="0"/>
              <a:ea typeface="Tahoma" pitchFamily="34" charset="0"/>
              <a:cs typeface="Tahoma" pitchFamily="34" charset="0"/>
            </a:rPr>
            <a:t>II. </a:t>
          </a:r>
          <a:r>
            <a:rPr lang="es-MX" dirty="0">
              <a:latin typeface="Tahoma" pitchFamily="34" charset="0"/>
              <a:ea typeface="Tahoma" pitchFamily="34" charset="0"/>
              <a:cs typeface="Tahoma" pitchFamily="34" charset="0"/>
            </a:rPr>
            <a:t>El </a:t>
          </a:r>
          <a:r>
            <a:rPr lang="es-MX" b="1" dirty="0">
              <a:latin typeface="Tahoma" pitchFamily="34" charset="0"/>
              <a:ea typeface="Tahoma" pitchFamily="34" charset="0"/>
              <a:cs typeface="Tahoma" pitchFamily="34" charset="0"/>
            </a:rPr>
            <a:t>sujeto obligado </a:t>
          </a:r>
          <a:r>
            <a:rPr lang="es-MX" dirty="0">
              <a:latin typeface="Tahoma" pitchFamily="34" charset="0"/>
              <a:ea typeface="Tahoma" pitchFamily="34" charset="0"/>
              <a:cs typeface="Tahoma" pitchFamily="34" charset="0"/>
            </a:rPr>
            <a:t>ante el cual se presentó la solicitud;</a:t>
          </a:r>
          <a:endParaRPr lang="es-ES" dirty="0">
            <a:latin typeface="Tahoma" pitchFamily="34" charset="0"/>
            <a:ea typeface="Tahoma" pitchFamily="34" charset="0"/>
            <a:cs typeface="Tahoma" pitchFamily="34" charset="0"/>
          </a:endParaRPr>
        </a:p>
      </dgm:t>
    </dgm:pt>
    <dgm:pt modelId="{21E61BC2-33E5-41DF-A67D-6933D3BC2395}" type="parTrans" cxnId="{D3918D72-6038-4919-97B8-B688B028B6AC}">
      <dgm:prSet/>
      <dgm:spPr/>
      <dgm:t>
        <a:bodyPr/>
        <a:lstStyle/>
        <a:p>
          <a:endParaRPr lang="es-ES">
            <a:latin typeface="Tahoma" pitchFamily="34" charset="0"/>
            <a:ea typeface="Tahoma" pitchFamily="34" charset="0"/>
            <a:cs typeface="Tahoma" pitchFamily="34" charset="0"/>
          </a:endParaRPr>
        </a:p>
      </dgm:t>
    </dgm:pt>
    <dgm:pt modelId="{30C104EF-A52C-44A0-8CE0-109BC7EDA0D8}" type="sibTrans" cxnId="{D3918D72-6038-4919-97B8-B688B028B6AC}">
      <dgm:prSet/>
      <dgm:spPr/>
      <dgm:t>
        <a:bodyPr/>
        <a:lstStyle/>
        <a:p>
          <a:endParaRPr lang="es-ES">
            <a:latin typeface="Tahoma" pitchFamily="34" charset="0"/>
            <a:ea typeface="Tahoma" pitchFamily="34" charset="0"/>
            <a:cs typeface="Tahoma" pitchFamily="34" charset="0"/>
          </a:endParaRPr>
        </a:p>
      </dgm:t>
    </dgm:pt>
    <dgm:pt modelId="{84DDDE51-732F-4207-8FF7-1D2432835E34}">
      <dgm:prSet/>
      <dgm:spPr/>
      <dgm:t>
        <a:bodyPr/>
        <a:lstStyle/>
        <a:p>
          <a:r>
            <a:rPr lang="es-MX" b="1">
              <a:latin typeface="Tahoma" pitchFamily="34" charset="0"/>
              <a:ea typeface="Tahoma" pitchFamily="34" charset="0"/>
              <a:cs typeface="Tahoma" pitchFamily="34" charset="0"/>
            </a:rPr>
            <a:t>III. </a:t>
          </a:r>
          <a:r>
            <a:rPr lang="es-MX">
              <a:latin typeface="Tahoma" pitchFamily="34" charset="0"/>
              <a:ea typeface="Tahoma" pitchFamily="34" charset="0"/>
              <a:cs typeface="Tahoma" pitchFamily="34" charset="0"/>
            </a:rPr>
            <a:t>El </a:t>
          </a:r>
          <a:r>
            <a:rPr lang="es-MX" b="1">
              <a:latin typeface="Tahoma" pitchFamily="34" charset="0"/>
              <a:ea typeface="Tahoma" pitchFamily="34" charset="0"/>
              <a:cs typeface="Tahoma" pitchFamily="34" charset="0"/>
            </a:rPr>
            <a:t>domicilio, medio electrónico para oír y recibir notificaciones</a:t>
          </a:r>
          <a:r>
            <a:rPr lang="es-MX">
              <a:latin typeface="Tahoma" pitchFamily="34" charset="0"/>
              <a:ea typeface="Tahoma" pitchFamily="34" charset="0"/>
              <a:cs typeface="Tahoma" pitchFamily="34" charset="0"/>
            </a:rPr>
            <a:t>, en caso de no haberlo señalado, se harán por estrados;</a:t>
          </a:r>
          <a:endParaRPr lang="es-ES">
            <a:latin typeface="Tahoma" pitchFamily="34" charset="0"/>
            <a:ea typeface="Tahoma" pitchFamily="34" charset="0"/>
            <a:cs typeface="Tahoma" pitchFamily="34" charset="0"/>
          </a:endParaRPr>
        </a:p>
      </dgm:t>
    </dgm:pt>
    <dgm:pt modelId="{D4423A47-C923-4A43-B95C-812E5AFDEA13}" type="parTrans" cxnId="{9AA0B9B5-4F49-4D9B-B2AF-1962EDF0EF8A}">
      <dgm:prSet/>
      <dgm:spPr/>
      <dgm:t>
        <a:bodyPr/>
        <a:lstStyle/>
        <a:p>
          <a:endParaRPr lang="es-ES">
            <a:latin typeface="Tahoma" pitchFamily="34" charset="0"/>
            <a:ea typeface="Tahoma" pitchFamily="34" charset="0"/>
            <a:cs typeface="Tahoma" pitchFamily="34" charset="0"/>
          </a:endParaRPr>
        </a:p>
      </dgm:t>
    </dgm:pt>
    <dgm:pt modelId="{E0560318-615B-4779-841A-025B2A3F4214}" type="sibTrans" cxnId="{9AA0B9B5-4F49-4D9B-B2AF-1962EDF0EF8A}">
      <dgm:prSet/>
      <dgm:spPr/>
      <dgm:t>
        <a:bodyPr/>
        <a:lstStyle/>
        <a:p>
          <a:endParaRPr lang="es-ES">
            <a:latin typeface="Tahoma" pitchFamily="34" charset="0"/>
            <a:ea typeface="Tahoma" pitchFamily="34" charset="0"/>
            <a:cs typeface="Tahoma" pitchFamily="34" charset="0"/>
          </a:endParaRPr>
        </a:p>
      </dgm:t>
    </dgm:pt>
    <dgm:pt modelId="{6C0A4CE2-09AF-4844-9F03-21DDBBC7DCA8}">
      <dgm:prSet/>
      <dgm:spPr/>
      <dgm:t>
        <a:bodyPr/>
        <a:lstStyle/>
        <a:p>
          <a:r>
            <a:rPr lang="es-MX" b="1">
              <a:latin typeface="Tahoma" pitchFamily="34" charset="0"/>
              <a:ea typeface="Tahoma" pitchFamily="34" charset="0"/>
              <a:cs typeface="Tahoma" pitchFamily="34" charset="0"/>
            </a:rPr>
            <a:t>IV</a:t>
          </a:r>
          <a:r>
            <a:rPr lang="es-MX">
              <a:latin typeface="Tahoma" pitchFamily="34" charset="0"/>
              <a:ea typeface="Tahoma" pitchFamily="34" charset="0"/>
              <a:cs typeface="Tahoma" pitchFamily="34" charset="0"/>
            </a:rPr>
            <a:t>. El </a:t>
          </a:r>
          <a:r>
            <a:rPr lang="es-MX" b="1">
              <a:latin typeface="Tahoma" pitchFamily="34" charset="0"/>
              <a:ea typeface="Tahoma" pitchFamily="34" charset="0"/>
              <a:cs typeface="Tahoma" pitchFamily="34" charset="0"/>
            </a:rPr>
            <a:t>acto o resolución que recurre </a:t>
          </a:r>
          <a:r>
            <a:rPr lang="es-MX">
              <a:latin typeface="Tahoma" pitchFamily="34" charset="0"/>
              <a:ea typeface="Tahoma" pitchFamily="34" charset="0"/>
              <a:cs typeface="Tahoma" pitchFamily="34" charset="0"/>
            </a:rPr>
            <a:t>y, en su caso, el número de folio de respuesta de solicitud de acceso, </a:t>
          </a:r>
          <a:endParaRPr lang="es-ES">
            <a:latin typeface="Tahoma" pitchFamily="34" charset="0"/>
            <a:ea typeface="Tahoma" pitchFamily="34" charset="0"/>
            <a:cs typeface="Tahoma" pitchFamily="34" charset="0"/>
          </a:endParaRPr>
        </a:p>
      </dgm:t>
    </dgm:pt>
    <dgm:pt modelId="{4F1A241F-0AC4-4D19-BC3F-A97036EF6625}" type="parTrans" cxnId="{D10B5AFA-6C32-4A22-9555-1BD9CAA28091}">
      <dgm:prSet/>
      <dgm:spPr/>
      <dgm:t>
        <a:bodyPr/>
        <a:lstStyle/>
        <a:p>
          <a:endParaRPr lang="es-ES">
            <a:latin typeface="Tahoma" pitchFamily="34" charset="0"/>
            <a:ea typeface="Tahoma" pitchFamily="34" charset="0"/>
            <a:cs typeface="Tahoma" pitchFamily="34" charset="0"/>
          </a:endParaRPr>
        </a:p>
      </dgm:t>
    </dgm:pt>
    <dgm:pt modelId="{1D090E9A-3E10-4714-9892-4057A198F72F}" type="sibTrans" cxnId="{D10B5AFA-6C32-4A22-9555-1BD9CAA28091}">
      <dgm:prSet/>
      <dgm:spPr/>
      <dgm:t>
        <a:bodyPr/>
        <a:lstStyle/>
        <a:p>
          <a:endParaRPr lang="es-ES">
            <a:latin typeface="Tahoma" pitchFamily="34" charset="0"/>
            <a:ea typeface="Tahoma" pitchFamily="34" charset="0"/>
            <a:cs typeface="Tahoma" pitchFamily="34" charset="0"/>
          </a:endParaRPr>
        </a:p>
      </dgm:t>
    </dgm:pt>
    <dgm:pt modelId="{C7EB3121-7799-4A5F-B876-E5AC7AFA7054}" type="pres">
      <dgm:prSet presAssocID="{C68CA84D-C24B-47C8-9A2B-8B747275C09A}" presName="Name0" presStyleCnt="0">
        <dgm:presLayoutVars>
          <dgm:dir/>
          <dgm:animLvl val="lvl"/>
          <dgm:resizeHandles val="exact"/>
        </dgm:presLayoutVars>
      </dgm:prSet>
      <dgm:spPr/>
      <dgm:t>
        <a:bodyPr/>
        <a:lstStyle/>
        <a:p>
          <a:endParaRPr lang="es-MX"/>
        </a:p>
      </dgm:t>
    </dgm:pt>
    <dgm:pt modelId="{8BDBA0B6-C6B2-401A-8C37-4E2A3FDD9242}" type="pres">
      <dgm:prSet presAssocID="{0E07FFAC-FF6C-4C2F-BDA4-A62059992AD8}" presName="linNode" presStyleCnt="0"/>
      <dgm:spPr/>
      <dgm:t>
        <a:bodyPr/>
        <a:lstStyle/>
        <a:p>
          <a:endParaRPr lang="es-MX"/>
        </a:p>
      </dgm:t>
    </dgm:pt>
    <dgm:pt modelId="{26C513F8-0648-4757-8A5F-4840CE9DBDE1}" type="pres">
      <dgm:prSet presAssocID="{0E07FFAC-FF6C-4C2F-BDA4-A62059992AD8}" presName="parentText" presStyleLbl="node1" presStyleIdx="0" presStyleCnt="1" custLinFactNeighborX="-13294" custLinFactNeighborY="-8920">
        <dgm:presLayoutVars>
          <dgm:chMax val="1"/>
          <dgm:bulletEnabled val="1"/>
        </dgm:presLayoutVars>
      </dgm:prSet>
      <dgm:spPr/>
      <dgm:t>
        <a:bodyPr/>
        <a:lstStyle/>
        <a:p>
          <a:endParaRPr lang="es-MX"/>
        </a:p>
      </dgm:t>
    </dgm:pt>
    <dgm:pt modelId="{26BB5353-3771-470C-AB8C-4AC391CFF4B0}" type="pres">
      <dgm:prSet presAssocID="{0E07FFAC-FF6C-4C2F-BDA4-A62059992AD8}" presName="descendantText" presStyleLbl="alignAccFollowNode1" presStyleIdx="0" presStyleCnt="1">
        <dgm:presLayoutVars>
          <dgm:bulletEnabled val="1"/>
        </dgm:presLayoutVars>
      </dgm:prSet>
      <dgm:spPr/>
      <dgm:t>
        <a:bodyPr/>
        <a:lstStyle/>
        <a:p>
          <a:endParaRPr lang="es-MX"/>
        </a:p>
      </dgm:t>
    </dgm:pt>
  </dgm:ptLst>
  <dgm:cxnLst>
    <dgm:cxn modelId="{D6DF0F69-77C2-442B-B386-9FFBDAC7849E}" type="presOf" srcId="{6C0A4CE2-09AF-4844-9F03-21DDBBC7DCA8}" destId="{26BB5353-3771-470C-AB8C-4AC391CFF4B0}" srcOrd="0" destOrd="3" presId="urn:microsoft.com/office/officeart/2005/8/layout/vList5"/>
    <dgm:cxn modelId="{8A156B5D-CCDB-41A8-9479-A8A487C5CBDB}" type="presOf" srcId="{84DDDE51-732F-4207-8FF7-1D2432835E34}" destId="{26BB5353-3771-470C-AB8C-4AC391CFF4B0}" srcOrd="0" destOrd="2" presId="urn:microsoft.com/office/officeart/2005/8/layout/vList5"/>
    <dgm:cxn modelId="{6D4AC50F-B427-4C1A-ACB9-C02C42D08EC7}" type="presOf" srcId="{A4A01E34-C659-46BA-BB6D-7CDA35AD1B60}" destId="{26BB5353-3771-470C-AB8C-4AC391CFF4B0}" srcOrd="0" destOrd="1" presId="urn:microsoft.com/office/officeart/2005/8/layout/vList5"/>
    <dgm:cxn modelId="{D10B5AFA-6C32-4A22-9555-1BD9CAA28091}" srcId="{0E07FFAC-FF6C-4C2F-BDA4-A62059992AD8}" destId="{6C0A4CE2-09AF-4844-9F03-21DDBBC7DCA8}" srcOrd="3" destOrd="0" parTransId="{4F1A241F-0AC4-4D19-BC3F-A97036EF6625}" sibTransId="{1D090E9A-3E10-4714-9892-4057A198F72F}"/>
    <dgm:cxn modelId="{E7793F26-3ADD-4EB2-8111-0FD96DA54B12}" srcId="{0E07FFAC-FF6C-4C2F-BDA4-A62059992AD8}" destId="{F3F586F3-F8D8-4BC3-94AC-1E72096D9707}" srcOrd="0" destOrd="0" parTransId="{EADEB732-78E1-48B3-A9FD-EA2E4E596724}" sibTransId="{FF2E6DA4-BA92-4D0A-898E-49877214728F}"/>
    <dgm:cxn modelId="{9AA0B9B5-4F49-4D9B-B2AF-1962EDF0EF8A}" srcId="{0E07FFAC-FF6C-4C2F-BDA4-A62059992AD8}" destId="{84DDDE51-732F-4207-8FF7-1D2432835E34}" srcOrd="2" destOrd="0" parTransId="{D4423A47-C923-4A43-B95C-812E5AFDEA13}" sibTransId="{E0560318-615B-4779-841A-025B2A3F4214}"/>
    <dgm:cxn modelId="{F7F36A0D-AFC2-43A3-B598-25B806302A83}" type="presOf" srcId="{F3F586F3-F8D8-4BC3-94AC-1E72096D9707}" destId="{26BB5353-3771-470C-AB8C-4AC391CFF4B0}" srcOrd="0" destOrd="0" presId="urn:microsoft.com/office/officeart/2005/8/layout/vList5"/>
    <dgm:cxn modelId="{57BB2D66-5643-4AB5-90F5-3E2B276E9106}" type="presOf" srcId="{0E07FFAC-FF6C-4C2F-BDA4-A62059992AD8}" destId="{26C513F8-0648-4757-8A5F-4840CE9DBDE1}" srcOrd="0" destOrd="0" presId="urn:microsoft.com/office/officeart/2005/8/layout/vList5"/>
    <dgm:cxn modelId="{AABD8066-8D15-4F4B-848D-F564E9603082}" srcId="{C68CA84D-C24B-47C8-9A2B-8B747275C09A}" destId="{0E07FFAC-FF6C-4C2F-BDA4-A62059992AD8}" srcOrd="0" destOrd="0" parTransId="{D7918AD2-C2D0-4137-B279-8FB787B57BA2}" sibTransId="{30F503D8-9359-46BF-B479-5F6DD652FFD4}"/>
    <dgm:cxn modelId="{D3918D72-6038-4919-97B8-B688B028B6AC}" srcId="{0E07FFAC-FF6C-4C2F-BDA4-A62059992AD8}" destId="{A4A01E34-C659-46BA-BB6D-7CDA35AD1B60}" srcOrd="1" destOrd="0" parTransId="{21E61BC2-33E5-41DF-A67D-6933D3BC2395}" sibTransId="{30C104EF-A52C-44A0-8CE0-109BC7EDA0D8}"/>
    <dgm:cxn modelId="{EFD47882-A093-4809-973B-2DAF895FC08B}" type="presOf" srcId="{C68CA84D-C24B-47C8-9A2B-8B747275C09A}" destId="{C7EB3121-7799-4A5F-B876-E5AC7AFA7054}" srcOrd="0" destOrd="0" presId="urn:microsoft.com/office/officeart/2005/8/layout/vList5"/>
    <dgm:cxn modelId="{DD9CC943-609F-4CEC-9809-06282AA08149}" type="presParOf" srcId="{C7EB3121-7799-4A5F-B876-E5AC7AFA7054}" destId="{8BDBA0B6-C6B2-401A-8C37-4E2A3FDD9242}" srcOrd="0" destOrd="0" presId="urn:microsoft.com/office/officeart/2005/8/layout/vList5"/>
    <dgm:cxn modelId="{0F51D6F3-040D-4AF4-A341-5F78FCE3F01A}" type="presParOf" srcId="{8BDBA0B6-C6B2-401A-8C37-4E2A3FDD9242}" destId="{26C513F8-0648-4757-8A5F-4840CE9DBDE1}" srcOrd="0" destOrd="0" presId="urn:microsoft.com/office/officeart/2005/8/layout/vList5"/>
    <dgm:cxn modelId="{8D95C985-4D7D-4455-A760-343A5797D5E8}" type="presParOf" srcId="{8BDBA0B6-C6B2-401A-8C37-4E2A3FDD9242}" destId="{26BB5353-3771-470C-AB8C-4AC391CFF4B0}"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8CA84D-C24B-47C8-9A2B-8B747275C09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s-ES"/>
        </a:p>
      </dgm:t>
    </dgm:pt>
    <dgm:pt modelId="{0E07FFAC-FF6C-4C2F-BDA4-A62059992AD8}">
      <dgm:prSet/>
      <dgm:spPr/>
      <dgm:t>
        <a:bodyPr/>
        <a:lstStyle/>
        <a:p>
          <a:r>
            <a:rPr lang="es-MX">
              <a:solidFill>
                <a:srgbClr val="FFFF00"/>
              </a:solidFill>
              <a:latin typeface="Tahoma" pitchFamily="34" charset="0"/>
              <a:ea typeface="Tahoma" pitchFamily="34" charset="0"/>
              <a:cs typeface="Tahoma" pitchFamily="34" charset="0"/>
            </a:rPr>
            <a:t>El recurso de revisión deberá contener lo siguiente:</a:t>
          </a:r>
          <a:endParaRPr lang="es-ES">
            <a:solidFill>
              <a:srgbClr val="FFFF00"/>
            </a:solidFill>
            <a:latin typeface="Tahoma" pitchFamily="34" charset="0"/>
            <a:ea typeface="Tahoma" pitchFamily="34" charset="0"/>
            <a:cs typeface="Tahoma" pitchFamily="34" charset="0"/>
          </a:endParaRPr>
        </a:p>
      </dgm:t>
    </dgm:pt>
    <dgm:pt modelId="{D7918AD2-C2D0-4137-B279-8FB787B57BA2}" type="parTrans" cxnId="{AABD8066-8D15-4F4B-848D-F564E9603082}">
      <dgm:prSet/>
      <dgm:spPr/>
      <dgm:t>
        <a:bodyPr/>
        <a:lstStyle/>
        <a:p>
          <a:endParaRPr lang="es-ES">
            <a:latin typeface="Tahoma" pitchFamily="34" charset="0"/>
            <a:ea typeface="Tahoma" pitchFamily="34" charset="0"/>
            <a:cs typeface="Tahoma" pitchFamily="34" charset="0"/>
          </a:endParaRPr>
        </a:p>
      </dgm:t>
    </dgm:pt>
    <dgm:pt modelId="{30F503D8-9359-46BF-B479-5F6DD652FFD4}" type="sibTrans" cxnId="{AABD8066-8D15-4F4B-848D-F564E9603082}">
      <dgm:prSet/>
      <dgm:spPr/>
      <dgm:t>
        <a:bodyPr/>
        <a:lstStyle/>
        <a:p>
          <a:endParaRPr lang="es-ES">
            <a:latin typeface="Tahoma" pitchFamily="34" charset="0"/>
            <a:ea typeface="Tahoma" pitchFamily="34" charset="0"/>
            <a:cs typeface="Tahoma" pitchFamily="34" charset="0"/>
          </a:endParaRPr>
        </a:p>
      </dgm:t>
    </dgm:pt>
    <dgm:pt modelId="{F3F586F3-F8D8-4BC3-94AC-1E72096D9707}">
      <dgm:prSet/>
      <dgm:spPr/>
      <dgm:t>
        <a:bodyPr/>
        <a:lstStyle/>
        <a:p>
          <a:r>
            <a:rPr lang="es-MX" b="1" smtClean="0">
              <a:latin typeface="Tahoma" pitchFamily="34" charset="0"/>
              <a:ea typeface="Tahoma" pitchFamily="34" charset="0"/>
              <a:cs typeface="Tahoma" pitchFamily="34" charset="0"/>
            </a:rPr>
            <a:t>V. La fecha en que se le notificó la respuesta </a:t>
          </a:r>
          <a:r>
            <a:rPr lang="es-MX" smtClean="0">
              <a:latin typeface="Tahoma" pitchFamily="34" charset="0"/>
              <a:ea typeface="Tahoma" pitchFamily="34" charset="0"/>
              <a:cs typeface="Tahoma" pitchFamily="34" charset="0"/>
            </a:rPr>
            <a:t>al solicitante o tuvo conocimiento del acto reclamado, o de presentación de la solicitud en caso de falta de respuesta;</a:t>
          </a:r>
          <a:endParaRPr lang="es-ES" dirty="0">
            <a:latin typeface="Tahoma" pitchFamily="34" charset="0"/>
            <a:ea typeface="Tahoma" pitchFamily="34" charset="0"/>
            <a:cs typeface="Tahoma" pitchFamily="34" charset="0"/>
          </a:endParaRPr>
        </a:p>
      </dgm:t>
    </dgm:pt>
    <dgm:pt modelId="{EADEB732-78E1-48B3-A9FD-EA2E4E596724}" type="parTrans" cxnId="{E7793F26-3ADD-4EB2-8111-0FD96DA54B12}">
      <dgm:prSet/>
      <dgm:spPr/>
      <dgm:t>
        <a:bodyPr/>
        <a:lstStyle/>
        <a:p>
          <a:endParaRPr lang="es-ES">
            <a:latin typeface="Tahoma" pitchFamily="34" charset="0"/>
            <a:ea typeface="Tahoma" pitchFamily="34" charset="0"/>
            <a:cs typeface="Tahoma" pitchFamily="34" charset="0"/>
          </a:endParaRPr>
        </a:p>
      </dgm:t>
    </dgm:pt>
    <dgm:pt modelId="{FF2E6DA4-BA92-4D0A-898E-49877214728F}" type="sibTrans" cxnId="{E7793F26-3ADD-4EB2-8111-0FD96DA54B12}">
      <dgm:prSet/>
      <dgm:spPr/>
      <dgm:t>
        <a:bodyPr/>
        <a:lstStyle/>
        <a:p>
          <a:endParaRPr lang="es-ES">
            <a:latin typeface="Tahoma" pitchFamily="34" charset="0"/>
            <a:ea typeface="Tahoma" pitchFamily="34" charset="0"/>
            <a:cs typeface="Tahoma" pitchFamily="34" charset="0"/>
          </a:endParaRPr>
        </a:p>
      </dgm:t>
    </dgm:pt>
    <dgm:pt modelId="{88878D83-BDC6-4F1E-A537-7BCF6096104B}">
      <dgm:prSet/>
      <dgm:spPr/>
      <dgm:t>
        <a:bodyPr/>
        <a:lstStyle/>
        <a:p>
          <a:r>
            <a:rPr lang="es-MX" b="1" smtClean="0">
              <a:latin typeface="Tahoma" pitchFamily="34" charset="0"/>
              <a:ea typeface="Tahoma" pitchFamily="34" charset="0"/>
              <a:cs typeface="Tahoma" pitchFamily="34" charset="0"/>
            </a:rPr>
            <a:t>VI. </a:t>
          </a:r>
          <a:r>
            <a:rPr lang="es-MX" smtClean="0">
              <a:latin typeface="Tahoma" pitchFamily="34" charset="0"/>
              <a:ea typeface="Tahoma" pitchFamily="34" charset="0"/>
              <a:cs typeface="Tahoma" pitchFamily="34" charset="0"/>
            </a:rPr>
            <a:t>Las </a:t>
          </a:r>
          <a:r>
            <a:rPr lang="es-MX" b="1" smtClean="0">
              <a:latin typeface="Tahoma" pitchFamily="34" charset="0"/>
              <a:ea typeface="Tahoma" pitchFamily="34" charset="0"/>
              <a:cs typeface="Tahoma" pitchFamily="34" charset="0"/>
            </a:rPr>
            <a:t>razones o motivos de inconformidad</a:t>
          </a:r>
          <a:r>
            <a:rPr lang="es-MX" smtClean="0">
              <a:latin typeface="Tahoma" pitchFamily="34" charset="0"/>
              <a:ea typeface="Tahoma" pitchFamily="34" charset="0"/>
              <a:cs typeface="Tahoma" pitchFamily="34" charset="0"/>
            </a:rPr>
            <a:t>, y</a:t>
          </a:r>
          <a:endParaRPr lang="es-MX" dirty="0">
            <a:latin typeface="Tahoma" pitchFamily="34" charset="0"/>
            <a:ea typeface="Tahoma" pitchFamily="34" charset="0"/>
            <a:cs typeface="Tahoma" pitchFamily="34" charset="0"/>
          </a:endParaRPr>
        </a:p>
      </dgm:t>
    </dgm:pt>
    <dgm:pt modelId="{2B88551F-147B-41CD-8050-39B6A51606C1}" type="parTrans" cxnId="{34238A2D-00D4-4E07-ABFB-1EBDDAF96A22}">
      <dgm:prSet/>
      <dgm:spPr/>
      <dgm:t>
        <a:bodyPr/>
        <a:lstStyle/>
        <a:p>
          <a:endParaRPr lang="es-ES">
            <a:latin typeface="Tahoma" pitchFamily="34" charset="0"/>
            <a:ea typeface="Tahoma" pitchFamily="34" charset="0"/>
            <a:cs typeface="Tahoma" pitchFamily="34" charset="0"/>
          </a:endParaRPr>
        </a:p>
      </dgm:t>
    </dgm:pt>
    <dgm:pt modelId="{201742DF-7F94-4A12-A672-662CCF81F4F4}" type="sibTrans" cxnId="{34238A2D-00D4-4E07-ABFB-1EBDDAF96A22}">
      <dgm:prSet/>
      <dgm:spPr/>
      <dgm:t>
        <a:bodyPr/>
        <a:lstStyle/>
        <a:p>
          <a:endParaRPr lang="es-ES">
            <a:latin typeface="Tahoma" pitchFamily="34" charset="0"/>
            <a:ea typeface="Tahoma" pitchFamily="34" charset="0"/>
            <a:cs typeface="Tahoma" pitchFamily="34" charset="0"/>
          </a:endParaRPr>
        </a:p>
      </dgm:t>
    </dgm:pt>
    <dgm:pt modelId="{7685EB72-643B-4341-A61A-6DB9ABA72274}">
      <dgm:prSet/>
      <dgm:spPr/>
      <dgm:t>
        <a:bodyPr/>
        <a:lstStyle/>
        <a:p>
          <a:r>
            <a:rPr lang="es-MX" b="1" smtClean="0">
              <a:latin typeface="Tahoma" pitchFamily="34" charset="0"/>
              <a:ea typeface="Tahoma" pitchFamily="34" charset="0"/>
              <a:cs typeface="Tahoma" pitchFamily="34" charset="0"/>
            </a:rPr>
            <a:t>VII. </a:t>
          </a:r>
          <a:r>
            <a:rPr lang="es-MX" smtClean="0">
              <a:latin typeface="Tahoma" pitchFamily="34" charset="0"/>
              <a:ea typeface="Tahoma" pitchFamily="34" charset="0"/>
              <a:cs typeface="Tahoma" pitchFamily="34" charset="0"/>
            </a:rPr>
            <a:t>La </a:t>
          </a:r>
          <a:r>
            <a:rPr lang="es-MX" b="1" smtClean="0">
              <a:latin typeface="Tahoma" pitchFamily="34" charset="0"/>
              <a:ea typeface="Tahoma" pitchFamily="34" charset="0"/>
              <a:cs typeface="Tahoma" pitchFamily="34" charset="0"/>
            </a:rPr>
            <a:t>copia de la respuesta que se impugna</a:t>
          </a:r>
          <a:r>
            <a:rPr lang="es-MX" smtClean="0">
              <a:latin typeface="Tahoma" pitchFamily="34" charset="0"/>
              <a:ea typeface="Tahoma" pitchFamily="34" charset="0"/>
              <a:cs typeface="Tahoma" pitchFamily="34" charset="0"/>
            </a:rPr>
            <a:t>, salvo en caso de falta de respuesta de solicitud.</a:t>
          </a:r>
          <a:endParaRPr lang="es-MX" dirty="0">
            <a:latin typeface="Tahoma" pitchFamily="34" charset="0"/>
            <a:ea typeface="Tahoma" pitchFamily="34" charset="0"/>
            <a:cs typeface="Tahoma" pitchFamily="34" charset="0"/>
          </a:endParaRPr>
        </a:p>
      </dgm:t>
    </dgm:pt>
    <dgm:pt modelId="{5BC93ECE-14B9-4119-9E65-E8A5944C36FE}" type="parTrans" cxnId="{94CC28E5-BB39-4DC2-A677-305CF2EF9AEA}">
      <dgm:prSet/>
      <dgm:spPr/>
      <dgm:t>
        <a:bodyPr/>
        <a:lstStyle/>
        <a:p>
          <a:endParaRPr lang="es-ES">
            <a:latin typeface="Tahoma" pitchFamily="34" charset="0"/>
            <a:ea typeface="Tahoma" pitchFamily="34" charset="0"/>
            <a:cs typeface="Tahoma" pitchFamily="34" charset="0"/>
          </a:endParaRPr>
        </a:p>
      </dgm:t>
    </dgm:pt>
    <dgm:pt modelId="{E4F07CA3-DCD8-4D08-A1F7-8B3DDB46B2F2}" type="sibTrans" cxnId="{94CC28E5-BB39-4DC2-A677-305CF2EF9AEA}">
      <dgm:prSet/>
      <dgm:spPr/>
      <dgm:t>
        <a:bodyPr/>
        <a:lstStyle/>
        <a:p>
          <a:endParaRPr lang="es-ES">
            <a:latin typeface="Tahoma" pitchFamily="34" charset="0"/>
            <a:ea typeface="Tahoma" pitchFamily="34" charset="0"/>
            <a:cs typeface="Tahoma" pitchFamily="34" charset="0"/>
          </a:endParaRPr>
        </a:p>
      </dgm:t>
    </dgm:pt>
    <dgm:pt modelId="{C7EB3121-7799-4A5F-B876-E5AC7AFA7054}" type="pres">
      <dgm:prSet presAssocID="{C68CA84D-C24B-47C8-9A2B-8B747275C09A}" presName="Name0" presStyleCnt="0">
        <dgm:presLayoutVars>
          <dgm:dir/>
          <dgm:animLvl val="lvl"/>
          <dgm:resizeHandles val="exact"/>
        </dgm:presLayoutVars>
      </dgm:prSet>
      <dgm:spPr/>
      <dgm:t>
        <a:bodyPr/>
        <a:lstStyle/>
        <a:p>
          <a:endParaRPr lang="es-MX"/>
        </a:p>
      </dgm:t>
    </dgm:pt>
    <dgm:pt modelId="{8BDBA0B6-C6B2-401A-8C37-4E2A3FDD9242}" type="pres">
      <dgm:prSet presAssocID="{0E07FFAC-FF6C-4C2F-BDA4-A62059992AD8}" presName="linNode" presStyleCnt="0"/>
      <dgm:spPr/>
      <dgm:t>
        <a:bodyPr/>
        <a:lstStyle/>
        <a:p>
          <a:endParaRPr lang="es-MX"/>
        </a:p>
      </dgm:t>
    </dgm:pt>
    <dgm:pt modelId="{26C513F8-0648-4757-8A5F-4840CE9DBDE1}" type="pres">
      <dgm:prSet presAssocID="{0E07FFAC-FF6C-4C2F-BDA4-A62059992AD8}" presName="parentText" presStyleLbl="node1" presStyleIdx="0" presStyleCnt="1">
        <dgm:presLayoutVars>
          <dgm:chMax val="1"/>
          <dgm:bulletEnabled val="1"/>
        </dgm:presLayoutVars>
      </dgm:prSet>
      <dgm:spPr/>
      <dgm:t>
        <a:bodyPr/>
        <a:lstStyle/>
        <a:p>
          <a:endParaRPr lang="es-MX"/>
        </a:p>
      </dgm:t>
    </dgm:pt>
    <dgm:pt modelId="{26BB5353-3771-470C-AB8C-4AC391CFF4B0}" type="pres">
      <dgm:prSet presAssocID="{0E07FFAC-FF6C-4C2F-BDA4-A62059992AD8}" presName="descendantText" presStyleLbl="alignAccFollowNode1" presStyleIdx="0" presStyleCnt="1">
        <dgm:presLayoutVars>
          <dgm:bulletEnabled val="1"/>
        </dgm:presLayoutVars>
      </dgm:prSet>
      <dgm:spPr/>
      <dgm:t>
        <a:bodyPr/>
        <a:lstStyle/>
        <a:p>
          <a:endParaRPr lang="es-MX"/>
        </a:p>
      </dgm:t>
    </dgm:pt>
  </dgm:ptLst>
  <dgm:cxnLst>
    <dgm:cxn modelId="{9E5D9DA0-513C-433F-BB90-58BA50384B92}" type="presOf" srcId="{88878D83-BDC6-4F1E-A537-7BCF6096104B}" destId="{26BB5353-3771-470C-AB8C-4AC391CFF4B0}" srcOrd="0" destOrd="1" presId="urn:microsoft.com/office/officeart/2005/8/layout/vList5"/>
    <dgm:cxn modelId="{E7793F26-3ADD-4EB2-8111-0FD96DA54B12}" srcId="{0E07FFAC-FF6C-4C2F-BDA4-A62059992AD8}" destId="{F3F586F3-F8D8-4BC3-94AC-1E72096D9707}" srcOrd="0" destOrd="0" parTransId="{EADEB732-78E1-48B3-A9FD-EA2E4E596724}" sibTransId="{FF2E6DA4-BA92-4D0A-898E-49877214728F}"/>
    <dgm:cxn modelId="{F7F36A0D-AFC2-43A3-B598-25B806302A83}" type="presOf" srcId="{F3F586F3-F8D8-4BC3-94AC-1E72096D9707}" destId="{26BB5353-3771-470C-AB8C-4AC391CFF4B0}" srcOrd="0" destOrd="0" presId="urn:microsoft.com/office/officeart/2005/8/layout/vList5"/>
    <dgm:cxn modelId="{85D5C6BC-C75A-4602-BF92-D36B243EA29A}" type="presOf" srcId="{7685EB72-643B-4341-A61A-6DB9ABA72274}" destId="{26BB5353-3771-470C-AB8C-4AC391CFF4B0}" srcOrd="0" destOrd="2" presId="urn:microsoft.com/office/officeart/2005/8/layout/vList5"/>
    <dgm:cxn modelId="{57BB2D66-5643-4AB5-90F5-3E2B276E9106}" type="presOf" srcId="{0E07FFAC-FF6C-4C2F-BDA4-A62059992AD8}" destId="{26C513F8-0648-4757-8A5F-4840CE9DBDE1}" srcOrd="0" destOrd="0" presId="urn:microsoft.com/office/officeart/2005/8/layout/vList5"/>
    <dgm:cxn modelId="{AABD8066-8D15-4F4B-848D-F564E9603082}" srcId="{C68CA84D-C24B-47C8-9A2B-8B747275C09A}" destId="{0E07FFAC-FF6C-4C2F-BDA4-A62059992AD8}" srcOrd="0" destOrd="0" parTransId="{D7918AD2-C2D0-4137-B279-8FB787B57BA2}" sibTransId="{30F503D8-9359-46BF-B479-5F6DD652FFD4}"/>
    <dgm:cxn modelId="{34238A2D-00D4-4E07-ABFB-1EBDDAF96A22}" srcId="{0E07FFAC-FF6C-4C2F-BDA4-A62059992AD8}" destId="{88878D83-BDC6-4F1E-A537-7BCF6096104B}" srcOrd="1" destOrd="0" parTransId="{2B88551F-147B-41CD-8050-39B6A51606C1}" sibTransId="{201742DF-7F94-4A12-A672-662CCF81F4F4}"/>
    <dgm:cxn modelId="{94CC28E5-BB39-4DC2-A677-305CF2EF9AEA}" srcId="{0E07FFAC-FF6C-4C2F-BDA4-A62059992AD8}" destId="{7685EB72-643B-4341-A61A-6DB9ABA72274}" srcOrd="2" destOrd="0" parTransId="{5BC93ECE-14B9-4119-9E65-E8A5944C36FE}" sibTransId="{E4F07CA3-DCD8-4D08-A1F7-8B3DDB46B2F2}"/>
    <dgm:cxn modelId="{EFD47882-A093-4809-973B-2DAF895FC08B}" type="presOf" srcId="{C68CA84D-C24B-47C8-9A2B-8B747275C09A}" destId="{C7EB3121-7799-4A5F-B876-E5AC7AFA7054}" srcOrd="0" destOrd="0" presId="urn:microsoft.com/office/officeart/2005/8/layout/vList5"/>
    <dgm:cxn modelId="{DD9CC943-609F-4CEC-9809-06282AA08149}" type="presParOf" srcId="{C7EB3121-7799-4A5F-B876-E5AC7AFA7054}" destId="{8BDBA0B6-C6B2-401A-8C37-4E2A3FDD9242}" srcOrd="0" destOrd="0" presId="urn:microsoft.com/office/officeart/2005/8/layout/vList5"/>
    <dgm:cxn modelId="{0F51D6F3-040D-4AF4-A341-5F78FCE3F01A}" type="presParOf" srcId="{8BDBA0B6-C6B2-401A-8C37-4E2A3FDD9242}" destId="{26C513F8-0648-4757-8A5F-4840CE9DBDE1}" srcOrd="0" destOrd="0" presId="urn:microsoft.com/office/officeart/2005/8/layout/vList5"/>
    <dgm:cxn modelId="{8D95C985-4D7D-4455-A760-343A5797D5E8}" type="presParOf" srcId="{8BDBA0B6-C6B2-401A-8C37-4E2A3FDD9242}" destId="{26BB5353-3771-470C-AB8C-4AC391CFF4B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18D9A33-B003-4254-95AA-A6637F3CC3BC}"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ES"/>
        </a:p>
      </dgm:t>
    </dgm:pt>
    <dgm:pt modelId="{F873C2AA-ABE7-4B97-A10E-E301E8C1568B}">
      <dgm:prSet/>
      <dgm:spPr/>
      <dgm:t>
        <a:bodyPr/>
        <a:lstStyle/>
        <a:p>
          <a:r>
            <a:rPr lang="es-ES_tradnl" b="1" dirty="0">
              <a:latin typeface="Tahoma" pitchFamily="34" charset="0"/>
              <a:ea typeface="Tahoma" pitchFamily="34" charset="0"/>
              <a:cs typeface="Tahoma" pitchFamily="34" charset="0"/>
            </a:rPr>
            <a:t>El recurso de revisión procederá en contra de:</a:t>
          </a:r>
          <a:endParaRPr lang="es-ES" dirty="0">
            <a:latin typeface="Tahoma" pitchFamily="34" charset="0"/>
            <a:ea typeface="Tahoma" pitchFamily="34" charset="0"/>
            <a:cs typeface="Tahoma" pitchFamily="34" charset="0"/>
          </a:endParaRPr>
        </a:p>
      </dgm:t>
    </dgm:pt>
    <dgm:pt modelId="{122AF9B2-8D7E-4B03-8BB6-9F1A706B7B17}" type="parTrans" cxnId="{3F9161C6-EABB-4DDF-9AEC-F68B1385E8A3}">
      <dgm:prSet/>
      <dgm:spPr/>
      <dgm:t>
        <a:bodyPr/>
        <a:lstStyle/>
        <a:p>
          <a:endParaRPr lang="es-ES">
            <a:latin typeface="Tahoma" pitchFamily="34" charset="0"/>
            <a:ea typeface="Tahoma" pitchFamily="34" charset="0"/>
            <a:cs typeface="Tahoma" pitchFamily="34" charset="0"/>
          </a:endParaRPr>
        </a:p>
      </dgm:t>
    </dgm:pt>
    <dgm:pt modelId="{5A6111D8-1489-466A-BFEC-90C3EA64CAB0}" type="sibTrans" cxnId="{3F9161C6-EABB-4DDF-9AEC-F68B1385E8A3}">
      <dgm:prSet/>
      <dgm:spPr/>
      <dgm:t>
        <a:bodyPr/>
        <a:lstStyle/>
        <a:p>
          <a:endParaRPr lang="es-ES">
            <a:latin typeface="Tahoma" pitchFamily="34" charset="0"/>
            <a:ea typeface="Tahoma" pitchFamily="34" charset="0"/>
            <a:cs typeface="Tahoma" pitchFamily="34" charset="0"/>
          </a:endParaRPr>
        </a:p>
      </dgm:t>
    </dgm:pt>
    <dgm:pt modelId="{BB5E2C9D-5BA8-449D-A93B-77BA7FF99F77}">
      <dgm:prSet/>
      <dgm:spPr/>
      <dgm:t>
        <a:bodyPr/>
        <a:lstStyle/>
        <a:p>
          <a:r>
            <a:rPr lang="es-MX">
              <a:latin typeface="Tahoma" pitchFamily="34" charset="0"/>
              <a:ea typeface="Tahoma" pitchFamily="34" charset="0"/>
              <a:cs typeface="Tahoma" pitchFamily="34" charset="0"/>
            </a:rPr>
            <a:t>La clasificación de la información</a:t>
          </a:r>
          <a:endParaRPr lang="es-ES">
            <a:latin typeface="Tahoma" pitchFamily="34" charset="0"/>
            <a:ea typeface="Tahoma" pitchFamily="34" charset="0"/>
            <a:cs typeface="Tahoma" pitchFamily="34" charset="0"/>
          </a:endParaRPr>
        </a:p>
      </dgm:t>
    </dgm:pt>
    <dgm:pt modelId="{E4A0A3E9-0F50-470E-B520-B9F9D7243721}" type="parTrans" cxnId="{52744143-BFDD-4A62-8246-03823D9E3823}">
      <dgm:prSet/>
      <dgm:spPr/>
      <dgm:t>
        <a:bodyPr/>
        <a:lstStyle/>
        <a:p>
          <a:endParaRPr lang="es-ES">
            <a:latin typeface="Tahoma" pitchFamily="34" charset="0"/>
            <a:ea typeface="Tahoma" pitchFamily="34" charset="0"/>
            <a:cs typeface="Tahoma" pitchFamily="34" charset="0"/>
          </a:endParaRPr>
        </a:p>
      </dgm:t>
    </dgm:pt>
    <dgm:pt modelId="{C39E0980-FC32-410D-B381-371B30B72E04}" type="sibTrans" cxnId="{52744143-BFDD-4A62-8246-03823D9E3823}">
      <dgm:prSet/>
      <dgm:spPr/>
      <dgm:t>
        <a:bodyPr/>
        <a:lstStyle/>
        <a:p>
          <a:endParaRPr lang="es-ES">
            <a:latin typeface="Tahoma" pitchFamily="34" charset="0"/>
            <a:ea typeface="Tahoma" pitchFamily="34" charset="0"/>
            <a:cs typeface="Tahoma" pitchFamily="34" charset="0"/>
          </a:endParaRPr>
        </a:p>
      </dgm:t>
    </dgm:pt>
    <dgm:pt modelId="{EE21177F-65B5-442E-91FD-66A7360AC736}">
      <dgm:prSet/>
      <dgm:spPr/>
      <dgm:t>
        <a:bodyPr/>
        <a:lstStyle/>
        <a:p>
          <a:r>
            <a:rPr lang="es-MX">
              <a:latin typeface="Tahoma" pitchFamily="34" charset="0"/>
              <a:ea typeface="Tahoma" pitchFamily="34" charset="0"/>
              <a:cs typeface="Tahoma" pitchFamily="34" charset="0"/>
            </a:rPr>
            <a:t>La declaración de inexistencia de información</a:t>
          </a:r>
          <a:endParaRPr lang="es-ES">
            <a:latin typeface="Tahoma" pitchFamily="34" charset="0"/>
            <a:ea typeface="Tahoma" pitchFamily="34" charset="0"/>
            <a:cs typeface="Tahoma" pitchFamily="34" charset="0"/>
          </a:endParaRPr>
        </a:p>
      </dgm:t>
    </dgm:pt>
    <dgm:pt modelId="{F549A157-CE59-464A-B10B-BCA2F34C53C4}" type="parTrans" cxnId="{ACD3F0BA-8E43-4218-8FFA-7FB49A631582}">
      <dgm:prSet/>
      <dgm:spPr/>
      <dgm:t>
        <a:bodyPr/>
        <a:lstStyle/>
        <a:p>
          <a:endParaRPr lang="es-ES">
            <a:latin typeface="Tahoma" pitchFamily="34" charset="0"/>
            <a:ea typeface="Tahoma" pitchFamily="34" charset="0"/>
            <a:cs typeface="Tahoma" pitchFamily="34" charset="0"/>
          </a:endParaRPr>
        </a:p>
      </dgm:t>
    </dgm:pt>
    <dgm:pt modelId="{2D1BCCB6-8244-4198-A023-A513DE214B71}" type="sibTrans" cxnId="{ACD3F0BA-8E43-4218-8FFA-7FB49A631582}">
      <dgm:prSet/>
      <dgm:spPr/>
      <dgm:t>
        <a:bodyPr/>
        <a:lstStyle/>
        <a:p>
          <a:endParaRPr lang="es-ES">
            <a:latin typeface="Tahoma" pitchFamily="34" charset="0"/>
            <a:ea typeface="Tahoma" pitchFamily="34" charset="0"/>
            <a:cs typeface="Tahoma" pitchFamily="34" charset="0"/>
          </a:endParaRPr>
        </a:p>
      </dgm:t>
    </dgm:pt>
    <dgm:pt modelId="{7561B82E-C028-4219-B4FA-9860B8DE96C3}">
      <dgm:prSet/>
      <dgm:spPr/>
      <dgm:t>
        <a:bodyPr/>
        <a:lstStyle/>
        <a:p>
          <a:r>
            <a:rPr lang="es-MX">
              <a:latin typeface="Tahoma" pitchFamily="34" charset="0"/>
              <a:ea typeface="Tahoma" pitchFamily="34" charset="0"/>
              <a:cs typeface="Tahoma" pitchFamily="34" charset="0"/>
            </a:rPr>
            <a:t>La declaración de incompetencia por el sujeto obligado</a:t>
          </a:r>
          <a:endParaRPr lang="es-ES">
            <a:latin typeface="Tahoma" pitchFamily="34" charset="0"/>
            <a:ea typeface="Tahoma" pitchFamily="34" charset="0"/>
            <a:cs typeface="Tahoma" pitchFamily="34" charset="0"/>
          </a:endParaRPr>
        </a:p>
      </dgm:t>
    </dgm:pt>
    <dgm:pt modelId="{8A87A220-0A7A-48FA-8961-96FAAF80D003}" type="parTrans" cxnId="{962FE85B-3A76-41A1-AE4A-8D66C318F353}">
      <dgm:prSet/>
      <dgm:spPr/>
      <dgm:t>
        <a:bodyPr/>
        <a:lstStyle/>
        <a:p>
          <a:endParaRPr lang="es-ES">
            <a:latin typeface="Tahoma" pitchFamily="34" charset="0"/>
            <a:ea typeface="Tahoma" pitchFamily="34" charset="0"/>
            <a:cs typeface="Tahoma" pitchFamily="34" charset="0"/>
          </a:endParaRPr>
        </a:p>
      </dgm:t>
    </dgm:pt>
    <dgm:pt modelId="{6AD557DE-0D05-4B8F-A83B-B8B249F07361}" type="sibTrans" cxnId="{962FE85B-3A76-41A1-AE4A-8D66C318F353}">
      <dgm:prSet/>
      <dgm:spPr/>
      <dgm:t>
        <a:bodyPr/>
        <a:lstStyle/>
        <a:p>
          <a:endParaRPr lang="es-ES">
            <a:latin typeface="Tahoma" pitchFamily="34" charset="0"/>
            <a:ea typeface="Tahoma" pitchFamily="34" charset="0"/>
            <a:cs typeface="Tahoma" pitchFamily="34" charset="0"/>
          </a:endParaRPr>
        </a:p>
      </dgm:t>
    </dgm:pt>
    <dgm:pt modelId="{22D01843-D715-4BE2-B3BA-741990568787}">
      <dgm:prSet/>
      <dgm:spPr/>
      <dgm:t>
        <a:bodyPr/>
        <a:lstStyle/>
        <a:p>
          <a:r>
            <a:rPr lang="es-MX" dirty="0">
              <a:latin typeface="Tahoma" pitchFamily="34" charset="0"/>
              <a:ea typeface="Tahoma" pitchFamily="34" charset="0"/>
              <a:cs typeface="Tahoma" pitchFamily="34" charset="0"/>
            </a:rPr>
            <a:t>La entrega de información incompleta</a:t>
          </a:r>
          <a:endParaRPr lang="es-ES" dirty="0">
            <a:latin typeface="Tahoma" pitchFamily="34" charset="0"/>
            <a:ea typeface="Tahoma" pitchFamily="34" charset="0"/>
            <a:cs typeface="Tahoma" pitchFamily="34" charset="0"/>
          </a:endParaRPr>
        </a:p>
      </dgm:t>
    </dgm:pt>
    <dgm:pt modelId="{AEB85EAC-774F-494A-997D-5B61505038E0}" type="parTrans" cxnId="{952526BE-2FE1-4A5E-9F2C-6B7C91BC8F92}">
      <dgm:prSet/>
      <dgm:spPr/>
      <dgm:t>
        <a:bodyPr/>
        <a:lstStyle/>
        <a:p>
          <a:endParaRPr lang="es-ES">
            <a:latin typeface="Tahoma" pitchFamily="34" charset="0"/>
            <a:ea typeface="Tahoma" pitchFamily="34" charset="0"/>
            <a:cs typeface="Tahoma" pitchFamily="34" charset="0"/>
          </a:endParaRPr>
        </a:p>
      </dgm:t>
    </dgm:pt>
    <dgm:pt modelId="{0C44F0C4-8EA4-4FB1-BF9C-CF5568834202}" type="sibTrans" cxnId="{952526BE-2FE1-4A5E-9F2C-6B7C91BC8F92}">
      <dgm:prSet/>
      <dgm:spPr/>
      <dgm:t>
        <a:bodyPr/>
        <a:lstStyle/>
        <a:p>
          <a:endParaRPr lang="es-ES">
            <a:latin typeface="Tahoma" pitchFamily="34" charset="0"/>
            <a:ea typeface="Tahoma" pitchFamily="34" charset="0"/>
            <a:cs typeface="Tahoma" pitchFamily="34" charset="0"/>
          </a:endParaRPr>
        </a:p>
      </dgm:t>
    </dgm:pt>
    <dgm:pt modelId="{E6C12598-022C-428C-9E25-7FD11A359AF7}">
      <dgm:prSet/>
      <dgm:spPr/>
      <dgm:t>
        <a:bodyPr/>
        <a:lstStyle/>
        <a:p>
          <a:pPr>
            <a:buFont typeface="Arial" panose="020B0604020202020204" pitchFamily="34" charset="0"/>
            <a:buChar char="•"/>
          </a:pPr>
          <a:r>
            <a:rPr lang="es-MX" smtClean="0">
              <a:latin typeface="Tahoma" pitchFamily="34" charset="0"/>
              <a:ea typeface="Tahoma" pitchFamily="34" charset="0"/>
              <a:cs typeface="Tahoma" pitchFamily="34" charset="0"/>
            </a:rPr>
            <a:t>La entrega de información que no corresponda con lo solicitado</a:t>
          </a:r>
          <a:endParaRPr lang="es-ES" dirty="0">
            <a:latin typeface="Tahoma" pitchFamily="34" charset="0"/>
            <a:ea typeface="Tahoma" pitchFamily="34" charset="0"/>
            <a:cs typeface="Tahoma" pitchFamily="34" charset="0"/>
          </a:endParaRPr>
        </a:p>
      </dgm:t>
    </dgm:pt>
    <dgm:pt modelId="{FCE58E39-4828-47EB-9BCB-593C0981C762}" type="parTrans" cxnId="{8D80123D-3D3A-48CD-B79F-A8483B99F366}">
      <dgm:prSet/>
      <dgm:spPr/>
      <dgm:t>
        <a:bodyPr/>
        <a:lstStyle/>
        <a:p>
          <a:endParaRPr lang="es-ES">
            <a:latin typeface="Tahoma" pitchFamily="34" charset="0"/>
            <a:ea typeface="Tahoma" pitchFamily="34" charset="0"/>
            <a:cs typeface="Tahoma" pitchFamily="34" charset="0"/>
          </a:endParaRPr>
        </a:p>
      </dgm:t>
    </dgm:pt>
    <dgm:pt modelId="{1AB87277-70E3-43F2-AE3C-97840D99B3FE}" type="sibTrans" cxnId="{8D80123D-3D3A-48CD-B79F-A8483B99F366}">
      <dgm:prSet/>
      <dgm:spPr/>
      <dgm:t>
        <a:bodyPr/>
        <a:lstStyle/>
        <a:p>
          <a:endParaRPr lang="es-ES">
            <a:latin typeface="Tahoma" pitchFamily="34" charset="0"/>
            <a:ea typeface="Tahoma" pitchFamily="34" charset="0"/>
            <a:cs typeface="Tahoma" pitchFamily="34" charset="0"/>
          </a:endParaRPr>
        </a:p>
      </dgm:t>
    </dgm:pt>
    <dgm:pt modelId="{A2377112-47B1-47FB-9EA2-EAC55A52C9DB}">
      <dgm:prSet/>
      <dgm:spPr/>
      <dgm:t>
        <a:bodyPr/>
        <a:lstStyle/>
        <a:p>
          <a:r>
            <a:rPr lang="es-MX" smtClean="0">
              <a:latin typeface="Tahoma" pitchFamily="34" charset="0"/>
              <a:ea typeface="Tahoma" pitchFamily="34" charset="0"/>
              <a:cs typeface="Tahoma" pitchFamily="34" charset="0"/>
            </a:rPr>
            <a:t>La falta de respuesta a una solicitud de acceso a la información dentro de los plazos establecidos en la ley</a:t>
          </a:r>
          <a:endParaRPr lang="es-MX" dirty="0">
            <a:latin typeface="Tahoma" pitchFamily="34" charset="0"/>
            <a:ea typeface="Tahoma" pitchFamily="34" charset="0"/>
            <a:cs typeface="Tahoma" pitchFamily="34" charset="0"/>
          </a:endParaRPr>
        </a:p>
      </dgm:t>
    </dgm:pt>
    <dgm:pt modelId="{D1B3C808-9EB9-45E7-8A73-9A539153AC20}" type="parTrans" cxnId="{F4E54D87-6B58-42B9-A3C0-993417F124FF}">
      <dgm:prSet/>
      <dgm:spPr/>
      <dgm:t>
        <a:bodyPr/>
        <a:lstStyle/>
        <a:p>
          <a:endParaRPr lang="es-ES">
            <a:latin typeface="Tahoma" pitchFamily="34" charset="0"/>
            <a:ea typeface="Tahoma" pitchFamily="34" charset="0"/>
            <a:cs typeface="Tahoma" pitchFamily="34" charset="0"/>
          </a:endParaRPr>
        </a:p>
      </dgm:t>
    </dgm:pt>
    <dgm:pt modelId="{BC7C8519-62E4-461C-BFF4-841E3DD70E7F}" type="sibTrans" cxnId="{F4E54D87-6B58-42B9-A3C0-993417F124FF}">
      <dgm:prSet/>
      <dgm:spPr/>
      <dgm:t>
        <a:bodyPr/>
        <a:lstStyle/>
        <a:p>
          <a:endParaRPr lang="es-ES">
            <a:latin typeface="Tahoma" pitchFamily="34" charset="0"/>
            <a:ea typeface="Tahoma" pitchFamily="34" charset="0"/>
            <a:cs typeface="Tahoma" pitchFamily="34" charset="0"/>
          </a:endParaRPr>
        </a:p>
      </dgm:t>
    </dgm:pt>
    <dgm:pt modelId="{0A0C15F2-77A9-4E9A-A6EA-BC750381F031}">
      <dgm:prSet/>
      <dgm:spPr/>
      <dgm:t>
        <a:bodyPr/>
        <a:lstStyle/>
        <a:p>
          <a:r>
            <a:rPr lang="es-MX" smtClean="0">
              <a:latin typeface="Tahoma" pitchFamily="34" charset="0"/>
              <a:ea typeface="Tahoma" pitchFamily="34" charset="0"/>
              <a:cs typeface="Tahoma" pitchFamily="34" charset="0"/>
            </a:rPr>
            <a:t>La notificación, entrega o puesta a disposición de información en una modalidad o formato distinto</a:t>
          </a:r>
          <a:endParaRPr lang="es-MX" dirty="0">
            <a:latin typeface="Tahoma" pitchFamily="34" charset="0"/>
            <a:ea typeface="Tahoma" pitchFamily="34" charset="0"/>
            <a:cs typeface="Tahoma" pitchFamily="34" charset="0"/>
          </a:endParaRPr>
        </a:p>
      </dgm:t>
    </dgm:pt>
    <dgm:pt modelId="{24881F3A-893B-434B-8FCC-D72FEBC65C09}" type="parTrans" cxnId="{7EF0E368-2C35-4B2C-8F6F-103CD63C68FC}">
      <dgm:prSet/>
      <dgm:spPr/>
      <dgm:t>
        <a:bodyPr/>
        <a:lstStyle/>
        <a:p>
          <a:endParaRPr lang="es-ES">
            <a:latin typeface="Tahoma" pitchFamily="34" charset="0"/>
            <a:ea typeface="Tahoma" pitchFamily="34" charset="0"/>
            <a:cs typeface="Tahoma" pitchFamily="34" charset="0"/>
          </a:endParaRPr>
        </a:p>
      </dgm:t>
    </dgm:pt>
    <dgm:pt modelId="{35849447-3A64-4C1A-936D-DB828C49634C}" type="sibTrans" cxnId="{7EF0E368-2C35-4B2C-8F6F-103CD63C68FC}">
      <dgm:prSet/>
      <dgm:spPr/>
      <dgm:t>
        <a:bodyPr/>
        <a:lstStyle/>
        <a:p>
          <a:endParaRPr lang="es-ES">
            <a:latin typeface="Tahoma" pitchFamily="34" charset="0"/>
            <a:ea typeface="Tahoma" pitchFamily="34" charset="0"/>
            <a:cs typeface="Tahoma" pitchFamily="34" charset="0"/>
          </a:endParaRPr>
        </a:p>
      </dgm:t>
    </dgm:pt>
    <dgm:pt modelId="{4AF58403-C6FA-4F7E-9926-310F1EAEFCC9}" type="pres">
      <dgm:prSet presAssocID="{218D9A33-B003-4254-95AA-A6637F3CC3BC}" presName="linearFlow" presStyleCnt="0">
        <dgm:presLayoutVars>
          <dgm:dir/>
          <dgm:animLvl val="lvl"/>
          <dgm:resizeHandles val="exact"/>
        </dgm:presLayoutVars>
      </dgm:prSet>
      <dgm:spPr/>
      <dgm:t>
        <a:bodyPr/>
        <a:lstStyle/>
        <a:p>
          <a:endParaRPr lang="es-MX"/>
        </a:p>
      </dgm:t>
    </dgm:pt>
    <dgm:pt modelId="{A7C6DDF0-3968-4D9E-90C8-EAB0EC430F3E}" type="pres">
      <dgm:prSet presAssocID="{F873C2AA-ABE7-4B97-A10E-E301E8C1568B}" presName="composite" presStyleCnt="0"/>
      <dgm:spPr/>
      <dgm:t>
        <a:bodyPr/>
        <a:lstStyle/>
        <a:p>
          <a:endParaRPr lang="es-MX"/>
        </a:p>
      </dgm:t>
    </dgm:pt>
    <dgm:pt modelId="{38BF1EAA-F57F-4FBB-A9D9-C86D6F7A1426}" type="pres">
      <dgm:prSet presAssocID="{F873C2AA-ABE7-4B97-A10E-E301E8C1568B}" presName="parentText" presStyleLbl="alignNode1" presStyleIdx="0" presStyleCnt="1">
        <dgm:presLayoutVars>
          <dgm:chMax val="1"/>
          <dgm:bulletEnabled val="1"/>
        </dgm:presLayoutVars>
      </dgm:prSet>
      <dgm:spPr/>
      <dgm:t>
        <a:bodyPr/>
        <a:lstStyle/>
        <a:p>
          <a:endParaRPr lang="es-MX"/>
        </a:p>
      </dgm:t>
    </dgm:pt>
    <dgm:pt modelId="{99DBEC4C-C27D-4000-A646-9D732F95FAD3}" type="pres">
      <dgm:prSet presAssocID="{F873C2AA-ABE7-4B97-A10E-E301E8C1568B}" presName="descendantText" presStyleLbl="alignAcc1" presStyleIdx="0" presStyleCnt="1" custScaleY="178137" custLinFactNeighborX="178" custLinFactNeighborY="46710">
        <dgm:presLayoutVars>
          <dgm:bulletEnabled val="1"/>
        </dgm:presLayoutVars>
      </dgm:prSet>
      <dgm:spPr/>
      <dgm:t>
        <a:bodyPr/>
        <a:lstStyle/>
        <a:p>
          <a:endParaRPr lang="es-MX"/>
        </a:p>
      </dgm:t>
    </dgm:pt>
  </dgm:ptLst>
  <dgm:cxnLst>
    <dgm:cxn modelId="{311A8B60-D82D-4C95-BF4F-D16E61AE7E67}" type="presOf" srcId="{EE21177F-65B5-442E-91FD-66A7360AC736}" destId="{99DBEC4C-C27D-4000-A646-9D732F95FAD3}" srcOrd="0" destOrd="1" presId="urn:microsoft.com/office/officeart/2005/8/layout/chevron2"/>
    <dgm:cxn modelId="{CEAF0153-2CE5-4102-8FB7-6981C26B5F5A}" type="presOf" srcId="{7561B82E-C028-4219-B4FA-9860B8DE96C3}" destId="{99DBEC4C-C27D-4000-A646-9D732F95FAD3}" srcOrd="0" destOrd="2" presId="urn:microsoft.com/office/officeart/2005/8/layout/chevron2"/>
    <dgm:cxn modelId="{52744143-BFDD-4A62-8246-03823D9E3823}" srcId="{F873C2AA-ABE7-4B97-A10E-E301E8C1568B}" destId="{BB5E2C9D-5BA8-449D-A93B-77BA7FF99F77}" srcOrd="0" destOrd="0" parTransId="{E4A0A3E9-0F50-470E-B520-B9F9D7243721}" sibTransId="{C39E0980-FC32-410D-B381-371B30B72E04}"/>
    <dgm:cxn modelId="{2DEDECF8-91EA-4325-AF5E-F554D7B61DE5}" type="presOf" srcId="{218D9A33-B003-4254-95AA-A6637F3CC3BC}" destId="{4AF58403-C6FA-4F7E-9926-310F1EAEFCC9}" srcOrd="0" destOrd="0" presId="urn:microsoft.com/office/officeart/2005/8/layout/chevron2"/>
    <dgm:cxn modelId="{BB99FD02-E3AB-461E-BCBB-DFCC4F2D4F4D}" type="presOf" srcId="{A2377112-47B1-47FB-9EA2-EAC55A52C9DB}" destId="{99DBEC4C-C27D-4000-A646-9D732F95FAD3}" srcOrd="0" destOrd="5" presId="urn:microsoft.com/office/officeart/2005/8/layout/chevron2"/>
    <dgm:cxn modelId="{31085346-E461-4553-A202-A93329FB65C0}" type="presOf" srcId="{F873C2AA-ABE7-4B97-A10E-E301E8C1568B}" destId="{38BF1EAA-F57F-4FBB-A9D9-C86D6F7A1426}" srcOrd="0" destOrd="0" presId="urn:microsoft.com/office/officeart/2005/8/layout/chevron2"/>
    <dgm:cxn modelId="{8A50603F-F9C1-4C02-84B5-CC0D14AA36F8}" type="presOf" srcId="{E6C12598-022C-428C-9E25-7FD11A359AF7}" destId="{99DBEC4C-C27D-4000-A646-9D732F95FAD3}" srcOrd="0" destOrd="4" presId="urn:microsoft.com/office/officeart/2005/8/layout/chevron2"/>
    <dgm:cxn modelId="{8D80123D-3D3A-48CD-B79F-A8483B99F366}" srcId="{F873C2AA-ABE7-4B97-A10E-E301E8C1568B}" destId="{E6C12598-022C-428C-9E25-7FD11A359AF7}" srcOrd="4" destOrd="0" parTransId="{FCE58E39-4828-47EB-9BCB-593C0981C762}" sibTransId="{1AB87277-70E3-43F2-AE3C-97840D99B3FE}"/>
    <dgm:cxn modelId="{952526BE-2FE1-4A5E-9F2C-6B7C91BC8F92}" srcId="{F873C2AA-ABE7-4B97-A10E-E301E8C1568B}" destId="{22D01843-D715-4BE2-B3BA-741990568787}" srcOrd="3" destOrd="0" parTransId="{AEB85EAC-774F-494A-997D-5B61505038E0}" sibTransId="{0C44F0C4-8EA4-4FB1-BF9C-CF5568834202}"/>
    <dgm:cxn modelId="{962FE85B-3A76-41A1-AE4A-8D66C318F353}" srcId="{F873C2AA-ABE7-4B97-A10E-E301E8C1568B}" destId="{7561B82E-C028-4219-B4FA-9860B8DE96C3}" srcOrd="2" destOrd="0" parTransId="{8A87A220-0A7A-48FA-8961-96FAAF80D003}" sibTransId="{6AD557DE-0D05-4B8F-A83B-B8B249F07361}"/>
    <dgm:cxn modelId="{FE7C2660-3AB8-48AF-912D-B1B420E7FAA6}" type="presOf" srcId="{22D01843-D715-4BE2-B3BA-741990568787}" destId="{99DBEC4C-C27D-4000-A646-9D732F95FAD3}" srcOrd="0" destOrd="3" presId="urn:microsoft.com/office/officeart/2005/8/layout/chevron2"/>
    <dgm:cxn modelId="{E976724C-6DFE-4EA3-A56A-7788CFED24D9}" type="presOf" srcId="{0A0C15F2-77A9-4E9A-A6EA-BC750381F031}" destId="{99DBEC4C-C27D-4000-A646-9D732F95FAD3}" srcOrd="0" destOrd="6" presId="urn:microsoft.com/office/officeart/2005/8/layout/chevron2"/>
    <dgm:cxn modelId="{ACD3F0BA-8E43-4218-8FFA-7FB49A631582}" srcId="{F873C2AA-ABE7-4B97-A10E-E301E8C1568B}" destId="{EE21177F-65B5-442E-91FD-66A7360AC736}" srcOrd="1" destOrd="0" parTransId="{F549A157-CE59-464A-B10B-BCA2F34C53C4}" sibTransId="{2D1BCCB6-8244-4198-A023-A513DE214B71}"/>
    <dgm:cxn modelId="{E6945C5D-4B48-4CE5-8CAC-E42389FD071B}" type="presOf" srcId="{BB5E2C9D-5BA8-449D-A93B-77BA7FF99F77}" destId="{99DBEC4C-C27D-4000-A646-9D732F95FAD3}" srcOrd="0" destOrd="0" presId="urn:microsoft.com/office/officeart/2005/8/layout/chevron2"/>
    <dgm:cxn modelId="{3F9161C6-EABB-4DDF-9AEC-F68B1385E8A3}" srcId="{218D9A33-B003-4254-95AA-A6637F3CC3BC}" destId="{F873C2AA-ABE7-4B97-A10E-E301E8C1568B}" srcOrd="0" destOrd="0" parTransId="{122AF9B2-8D7E-4B03-8BB6-9F1A706B7B17}" sibTransId="{5A6111D8-1489-466A-BFEC-90C3EA64CAB0}"/>
    <dgm:cxn modelId="{F4E54D87-6B58-42B9-A3C0-993417F124FF}" srcId="{F873C2AA-ABE7-4B97-A10E-E301E8C1568B}" destId="{A2377112-47B1-47FB-9EA2-EAC55A52C9DB}" srcOrd="5" destOrd="0" parTransId="{D1B3C808-9EB9-45E7-8A73-9A539153AC20}" sibTransId="{BC7C8519-62E4-461C-BFF4-841E3DD70E7F}"/>
    <dgm:cxn modelId="{7EF0E368-2C35-4B2C-8F6F-103CD63C68FC}" srcId="{F873C2AA-ABE7-4B97-A10E-E301E8C1568B}" destId="{0A0C15F2-77A9-4E9A-A6EA-BC750381F031}" srcOrd="6" destOrd="0" parTransId="{24881F3A-893B-434B-8FCC-D72FEBC65C09}" sibTransId="{35849447-3A64-4C1A-936D-DB828C49634C}"/>
    <dgm:cxn modelId="{7D6FBD77-36CB-4900-B66B-433EE43B56C2}" type="presParOf" srcId="{4AF58403-C6FA-4F7E-9926-310F1EAEFCC9}" destId="{A7C6DDF0-3968-4D9E-90C8-EAB0EC430F3E}" srcOrd="0" destOrd="0" presId="urn:microsoft.com/office/officeart/2005/8/layout/chevron2"/>
    <dgm:cxn modelId="{36F02284-B904-4312-8920-31EFDBE60ECC}" type="presParOf" srcId="{A7C6DDF0-3968-4D9E-90C8-EAB0EC430F3E}" destId="{38BF1EAA-F57F-4FBB-A9D9-C86D6F7A1426}" srcOrd="0" destOrd="0" presId="urn:microsoft.com/office/officeart/2005/8/layout/chevron2"/>
    <dgm:cxn modelId="{8DCA1234-9692-4ECD-9221-470550547AA4}" type="presParOf" srcId="{A7C6DDF0-3968-4D9E-90C8-EAB0EC430F3E}" destId="{99DBEC4C-C27D-4000-A646-9D732F95FAD3}"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8D9A33-B003-4254-95AA-A6637F3CC3BC}"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ES"/>
        </a:p>
      </dgm:t>
    </dgm:pt>
    <dgm:pt modelId="{F873C2AA-ABE7-4B97-A10E-E301E8C1568B}">
      <dgm:prSet/>
      <dgm:spPr/>
      <dgm:t>
        <a:bodyPr/>
        <a:lstStyle/>
        <a:p>
          <a:r>
            <a:rPr lang="es-ES_tradnl" b="1">
              <a:latin typeface="Tahoma" pitchFamily="34" charset="0"/>
              <a:ea typeface="Tahoma" pitchFamily="34" charset="0"/>
              <a:cs typeface="Tahoma" pitchFamily="34" charset="0"/>
            </a:rPr>
            <a:t>El recurso de revisión procederá en contra de:</a:t>
          </a:r>
          <a:endParaRPr lang="es-ES">
            <a:latin typeface="Tahoma" pitchFamily="34" charset="0"/>
            <a:ea typeface="Tahoma" pitchFamily="34" charset="0"/>
            <a:cs typeface="Tahoma" pitchFamily="34" charset="0"/>
          </a:endParaRPr>
        </a:p>
      </dgm:t>
    </dgm:pt>
    <dgm:pt modelId="{122AF9B2-8D7E-4B03-8BB6-9F1A706B7B17}" type="parTrans" cxnId="{3F9161C6-EABB-4DDF-9AEC-F68B1385E8A3}">
      <dgm:prSet/>
      <dgm:spPr/>
      <dgm:t>
        <a:bodyPr/>
        <a:lstStyle/>
        <a:p>
          <a:endParaRPr lang="es-ES">
            <a:latin typeface="Tahoma" pitchFamily="34" charset="0"/>
            <a:ea typeface="Tahoma" pitchFamily="34" charset="0"/>
            <a:cs typeface="Tahoma" pitchFamily="34" charset="0"/>
          </a:endParaRPr>
        </a:p>
      </dgm:t>
    </dgm:pt>
    <dgm:pt modelId="{5A6111D8-1489-466A-BFEC-90C3EA64CAB0}" type="sibTrans" cxnId="{3F9161C6-EABB-4DDF-9AEC-F68B1385E8A3}">
      <dgm:prSet/>
      <dgm:spPr/>
      <dgm:t>
        <a:bodyPr/>
        <a:lstStyle/>
        <a:p>
          <a:endParaRPr lang="es-ES">
            <a:latin typeface="Tahoma" pitchFamily="34" charset="0"/>
            <a:ea typeface="Tahoma" pitchFamily="34" charset="0"/>
            <a:cs typeface="Tahoma" pitchFamily="34" charset="0"/>
          </a:endParaRPr>
        </a:p>
      </dgm:t>
    </dgm:pt>
    <dgm:pt modelId="{BB5E2C9D-5BA8-449D-A93B-77BA7FF99F77}">
      <dgm:prSet/>
      <dgm:spPr/>
      <dgm:t>
        <a:bodyPr/>
        <a:lstStyle/>
        <a:p>
          <a:r>
            <a:rPr lang="es-MX" smtClean="0">
              <a:latin typeface="Tahoma" pitchFamily="34" charset="0"/>
              <a:ea typeface="Tahoma" pitchFamily="34" charset="0"/>
              <a:cs typeface="Tahoma" pitchFamily="34" charset="0"/>
            </a:rPr>
            <a:t>La entrega o puesta a disposición de información en un formato incomprensible y/o no accesible para el solicitante</a:t>
          </a:r>
          <a:endParaRPr lang="es-ES" dirty="0">
            <a:latin typeface="Tahoma" pitchFamily="34" charset="0"/>
            <a:ea typeface="Tahoma" pitchFamily="34" charset="0"/>
            <a:cs typeface="Tahoma" pitchFamily="34" charset="0"/>
          </a:endParaRPr>
        </a:p>
      </dgm:t>
    </dgm:pt>
    <dgm:pt modelId="{E4A0A3E9-0F50-470E-B520-B9F9D7243721}" type="parTrans" cxnId="{52744143-BFDD-4A62-8246-03823D9E3823}">
      <dgm:prSet/>
      <dgm:spPr/>
      <dgm:t>
        <a:bodyPr/>
        <a:lstStyle/>
        <a:p>
          <a:endParaRPr lang="es-ES">
            <a:latin typeface="Tahoma" pitchFamily="34" charset="0"/>
            <a:ea typeface="Tahoma" pitchFamily="34" charset="0"/>
            <a:cs typeface="Tahoma" pitchFamily="34" charset="0"/>
          </a:endParaRPr>
        </a:p>
      </dgm:t>
    </dgm:pt>
    <dgm:pt modelId="{C39E0980-FC32-410D-B381-371B30B72E04}" type="sibTrans" cxnId="{52744143-BFDD-4A62-8246-03823D9E3823}">
      <dgm:prSet/>
      <dgm:spPr/>
      <dgm:t>
        <a:bodyPr/>
        <a:lstStyle/>
        <a:p>
          <a:endParaRPr lang="es-ES">
            <a:latin typeface="Tahoma" pitchFamily="34" charset="0"/>
            <a:ea typeface="Tahoma" pitchFamily="34" charset="0"/>
            <a:cs typeface="Tahoma" pitchFamily="34" charset="0"/>
          </a:endParaRPr>
        </a:p>
      </dgm:t>
    </dgm:pt>
    <dgm:pt modelId="{368FD6FA-0DD7-4FFF-8250-04B41DCBE30F}">
      <dgm:prSet/>
      <dgm:spPr/>
      <dgm:t>
        <a:bodyPr/>
        <a:lstStyle/>
        <a:p>
          <a:r>
            <a:rPr lang="es-MX" smtClean="0">
              <a:latin typeface="Tahoma" pitchFamily="34" charset="0"/>
              <a:ea typeface="Tahoma" pitchFamily="34" charset="0"/>
              <a:cs typeface="Tahoma" pitchFamily="34" charset="0"/>
            </a:rPr>
            <a:t>Los costos o tiempos de entrega de la información</a:t>
          </a:r>
          <a:endParaRPr lang="es-MX" dirty="0">
            <a:latin typeface="Tahoma" pitchFamily="34" charset="0"/>
            <a:ea typeface="Tahoma" pitchFamily="34" charset="0"/>
            <a:cs typeface="Tahoma" pitchFamily="34" charset="0"/>
          </a:endParaRPr>
        </a:p>
      </dgm:t>
    </dgm:pt>
    <dgm:pt modelId="{779B4886-85FE-4AA9-8705-0A2415482EF2}" type="parTrans" cxnId="{FC43A162-186B-46B4-8BDB-60C0D5338857}">
      <dgm:prSet/>
      <dgm:spPr/>
      <dgm:t>
        <a:bodyPr/>
        <a:lstStyle/>
        <a:p>
          <a:endParaRPr lang="es-ES">
            <a:latin typeface="Tahoma" pitchFamily="34" charset="0"/>
            <a:ea typeface="Tahoma" pitchFamily="34" charset="0"/>
            <a:cs typeface="Tahoma" pitchFamily="34" charset="0"/>
          </a:endParaRPr>
        </a:p>
      </dgm:t>
    </dgm:pt>
    <dgm:pt modelId="{34924BA4-BA35-4F04-89DE-191D9953667A}" type="sibTrans" cxnId="{FC43A162-186B-46B4-8BDB-60C0D5338857}">
      <dgm:prSet/>
      <dgm:spPr/>
      <dgm:t>
        <a:bodyPr/>
        <a:lstStyle/>
        <a:p>
          <a:endParaRPr lang="es-ES">
            <a:latin typeface="Tahoma" pitchFamily="34" charset="0"/>
            <a:ea typeface="Tahoma" pitchFamily="34" charset="0"/>
            <a:cs typeface="Tahoma" pitchFamily="34" charset="0"/>
          </a:endParaRPr>
        </a:p>
      </dgm:t>
    </dgm:pt>
    <dgm:pt modelId="{84D35567-89F1-48E8-A228-1C077C02E812}">
      <dgm:prSet/>
      <dgm:spPr/>
      <dgm:t>
        <a:bodyPr/>
        <a:lstStyle/>
        <a:p>
          <a:r>
            <a:rPr lang="es-MX" smtClean="0">
              <a:latin typeface="Tahoma" pitchFamily="34" charset="0"/>
              <a:ea typeface="Tahoma" pitchFamily="34" charset="0"/>
              <a:cs typeface="Tahoma" pitchFamily="34" charset="0"/>
            </a:rPr>
            <a:t>La falta de trámite a una solicitud</a:t>
          </a:r>
          <a:endParaRPr lang="es-MX" dirty="0">
            <a:latin typeface="Tahoma" pitchFamily="34" charset="0"/>
            <a:ea typeface="Tahoma" pitchFamily="34" charset="0"/>
            <a:cs typeface="Tahoma" pitchFamily="34" charset="0"/>
          </a:endParaRPr>
        </a:p>
      </dgm:t>
    </dgm:pt>
    <dgm:pt modelId="{7DA1DB8D-AE3A-4833-8369-FA2FB6B25138}" type="parTrans" cxnId="{9B6BB2BC-0FEA-45C4-95DC-10E122B61793}">
      <dgm:prSet/>
      <dgm:spPr/>
      <dgm:t>
        <a:bodyPr/>
        <a:lstStyle/>
        <a:p>
          <a:endParaRPr lang="es-ES">
            <a:latin typeface="Tahoma" pitchFamily="34" charset="0"/>
            <a:ea typeface="Tahoma" pitchFamily="34" charset="0"/>
            <a:cs typeface="Tahoma" pitchFamily="34" charset="0"/>
          </a:endParaRPr>
        </a:p>
      </dgm:t>
    </dgm:pt>
    <dgm:pt modelId="{2D521FD3-EACB-4980-B8C6-442075B8FDE1}" type="sibTrans" cxnId="{9B6BB2BC-0FEA-45C4-95DC-10E122B61793}">
      <dgm:prSet/>
      <dgm:spPr/>
      <dgm:t>
        <a:bodyPr/>
        <a:lstStyle/>
        <a:p>
          <a:endParaRPr lang="es-ES">
            <a:latin typeface="Tahoma" pitchFamily="34" charset="0"/>
            <a:ea typeface="Tahoma" pitchFamily="34" charset="0"/>
            <a:cs typeface="Tahoma" pitchFamily="34" charset="0"/>
          </a:endParaRPr>
        </a:p>
      </dgm:t>
    </dgm:pt>
    <dgm:pt modelId="{31E2D3D4-AF20-4F1A-B2A1-B44D491DCD83}">
      <dgm:prSet/>
      <dgm:spPr/>
      <dgm:t>
        <a:bodyPr/>
        <a:lstStyle/>
        <a:p>
          <a:r>
            <a:rPr lang="es-MX" smtClean="0">
              <a:latin typeface="Tahoma" pitchFamily="34" charset="0"/>
              <a:ea typeface="Tahoma" pitchFamily="34" charset="0"/>
              <a:cs typeface="Tahoma" pitchFamily="34" charset="0"/>
            </a:rPr>
            <a:t>La negativa a permitir la consulta directa de la información</a:t>
          </a:r>
          <a:endParaRPr lang="es-MX" dirty="0">
            <a:latin typeface="Tahoma" pitchFamily="34" charset="0"/>
            <a:ea typeface="Tahoma" pitchFamily="34" charset="0"/>
            <a:cs typeface="Tahoma" pitchFamily="34" charset="0"/>
          </a:endParaRPr>
        </a:p>
      </dgm:t>
    </dgm:pt>
    <dgm:pt modelId="{5BDD2530-2EED-44F5-9046-93E359A99944}" type="parTrans" cxnId="{12B41317-F5C0-4D67-82A3-635B4B71EF8A}">
      <dgm:prSet/>
      <dgm:spPr/>
      <dgm:t>
        <a:bodyPr/>
        <a:lstStyle/>
        <a:p>
          <a:endParaRPr lang="es-ES">
            <a:latin typeface="Tahoma" pitchFamily="34" charset="0"/>
            <a:ea typeface="Tahoma" pitchFamily="34" charset="0"/>
            <a:cs typeface="Tahoma" pitchFamily="34" charset="0"/>
          </a:endParaRPr>
        </a:p>
      </dgm:t>
    </dgm:pt>
    <dgm:pt modelId="{7A560A05-8AA6-46F3-8ED8-0E6E00660560}" type="sibTrans" cxnId="{12B41317-F5C0-4D67-82A3-635B4B71EF8A}">
      <dgm:prSet/>
      <dgm:spPr/>
      <dgm:t>
        <a:bodyPr/>
        <a:lstStyle/>
        <a:p>
          <a:endParaRPr lang="es-ES">
            <a:latin typeface="Tahoma" pitchFamily="34" charset="0"/>
            <a:ea typeface="Tahoma" pitchFamily="34" charset="0"/>
            <a:cs typeface="Tahoma" pitchFamily="34" charset="0"/>
          </a:endParaRPr>
        </a:p>
      </dgm:t>
    </dgm:pt>
    <dgm:pt modelId="{D5D35A43-CBF8-4F1A-B95C-948E6EBA90C4}">
      <dgm:prSet/>
      <dgm:spPr/>
      <dgm:t>
        <a:bodyPr/>
        <a:lstStyle/>
        <a:p>
          <a:r>
            <a:rPr lang="es-MX" smtClean="0">
              <a:latin typeface="Tahoma" pitchFamily="34" charset="0"/>
              <a:ea typeface="Tahoma" pitchFamily="34" charset="0"/>
              <a:cs typeface="Tahoma" pitchFamily="34" charset="0"/>
            </a:rPr>
            <a:t>La falta, deficiencia o insuficiencia de la fundamentación y/o motivación en la respuesta</a:t>
          </a:r>
          <a:endParaRPr lang="es-MX" dirty="0">
            <a:latin typeface="Tahoma" pitchFamily="34" charset="0"/>
            <a:ea typeface="Tahoma" pitchFamily="34" charset="0"/>
            <a:cs typeface="Tahoma" pitchFamily="34" charset="0"/>
          </a:endParaRPr>
        </a:p>
      </dgm:t>
    </dgm:pt>
    <dgm:pt modelId="{52F8B13E-BA51-476D-B70A-8807B8BF44C8}" type="parTrans" cxnId="{B526CA17-84A5-42EC-A2A3-B2F33076F0D5}">
      <dgm:prSet/>
      <dgm:spPr/>
      <dgm:t>
        <a:bodyPr/>
        <a:lstStyle/>
        <a:p>
          <a:endParaRPr lang="es-ES">
            <a:latin typeface="Tahoma" pitchFamily="34" charset="0"/>
            <a:ea typeface="Tahoma" pitchFamily="34" charset="0"/>
            <a:cs typeface="Tahoma" pitchFamily="34" charset="0"/>
          </a:endParaRPr>
        </a:p>
      </dgm:t>
    </dgm:pt>
    <dgm:pt modelId="{81ECF8CC-3D23-4BD7-A398-BEFD6A564E27}" type="sibTrans" cxnId="{B526CA17-84A5-42EC-A2A3-B2F33076F0D5}">
      <dgm:prSet/>
      <dgm:spPr/>
      <dgm:t>
        <a:bodyPr/>
        <a:lstStyle/>
        <a:p>
          <a:endParaRPr lang="es-ES">
            <a:latin typeface="Tahoma" pitchFamily="34" charset="0"/>
            <a:ea typeface="Tahoma" pitchFamily="34" charset="0"/>
            <a:cs typeface="Tahoma" pitchFamily="34" charset="0"/>
          </a:endParaRPr>
        </a:p>
      </dgm:t>
    </dgm:pt>
    <dgm:pt modelId="{4E549D90-52CA-4F99-8649-EDEA437ADEFE}">
      <dgm:prSet/>
      <dgm:spPr/>
      <dgm:t>
        <a:bodyPr/>
        <a:lstStyle/>
        <a:p>
          <a:r>
            <a:rPr lang="es-MX" smtClean="0">
              <a:latin typeface="Tahoma" pitchFamily="34" charset="0"/>
              <a:ea typeface="Tahoma" pitchFamily="34" charset="0"/>
              <a:cs typeface="Tahoma" pitchFamily="34" charset="0"/>
            </a:rPr>
            <a:t>La orientación a un trámite específico.   </a:t>
          </a:r>
          <a:endParaRPr lang="es-MX" dirty="0">
            <a:latin typeface="Tahoma" pitchFamily="34" charset="0"/>
            <a:ea typeface="Tahoma" pitchFamily="34" charset="0"/>
            <a:cs typeface="Tahoma" pitchFamily="34" charset="0"/>
          </a:endParaRPr>
        </a:p>
      </dgm:t>
    </dgm:pt>
    <dgm:pt modelId="{48A41353-9E4C-406D-B1E5-6F98E4F09A7D}" type="parTrans" cxnId="{ABD3E039-3302-46ED-838E-02BF973A1F2D}">
      <dgm:prSet/>
      <dgm:spPr/>
      <dgm:t>
        <a:bodyPr/>
        <a:lstStyle/>
        <a:p>
          <a:endParaRPr lang="es-ES">
            <a:latin typeface="Tahoma" pitchFamily="34" charset="0"/>
            <a:ea typeface="Tahoma" pitchFamily="34" charset="0"/>
            <a:cs typeface="Tahoma" pitchFamily="34" charset="0"/>
          </a:endParaRPr>
        </a:p>
      </dgm:t>
    </dgm:pt>
    <dgm:pt modelId="{3FE2329D-7E8E-40B3-8DB1-B17AFC556570}" type="sibTrans" cxnId="{ABD3E039-3302-46ED-838E-02BF973A1F2D}">
      <dgm:prSet/>
      <dgm:spPr/>
      <dgm:t>
        <a:bodyPr/>
        <a:lstStyle/>
        <a:p>
          <a:endParaRPr lang="es-ES">
            <a:latin typeface="Tahoma" pitchFamily="34" charset="0"/>
            <a:ea typeface="Tahoma" pitchFamily="34" charset="0"/>
            <a:cs typeface="Tahoma" pitchFamily="34" charset="0"/>
          </a:endParaRPr>
        </a:p>
      </dgm:t>
    </dgm:pt>
    <dgm:pt modelId="{4AF58403-C6FA-4F7E-9926-310F1EAEFCC9}" type="pres">
      <dgm:prSet presAssocID="{218D9A33-B003-4254-95AA-A6637F3CC3BC}" presName="linearFlow" presStyleCnt="0">
        <dgm:presLayoutVars>
          <dgm:dir/>
          <dgm:animLvl val="lvl"/>
          <dgm:resizeHandles val="exact"/>
        </dgm:presLayoutVars>
      </dgm:prSet>
      <dgm:spPr/>
      <dgm:t>
        <a:bodyPr/>
        <a:lstStyle/>
        <a:p>
          <a:endParaRPr lang="es-MX"/>
        </a:p>
      </dgm:t>
    </dgm:pt>
    <dgm:pt modelId="{A7C6DDF0-3968-4D9E-90C8-EAB0EC430F3E}" type="pres">
      <dgm:prSet presAssocID="{F873C2AA-ABE7-4B97-A10E-E301E8C1568B}" presName="composite" presStyleCnt="0"/>
      <dgm:spPr/>
      <dgm:t>
        <a:bodyPr/>
        <a:lstStyle/>
        <a:p>
          <a:endParaRPr lang="es-MX"/>
        </a:p>
      </dgm:t>
    </dgm:pt>
    <dgm:pt modelId="{38BF1EAA-F57F-4FBB-A9D9-C86D6F7A1426}" type="pres">
      <dgm:prSet presAssocID="{F873C2AA-ABE7-4B97-A10E-E301E8C1568B}" presName="parentText" presStyleLbl="alignNode1" presStyleIdx="0" presStyleCnt="1">
        <dgm:presLayoutVars>
          <dgm:chMax val="1"/>
          <dgm:bulletEnabled val="1"/>
        </dgm:presLayoutVars>
      </dgm:prSet>
      <dgm:spPr/>
      <dgm:t>
        <a:bodyPr/>
        <a:lstStyle/>
        <a:p>
          <a:endParaRPr lang="es-MX"/>
        </a:p>
      </dgm:t>
    </dgm:pt>
    <dgm:pt modelId="{99DBEC4C-C27D-4000-A646-9D732F95FAD3}" type="pres">
      <dgm:prSet presAssocID="{F873C2AA-ABE7-4B97-A10E-E301E8C1568B}" presName="descendantText" presStyleLbl="alignAcc1" presStyleIdx="0" presStyleCnt="1" custScaleY="178137" custLinFactNeighborX="178" custLinFactNeighborY="46710">
        <dgm:presLayoutVars>
          <dgm:bulletEnabled val="1"/>
        </dgm:presLayoutVars>
      </dgm:prSet>
      <dgm:spPr/>
      <dgm:t>
        <a:bodyPr/>
        <a:lstStyle/>
        <a:p>
          <a:endParaRPr lang="es-MX"/>
        </a:p>
      </dgm:t>
    </dgm:pt>
  </dgm:ptLst>
  <dgm:cxnLst>
    <dgm:cxn modelId="{ABD3E039-3302-46ED-838E-02BF973A1F2D}" srcId="{F873C2AA-ABE7-4B97-A10E-E301E8C1568B}" destId="{4E549D90-52CA-4F99-8649-EDEA437ADEFE}" srcOrd="5" destOrd="0" parTransId="{48A41353-9E4C-406D-B1E5-6F98E4F09A7D}" sibTransId="{3FE2329D-7E8E-40B3-8DB1-B17AFC556570}"/>
    <dgm:cxn modelId="{12B41317-F5C0-4D67-82A3-635B4B71EF8A}" srcId="{F873C2AA-ABE7-4B97-A10E-E301E8C1568B}" destId="{31E2D3D4-AF20-4F1A-B2A1-B44D491DCD83}" srcOrd="3" destOrd="0" parTransId="{5BDD2530-2EED-44F5-9046-93E359A99944}" sibTransId="{7A560A05-8AA6-46F3-8ED8-0E6E00660560}"/>
    <dgm:cxn modelId="{52744143-BFDD-4A62-8246-03823D9E3823}" srcId="{F873C2AA-ABE7-4B97-A10E-E301E8C1568B}" destId="{BB5E2C9D-5BA8-449D-A93B-77BA7FF99F77}" srcOrd="0" destOrd="0" parTransId="{E4A0A3E9-0F50-470E-B520-B9F9D7243721}" sibTransId="{C39E0980-FC32-410D-B381-371B30B72E04}"/>
    <dgm:cxn modelId="{AAB8D04E-59D3-4E97-BEBC-CD7B3F800514}" type="presOf" srcId="{31E2D3D4-AF20-4F1A-B2A1-B44D491DCD83}" destId="{99DBEC4C-C27D-4000-A646-9D732F95FAD3}" srcOrd="0" destOrd="3" presId="urn:microsoft.com/office/officeart/2005/8/layout/chevron2"/>
    <dgm:cxn modelId="{2DEDECF8-91EA-4325-AF5E-F554D7B61DE5}" type="presOf" srcId="{218D9A33-B003-4254-95AA-A6637F3CC3BC}" destId="{4AF58403-C6FA-4F7E-9926-310F1EAEFCC9}" srcOrd="0" destOrd="0" presId="urn:microsoft.com/office/officeart/2005/8/layout/chevron2"/>
    <dgm:cxn modelId="{20F4F90E-E602-46F4-AAB2-40E1B7E59BEE}" type="presOf" srcId="{84D35567-89F1-48E8-A228-1C077C02E812}" destId="{99DBEC4C-C27D-4000-A646-9D732F95FAD3}" srcOrd="0" destOrd="2" presId="urn:microsoft.com/office/officeart/2005/8/layout/chevron2"/>
    <dgm:cxn modelId="{9B6BB2BC-0FEA-45C4-95DC-10E122B61793}" srcId="{F873C2AA-ABE7-4B97-A10E-E301E8C1568B}" destId="{84D35567-89F1-48E8-A228-1C077C02E812}" srcOrd="2" destOrd="0" parTransId="{7DA1DB8D-AE3A-4833-8369-FA2FB6B25138}" sibTransId="{2D521FD3-EACB-4980-B8C6-442075B8FDE1}"/>
    <dgm:cxn modelId="{FC43A162-186B-46B4-8BDB-60C0D5338857}" srcId="{F873C2AA-ABE7-4B97-A10E-E301E8C1568B}" destId="{368FD6FA-0DD7-4FFF-8250-04B41DCBE30F}" srcOrd="1" destOrd="0" parTransId="{779B4886-85FE-4AA9-8705-0A2415482EF2}" sibTransId="{34924BA4-BA35-4F04-89DE-191D9953667A}"/>
    <dgm:cxn modelId="{DCC3524B-D95F-4016-8A2C-F12A182B463F}" type="presOf" srcId="{D5D35A43-CBF8-4F1A-B95C-948E6EBA90C4}" destId="{99DBEC4C-C27D-4000-A646-9D732F95FAD3}" srcOrd="0" destOrd="4" presId="urn:microsoft.com/office/officeart/2005/8/layout/chevron2"/>
    <dgm:cxn modelId="{31085346-E461-4553-A202-A93329FB65C0}" type="presOf" srcId="{F873C2AA-ABE7-4B97-A10E-E301E8C1568B}" destId="{38BF1EAA-F57F-4FBB-A9D9-C86D6F7A1426}" srcOrd="0" destOrd="0" presId="urn:microsoft.com/office/officeart/2005/8/layout/chevron2"/>
    <dgm:cxn modelId="{FB9E8FAB-D083-4440-BEC6-5746AF508E1B}" type="presOf" srcId="{368FD6FA-0DD7-4FFF-8250-04B41DCBE30F}" destId="{99DBEC4C-C27D-4000-A646-9D732F95FAD3}" srcOrd="0" destOrd="1" presId="urn:microsoft.com/office/officeart/2005/8/layout/chevron2"/>
    <dgm:cxn modelId="{50C80B8B-2FE7-4D4E-AB07-4D5778EAC927}" type="presOf" srcId="{4E549D90-52CA-4F99-8649-EDEA437ADEFE}" destId="{99DBEC4C-C27D-4000-A646-9D732F95FAD3}" srcOrd="0" destOrd="5" presId="urn:microsoft.com/office/officeart/2005/8/layout/chevron2"/>
    <dgm:cxn modelId="{B526CA17-84A5-42EC-A2A3-B2F33076F0D5}" srcId="{F873C2AA-ABE7-4B97-A10E-E301E8C1568B}" destId="{D5D35A43-CBF8-4F1A-B95C-948E6EBA90C4}" srcOrd="4" destOrd="0" parTransId="{52F8B13E-BA51-476D-B70A-8807B8BF44C8}" sibTransId="{81ECF8CC-3D23-4BD7-A398-BEFD6A564E27}"/>
    <dgm:cxn modelId="{E6945C5D-4B48-4CE5-8CAC-E42389FD071B}" type="presOf" srcId="{BB5E2C9D-5BA8-449D-A93B-77BA7FF99F77}" destId="{99DBEC4C-C27D-4000-A646-9D732F95FAD3}" srcOrd="0" destOrd="0" presId="urn:microsoft.com/office/officeart/2005/8/layout/chevron2"/>
    <dgm:cxn modelId="{3F9161C6-EABB-4DDF-9AEC-F68B1385E8A3}" srcId="{218D9A33-B003-4254-95AA-A6637F3CC3BC}" destId="{F873C2AA-ABE7-4B97-A10E-E301E8C1568B}" srcOrd="0" destOrd="0" parTransId="{122AF9B2-8D7E-4B03-8BB6-9F1A706B7B17}" sibTransId="{5A6111D8-1489-466A-BFEC-90C3EA64CAB0}"/>
    <dgm:cxn modelId="{7D6FBD77-36CB-4900-B66B-433EE43B56C2}" type="presParOf" srcId="{4AF58403-C6FA-4F7E-9926-310F1EAEFCC9}" destId="{A7C6DDF0-3968-4D9E-90C8-EAB0EC430F3E}" srcOrd="0" destOrd="0" presId="urn:microsoft.com/office/officeart/2005/8/layout/chevron2"/>
    <dgm:cxn modelId="{36F02284-B904-4312-8920-31EFDBE60ECC}" type="presParOf" srcId="{A7C6DDF0-3968-4D9E-90C8-EAB0EC430F3E}" destId="{38BF1EAA-F57F-4FBB-A9D9-C86D6F7A1426}" srcOrd="0" destOrd="0" presId="urn:microsoft.com/office/officeart/2005/8/layout/chevron2"/>
    <dgm:cxn modelId="{8DCA1234-9692-4ECD-9221-470550547AA4}" type="presParOf" srcId="{A7C6DDF0-3968-4D9E-90C8-EAB0EC430F3E}" destId="{99DBEC4C-C27D-4000-A646-9D732F95FAD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6B383A-DF4E-4A9B-A9F0-1A91A70C79B0}" type="doc">
      <dgm:prSet loTypeId="urn:microsoft.com/office/officeart/2009/3/layout/StepUpProcess" loCatId="process" qsTypeId="urn:microsoft.com/office/officeart/2005/8/quickstyle/simple5" qsCatId="simple" csTypeId="urn:microsoft.com/office/officeart/2005/8/colors/colorful1#2" csCatId="colorful" phldr="1"/>
      <dgm:spPr/>
      <dgm:t>
        <a:bodyPr/>
        <a:lstStyle/>
        <a:p>
          <a:endParaRPr lang="es-MX"/>
        </a:p>
      </dgm:t>
    </dgm:pt>
    <dgm:pt modelId="{1DBC98DB-408D-430D-A187-EB22E710BE81}">
      <dgm:prSet phldrT="[Texto]" custT="1"/>
      <dgm:spPr/>
      <dgm:t>
        <a:bodyPr/>
        <a:lstStyle/>
        <a:p>
          <a:pPr algn="l"/>
          <a:r>
            <a:rPr lang="es-MX" sz="1600" b="1" dirty="0"/>
            <a:t>18 de marzo de 2003</a:t>
          </a:r>
          <a:endParaRPr lang="es-MX" sz="1600" b="0" dirty="0"/>
        </a:p>
      </dgm:t>
    </dgm:pt>
    <dgm:pt modelId="{04B7119B-A608-44F5-B10D-33320369895D}" type="parTrans" cxnId="{426CACE1-2E0F-4034-A4C0-06B32B923D60}">
      <dgm:prSet/>
      <dgm:spPr/>
      <dgm:t>
        <a:bodyPr/>
        <a:lstStyle/>
        <a:p>
          <a:endParaRPr lang="es-MX"/>
        </a:p>
      </dgm:t>
    </dgm:pt>
    <dgm:pt modelId="{684BC139-5DEE-4A78-B28A-35319A6DA453}" type="sibTrans" cxnId="{426CACE1-2E0F-4034-A4C0-06B32B923D60}">
      <dgm:prSet/>
      <dgm:spPr/>
      <dgm:t>
        <a:bodyPr/>
        <a:lstStyle/>
        <a:p>
          <a:endParaRPr lang="es-MX"/>
        </a:p>
      </dgm:t>
    </dgm:pt>
    <dgm:pt modelId="{A902EB7C-8C33-445A-805D-890D8C783CA8}">
      <dgm:prSet phldrT="[Texto]" custT="1"/>
      <dgm:spPr/>
      <dgm:t>
        <a:bodyPr/>
        <a:lstStyle/>
        <a:p>
          <a:pPr algn="just"/>
          <a:r>
            <a:rPr lang="es-MX" sz="1700" b="1" dirty="0"/>
            <a:t>28 de marzo de 2008</a:t>
          </a:r>
          <a:endParaRPr lang="es-MX" sz="1700" b="0" dirty="0"/>
        </a:p>
      </dgm:t>
    </dgm:pt>
    <dgm:pt modelId="{1403C483-899A-444A-A75F-779B569FADFE}" type="parTrans" cxnId="{7753E935-E154-43BF-9BB0-F0D2B3530DC4}">
      <dgm:prSet/>
      <dgm:spPr/>
      <dgm:t>
        <a:bodyPr/>
        <a:lstStyle/>
        <a:p>
          <a:endParaRPr lang="es-MX"/>
        </a:p>
      </dgm:t>
    </dgm:pt>
    <dgm:pt modelId="{3E69F809-BDFD-41E3-B8DB-D5B0871DF370}" type="sibTrans" cxnId="{7753E935-E154-43BF-9BB0-F0D2B3530DC4}">
      <dgm:prSet/>
      <dgm:spPr/>
      <dgm:t>
        <a:bodyPr/>
        <a:lstStyle/>
        <a:p>
          <a:endParaRPr lang="es-MX"/>
        </a:p>
      </dgm:t>
    </dgm:pt>
    <dgm:pt modelId="{D9EBD76F-C9D1-47AD-AA13-E8533503F1EE}">
      <dgm:prSet phldrT="[Texto]"/>
      <dgm:spPr/>
      <dgm:t>
        <a:bodyPr/>
        <a:lstStyle/>
        <a:p>
          <a:pPr algn="l"/>
          <a:r>
            <a:rPr lang="es-MX" sz="1800" b="1" dirty="0"/>
            <a:t>29 de agosto de 2011</a:t>
          </a:r>
        </a:p>
      </dgm:t>
    </dgm:pt>
    <dgm:pt modelId="{17C7B065-2B77-4DA2-83B5-8F067F6F5775}" type="parTrans" cxnId="{86ADBF6E-7E4E-4575-8085-C5BADC41B1C9}">
      <dgm:prSet/>
      <dgm:spPr/>
      <dgm:t>
        <a:bodyPr/>
        <a:lstStyle/>
        <a:p>
          <a:endParaRPr lang="es-MX"/>
        </a:p>
      </dgm:t>
    </dgm:pt>
    <dgm:pt modelId="{E96B7BC1-5692-4D12-B672-C67BF471B20D}" type="sibTrans" cxnId="{86ADBF6E-7E4E-4575-8085-C5BADC41B1C9}">
      <dgm:prSet/>
      <dgm:spPr/>
      <dgm:t>
        <a:bodyPr/>
        <a:lstStyle/>
        <a:p>
          <a:endParaRPr lang="es-MX"/>
        </a:p>
      </dgm:t>
    </dgm:pt>
    <dgm:pt modelId="{FD8C8F85-F81F-4B8C-9ED4-39E5D6A11485}">
      <dgm:prSet phldrT="[Texto]" custT="1"/>
      <dgm:spPr/>
      <dgm:t>
        <a:bodyPr/>
        <a:lstStyle/>
        <a:p>
          <a:pPr algn="just"/>
          <a:r>
            <a:rPr lang="es-MX" sz="1600" b="1" i="0" dirty="0"/>
            <a:t>La  </a:t>
          </a:r>
          <a:r>
            <a:rPr lang="es-MX" sz="1600" b="0" i="0" dirty="0"/>
            <a:t>Asamblea Legislativa del Distrito Federal, Aprobó la Primera </a:t>
          </a:r>
          <a:r>
            <a:rPr lang="es-MX" sz="1600" b="1" i="0" dirty="0"/>
            <a:t>LTAIPDF.</a:t>
          </a:r>
        </a:p>
      </dgm:t>
    </dgm:pt>
    <dgm:pt modelId="{8E87C5ED-53CD-4F10-8FAF-1C836AC5ECB6}" type="parTrans" cxnId="{DE5394FA-550F-4D26-AD05-DE73C372D2F4}">
      <dgm:prSet/>
      <dgm:spPr/>
      <dgm:t>
        <a:bodyPr/>
        <a:lstStyle/>
        <a:p>
          <a:endParaRPr lang="es-MX"/>
        </a:p>
      </dgm:t>
    </dgm:pt>
    <dgm:pt modelId="{A7684CD4-5EBE-4B2D-8B97-7ED3C026A6E0}" type="sibTrans" cxnId="{DE5394FA-550F-4D26-AD05-DE73C372D2F4}">
      <dgm:prSet/>
      <dgm:spPr/>
      <dgm:t>
        <a:bodyPr/>
        <a:lstStyle/>
        <a:p>
          <a:endParaRPr lang="es-MX"/>
        </a:p>
      </dgm:t>
    </dgm:pt>
    <dgm:pt modelId="{C4785360-30ED-46F2-B73B-FACF0171190A}">
      <dgm:prSet phldrT="[Texto]" custT="1"/>
      <dgm:spPr/>
      <dgm:t>
        <a:bodyPr/>
        <a:lstStyle/>
        <a:p>
          <a:pPr algn="just"/>
          <a:r>
            <a:rPr lang="es-MX" sz="1800" b="1" dirty="0"/>
            <a:t>Reforma a la LTAIPDF de la cual surgen la Ley de protección de Datos Personales del Distrito Federal  y Ley de Archivos del D.F.</a:t>
          </a:r>
        </a:p>
      </dgm:t>
    </dgm:pt>
    <dgm:pt modelId="{6C84FD01-4A17-450E-A28C-439FD367754B}" type="parTrans" cxnId="{31EF5F13-5638-4F35-8AC9-86D1586EF4E8}">
      <dgm:prSet/>
      <dgm:spPr/>
      <dgm:t>
        <a:bodyPr/>
        <a:lstStyle/>
        <a:p>
          <a:endParaRPr lang="es-MX"/>
        </a:p>
      </dgm:t>
    </dgm:pt>
    <dgm:pt modelId="{1DCA9E27-122F-42F7-9FC2-66EAAD80B030}" type="sibTrans" cxnId="{31EF5F13-5638-4F35-8AC9-86D1586EF4E8}">
      <dgm:prSet/>
      <dgm:spPr/>
      <dgm:t>
        <a:bodyPr/>
        <a:lstStyle/>
        <a:p>
          <a:endParaRPr lang="es-MX"/>
        </a:p>
      </dgm:t>
    </dgm:pt>
    <dgm:pt modelId="{C8986BB2-6C0F-4C9C-B7BC-7E773A07F6FF}">
      <dgm:prSet phldrT="[Texto]" custT="1"/>
      <dgm:spPr/>
      <dgm:t>
        <a:bodyPr/>
        <a:lstStyle/>
        <a:p>
          <a:pPr algn="just"/>
          <a:r>
            <a:rPr lang="es-MX" sz="1600" b="1" dirty="0"/>
            <a:t>     6 de mayo de 2016</a:t>
          </a:r>
        </a:p>
      </dgm:t>
    </dgm:pt>
    <dgm:pt modelId="{14A4CA9D-5347-411C-B233-F0225A767543}" type="parTrans" cxnId="{7FFFEB08-21D6-42CA-A352-D768299FDDEB}">
      <dgm:prSet/>
      <dgm:spPr/>
      <dgm:t>
        <a:bodyPr/>
        <a:lstStyle/>
        <a:p>
          <a:endParaRPr lang="es-MX"/>
        </a:p>
      </dgm:t>
    </dgm:pt>
    <dgm:pt modelId="{289A69F8-7F12-43DA-B99D-FDB13C1A51AD}" type="sibTrans" cxnId="{7FFFEB08-21D6-42CA-A352-D768299FDDEB}">
      <dgm:prSet/>
      <dgm:spPr/>
      <dgm:t>
        <a:bodyPr/>
        <a:lstStyle/>
        <a:p>
          <a:endParaRPr lang="es-MX"/>
        </a:p>
      </dgm:t>
    </dgm:pt>
    <dgm:pt modelId="{790159E1-EF29-41C9-9C5D-4F8BB0BA12BC}">
      <dgm:prSet phldrT="[Texto]" custT="1"/>
      <dgm:spPr/>
      <dgm:t>
        <a:bodyPr/>
        <a:lstStyle/>
        <a:p>
          <a:pPr algn="just"/>
          <a:r>
            <a:rPr lang="es-MX" sz="1600" b="1" dirty="0"/>
            <a:t>Se realiza una reforma significativa a la LTAIPDF en la cual se adicionan y derogan diversas disposiciones con los cuales se buscó fortalecer los mecanismos de apertura informativa.</a:t>
          </a:r>
        </a:p>
      </dgm:t>
    </dgm:pt>
    <dgm:pt modelId="{B9986BBD-233D-4F7A-8220-709906C7858C}" type="sibTrans" cxnId="{338D5E20-066E-44B3-A558-AC00A2082D15}">
      <dgm:prSet/>
      <dgm:spPr/>
      <dgm:t>
        <a:bodyPr/>
        <a:lstStyle/>
        <a:p>
          <a:endParaRPr lang="es-MX"/>
        </a:p>
      </dgm:t>
    </dgm:pt>
    <dgm:pt modelId="{B76FEAAE-1BFE-4B87-B17E-C0475F63E5F5}" type="parTrans" cxnId="{338D5E20-066E-44B3-A558-AC00A2082D15}">
      <dgm:prSet/>
      <dgm:spPr/>
      <dgm:t>
        <a:bodyPr/>
        <a:lstStyle/>
        <a:p>
          <a:endParaRPr lang="es-MX"/>
        </a:p>
      </dgm:t>
    </dgm:pt>
    <dgm:pt modelId="{D81E971A-20ED-4B36-9E4B-3F99AA7CAA38}">
      <dgm:prSet phldrT="[Texto]" custT="1"/>
      <dgm:spPr/>
      <dgm:t>
        <a:bodyPr/>
        <a:lstStyle/>
        <a:p>
          <a:pPr algn="r"/>
          <a:r>
            <a:rPr lang="es-MX" sz="1600" b="1" dirty="0"/>
            <a:t>  Se publica la Ley de    Transparencia, Acceso a la Información Pública  y Rendición de Cuentas de la Ciudad de México. Abrogando la LTAIPDF</a:t>
          </a:r>
        </a:p>
      </dgm:t>
    </dgm:pt>
    <dgm:pt modelId="{11342133-0945-4A75-8A5A-7B34B333542D}" type="parTrans" cxnId="{749FDE9A-FEA6-4432-B05E-DE3219EE7BDF}">
      <dgm:prSet/>
      <dgm:spPr/>
      <dgm:t>
        <a:bodyPr/>
        <a:lstStyle/>
        <a:p>
          <a:endParaRPr lang="es-MX"/>
        </a:p>
      </dgm:t>
    </dgm:pt>
    <dgm:pt modelId="{BFA6134B-41B0-45F5-A788-F072435CDD9F}" type="sibTrans" cxnId="{749FDE9A-FEA6-4432-B05E-DE3219EE7BDF}">
      <dgm:prSet/>
      <dgm:spPr/>
      <dgm:t>
        <a:bodyPr/>
        <a:lstStyle/>
        <a:p>
          <a:endParaRPr lang="es-MX"/>
        </a:p>
      </dgm:t>
    </dgm:pt>
    <dgm:pt modelId="{AE58D24B-4283-4BF3-821D-F1388D6F248F}">
      <dgm:prSet/>
      <dgm:spPr/>
      <dgm:t>
        <a:bodyPr/>
        <a:lstStyle/>
        <a:p>
          <a:endParaRPr lang="es-MX" b="0" dirty="0"/>
        </a:p>
      </dgm:t>
    </dgm:pt>
    <dgm:pt modelId="{0E4A4D2B-B233-4747-AC61-154DDC634CE0}" type="parTrans" cxnId="{0100375F-BF63-47F2-84CB-AAA163B0EDA5}">
      <dgm:prSet/>
      <dgm:spPr/>
      <dgm:t>
        <a:bodyPr/>
        <a:lstStyle/>
        <a:p>
          <a:endParaRPr lang="es-MX"/>
        </a:p>
      </dgm:t>
    </dgm:pt>
    <dgm:pt modelId="{67C47ECA-8022-48EC-A0D3-15DA86580B30}" type="sibTrans" cxnId="{0100375F-BF63-47F2-84CB-AAA163B0EDA5}">
      <dgm:prSet/>
      <dgm:spPr/>
      <dgm:t>
        <a:bodyPr/>
        <a:lstStyle/>
        <a:p>
          <a:endParaRPr lang="es-MX"/>
        </a:p>
      </dgm:t>
    </dgm:pt>
    <dgm:pt modelId="{0DF49041-7A21-4381-86EF-906B281197C5}">
      <dgm:prSet/>
      <dgm:spPr/>
      <dgm:t>
        <a:bodyPr/>
        <a:lstStyle/>
        <a:p>
          <a:endParaRPr lang="es-MX" b="0" dirty="0"/>
        </a:p>
      </dgm:t>
    </dgm:pt>
    <dgm:pt modelId="{C48A921F-83DE-4F31-B5FE-40B18D46B055}" type="parTrans" cxnId="{F747F208-7DFB-4CA2-A973-21CE7CBA7E53}">
      <dgm:prSet/>
      <dgm:spPr/>
      <dgm:t>
        <a:bodyPr/>
        <a:lstStyle/>
        <a:p>
          <a:endParaRPr lang="es-MX"/>
        </a:p>
      </dgm:t>
    </dgm:pt>
    <dgm:pt modelId="{0A0702B4-46EF-413D-BAEA-DEEA914B704E}" type="sibTrans" cxnId="{F747F208-7DFB-4CA2-A973-21CE7CBA7E53}">
      <dgm:prSet/>
      <dgm:spPr/>
      <dgm:t>
        <a:bodyPr/>
        <a:lstStyle/>
        <a:p>
          <a:endParaRPr lang="es-MX"/>
        </a:p>
      </dgm:t>
    </dgm:pt>
    <dgm:pt modelId="{CC06F056-4038-45D9-A7E4-1D4CD23344E6}">
      <dgm:prSet custT="1"/>
      <dgm:spPr/>
      <dgm:t>
        <a:bodyPr/>
        <a:lstStyle/>
        <a:p>
          <a:r>
            <a:rPr lang="es-MX" sz="1400" b="1" dirty="0"/>
            <a:t>11 de junio de 2002, se publica en el DOF la LFTAIPG (Grupo Oaxaca)</a:t>
          </a:r>
        </a:p>
        <a:p>
          <a:r>
            <a:rPr lang="es-MX" sz="1400" dirty="0">
              <a:solidFill>
                <a:schemeClr val="tx2">
                  <a:lumMod val="50000"/>
                </a:schemeClr>
              </a:solidFill>
            </a:rPr>
            <a:t>De 2002 a 2007, los estados y el DF crearon leyes de Acceso a la Información. </a:t>
          </a:r>
          <a:endParaRPr lang="es-MX" sz="1400" b="0" dirty="0"/>
        </a:p>
      </dgm:t>
    </dgm:pt>
    <dgm:pt modelId="{A657CF47-3125-4B2B-9671-A304B0587D0D}" type="parTrans" cxnId="{B2A130E6-4655-484D-B61F-77A45B250519}">
      <dgm:prSet/>
      <dgm:spPr/>
      <dgm:t>
        <a:bodyPr/>
        <a:lstStyle/>
        <a:p>
          <a:endParaRPr lang="es-MX"/>
        </a:p>
      </dgm:t>
    </dgm:pt>
    <dgm:pt modelId="{EAF213A9-DB8F-4A6B-8AD2-EA6E56E92600}" type="sibTrans" cxnId="{B2A130E6-4655-484D-B61F-77A45B250519}">
      <dgm:prSet/>
      <dgm:spPr/>
      <dgm:t>
        <a:bodyPr/>
        <a:lstStyle/>
        <a:p>
          <a:endParaRPr lang="es-MX"/>
        </a:p>
      </dgm:t>
    </dgm:pt>
    <dgm:pt modelId="{A04A73FF-21EC-41E4-8B6F-B84B6C6F7AF5}" type="pres">
      <dgm:prSet presAssocID="{C96B383A-DF4E-4A9B-A9F0-1A91A70C79B0}" presName="rootnode" presStyleCnt="0">
        <dgm:presLayoutVars>
          <dgm:chMax/>
          <dgm:chPref/>
          <dgm:dir/>
          <dgm:animLvl val="lvl"/>
        </dgm:presLayoutVars>
      </dgm:prSet>
      <dgm:spPr/>
      <dgm:t>
        <a:bodyPr/>
        <a:lstStyle/>
        <a:p>
          <a:endParaRPr lang="es-MX"/>
        </a:p>
      </dgm:t>
    </dgm:pt>
    <dgm:pt modelId="{39502B47-A44D-4D52-B156-462A6370891A}" type="pres">
      <dgm:prSet presAssocID="{1DBC98DB-408D-430D-A187-EB22E710BE81}" presName="composite" presStyleCnt="0"/>
      <dgm:spPr/>
    </dgm:pt>
    <dgm:pt modelId="{860D5EDC-FECB-4B2D-A0F8-F9A41A14E261}" type="pres">
      <dgm:prSet presAssocID="{1DBC98DB-408D-430D-A187-EB22E710BE81}" presName="LShape" presStyleLbl="alignNode1" presStyleIdx="0" presStyleCnt="13" custScaleX="75618" custLinFactX="78220" custLinFactNeighborX="100000" custLinFactNeighborY="-65856"/>
      <dgm:spPr/>
    </dgm:pt>
    <dgm:pt modelId="{B693E9DE-9020-4E7B-B482-00BE6CBC4B8B}" type="pres">
      <dgm:prSet presAssocID="{1DBC98DB-408D-430D-A187-EB22E710BE81}" presName="ParentText" presStyleLbl="revTx" presStyleIdx="0" presStyleCnt="7" custScaleX="98197" custScaleY="117053" custLinFactX="100000" custLinFactNeighborX="114105" custLinFactNeighborY="-39508">
        <dgm:presLayoutVars>
          <dgm:chMax val="0"/>
          <dgm:chPref val="0"/>
          <dgm:bulletEnabled val="1"/>
        </dgm:presLayoutVars>
      </dgm:prSet>
      <dgm:spPr/>
      <dgm:t>
        <a:bodyPr/>
        <a:lstStyle/>
        <a:p>
          <a:endParaRPr lang="es-MX"/>
        </a:p>
      </dgm:t>
    </dgm:pt>
    <dgm:pt modelId="{85CCB94D-081B-43EB-A345-A94605F4907B}" type="pres">
      <dgm:prSet presAssocID="{1DBC98DB-408D-430D-A187-EB22E710BE81}" presName="Triangle" presStyleLbl="alignNode1" presStyleIdx="1" presStyleCnt="13"/>
      <dgm:spPr/>
    </dgm:pt>
    <dgm:pt modelId="{89BED26E-9224-4BA3-8B98-C22FF34775B6}" type="pres">
      <dgm:prSet presAssocID="{684BC139-5DEE-4A78-B28A-35319A6DA453}" presName="sibTrans" presStyleCnt="0"/>
      <dgm:spPr/>
    </dgm:pt>
    <dgm:pt modelId="{D40E1BCD-0A53-46BD-B74D-D52F8AD5B459}" type="pres">
      <dgm:prSet presAssocID="{684BC139-5DEE-4A78-B28A-35319A6DA453}" presName="space" presStyleCnt="0"/>
      <dgm:spPr/>
    </dgm:pt>
    <dgm:pt modelId="{B05B3CD4-1B8F-4C18-AB65-E4D43DA519F9}" type="pres">
      <dgm:prSet presAssocID="{A902EB7C-8C33-445A-805D-890D8C783CA8}" presName="composite" presStyleCnt="0"/>
      <dgm:spPr/>
    </dgm:pt>
    <dgm:pt modelId="{758DF9C6-3BD6-424D-9A8B-0631C795ACFB}" type="pres">
      <dgm:prSet presAssocID="{A902EB7C-8C33-445A-805D-890D8C783CA8}" presName="LShape" presStyleLbl="alignNode1" presStyleIdx="2" presStyleCnt="13" custLinFactX="85802" custLinFactNeighborX="100000" custLinFactNeighborY="-76772"/>
      <dgm:spPr/>
    </dgm:pt>
    <dgm:pt modelId="{CF4035E8-BD03-4B8C-8323-BA7A628F3903}" type="pres">
      <dgm:prSet presAssocID="{A902EB7C-8C33-445A-805D-890D8C783CA8}" presName="ParentText" presStyleLbl="revTx" presStyleIdx="1" presStyleCnt="7" custScaleX="145626" custLinFactX="100000" custLinFactNeighborX="129374" custLinFactNeighborY="-40744">
        <dgm:presLayoutVars>
          <dgm:chMax val="0"/>
          <dgm:chPref val="0"/>
          <dgm:bulletEnabled val="1"/>
        </dgm:presLayoutVars>
      </dgm:prSet>
      <dgm:spPr/>
      <dgm:t>
        <a:bodyPr/>
        <a:lstStyle/>
        <a:p>
          <a:endParaRPr lang="es-MX"/>
        </a:p>
      </dgm:t>
    </dgm:pt>
    <dgm:pt modelId="{C7E92E75-28A1-43D8-91A7-52CBC9D91FB1}" type="pres">
      <dgm:prSet presAssocID="{A902EB7C-8C33-445A-805D-890D8C783CA8}" presName="Triangle" presStyleLbl="alignNode1" presStyleIdx="3" presStyleCnt="13"/>
      <dgm:spPr/>
    </dgm:pt>
    <dgm:pt modelId="{6C94E5C9-5C3A-4D28-A0B5-3A514D6FB718}" type="pres">
      <dgm:prSet presAssocID="{3E69F809-BDFD-41E3-B8DB-D5B0871DF370}" presName="sibTrans" presStyleCnt="0"/>
      <dgm:spPr/>
    </dgm:pt>
    <dgm:pt modelId="{6698370B-65D6-4A55-9AA3-5FED9F35597E}" type="pres">
      <dgm:prSet presAssocID="{3E69F809-BDFD-41E3-B8DB-D5B0871DF370}" presName="space" presStyleCnt="0"/>
      <dgm:spPr/>
    </dgm:pt>
    <dgm:pt modelId="{96B60629-1473-4969-A1FA-0E2BB5B8556E}" type="pres">
      <dgm:prSet presAssocID="{D9EBD76F-C9D1-47AD-AA13-E8533503F1EE}" presName="composite" presStyleCnt="0"/>
      <dgm:spPr/>
    </dgm:pt>
    <dgm:pt modelId="{CDAA190B-81BA-4C9D-8AE2-89D0678A5000}" type="pres">
      <dgm:prSet presAssocID="{D9EBD76F-C9D1-47AD-AA13-E8533503F1EE}" presName="LShape" presStyleLbl="alignNode1" presStyleIdx="4" presStyleCnt="13" custScaleX="121440" custLinFactX="100000" custLinFactNeighborX="136124" custLinFactNeighborY="-85126"/>
      <dgm:spPr/>
    </dgm:pt>
    <dgm:pt modelId="{1605123C-C0FB-48D2-BCB2-9CD6FD471BFD}" type="pres">
      <dgm:prSet presAssocID="{D9EBD76F-C9D1-47AD-AA13-E8533503F1EE}" presName="ParentText" presStyleLbl="revTx" presStyleIdx="2" presStyleCnt="7" custScaleX="125644" custLinFactX="100000" custLinFactNeighborX="175936" custLinFactNeighborY="-52550">
        <dgm:presLayoutVars>
          <dgm:chMax val="0"/>
          <dgm:chPref val="0"/>
          <dgm:bulletEnabled val="1"/>
        </dgm:presLayoutVars>
      </dgm:prSet>
      <dgm:spPr/>
      <dgm:t>
        <a:bodyPr/>
        <a:lstStyle/>
        <a:p>
          <a:endParaRPr lang="es-MX"/>
        </a:p>
      </dgm:t>
    </dgm:pt>
    <dgm:pt modelId="{4D43626C-7F59-4B1B-93EB-53E3A2AAA33B}" type="pres">
      <dgm:prSet presAssocID="{D9EBD76F-C9D1-47AD-AA13-E8533503F1EE}" presName="Triangle" presStyleLbl="alignNode1" presStyleIdx="5" presStyleCnt="13"/>
      <dgm:spPr/>
    </dgm:pt>
    <dgm:pt modelId="{A5A9BA31-8E51-4731-AADB-685E78B323FB}" type="pres">
      <dgm:prSet presAssocID="{E96B7BC1-5692-4D12-B672-C67BF471B20D}" presName="sibTrans" presStyleCnt="0"/>
      <dgm:spPr/>
    </dgm:pt>
    <dgm:pt modelId="{B52D7B23-38EB-49FF-B284-D9FB6DE4034F}" type="pres">
      <dgm:prSet presAssocID="{E96B7BC1-5692-4D12-B672-C67BF471B20D}" presName="space" presStyleCnt="0"/>
      <dgm:spPr/>
    </dgm:pt>
    <dgm:pt modelId="{273364C0-459F-42B4-8EDF-E92DD3DD674A}" type="pres">
      <dgm:prSet presAssocID="{C8986BB2-6C0F-4C9C-B7BC-7E773A07F6FF}" presName="composite" presStyleCnt="0"/>
      <dgm:spPr/>
    </dgm:pt>
    <dgm:pt modelId="{5A687596-8EB8-45C9-81A1-6A1098F17BC4}" type="pres">
      <dgm:prSet presAssocID="{C8986BB2-6C0F-4C9C-B7BC-7E773A07F6FF}" presName="LShape" presStyleLbl="alignNode1" presStyleIdx="6" presStyleCnt="13" custScaleX="99601" custScaleY="94546" custLinFactX="100000" custLinFactNeighborX="166203" custLinFactNeighborY="-70217"/>
      <dgm:spPr/>
    </dgm:pt>
    <dgm:pt modelId="{D00A16D6-DD38-4C10-8F0D-DEBE5FCD3827}" type="pres">
      <dgm:prSet presAssocID="{C8986BB2-6C0F-4C9C-B7BC-7E773A07F6FF}" presName="ParentText" presStyleLbl="revTx" presStyleIdx="3" presStyleCnt="7" custScaleY="106843" custLinFactX="104340" custLinFactNeighborX="200000" custLinFactNeighborY="-42331">
        <dgm:presLayoutVars>
          <dgm:chMax val="0"/>
          <dgm:chPref val="0"/>
          <dgm:bulletEnabled val="1"/>
        </dgm:presLayoutVars>
      </dgm:prSet>
      <dgm:spPr/>
      <dgm:t>
        <a:bodyPr/>
        <a:lstStyle/>
        <a:p>
          <a:endParaRPr lang="es-MX"/>
        </a:p>
      </dgm:t>
    </dgm:pt>
    <dgm:pt modelId="{B246BDDB-0389-4171-AE05-2DC749894E7D}" type="pres">
      <dgm:prSet presAssocID="{C8986BB2-6C0F-4C9C-B7BC-7E773A07F6FF}" presName="Triangle" presStyleLbl="alignNode1" presStyleIdx="7" presStyleCnt="13"/>
      <dgm:spPr/>
    </dgm:pt>
    <dgm:pt modelId="{0671C225-92C9-4851-BEC4-8849D694B461}" type="pres">
      <dgm:prSet presAssocID="{289A69F8-7F12-43DA-B99D-FDB13C1A51AD}" presName="sibTrans" presStyleCnt="0"/>
      <dgm:spPr/>
    </dgm:pt>
    <dgm:pt modelId="{804BAAE4-5701-40F8-B794-B9059B5E7FD0}" type="pres">
      <dgm:prSet presAssocID="{289A69F8-7F12-43DA-B99D-FDB13C1A51AD}" presName="space" presStyleCnt="0"/>
      <dgm:spPr/>
    </dgm:pt>
    <dgm:pt modelId="{A09C52AD-1C53-49F1-94EB-5C9EED77F737}" type="pres">
      <dgm:prSet presAssocID="{AE58D24B-4283-4BF3-821D-F1388D6F248F}" presName="composite" presStyleCnt="0"/>
      <dgm:spPr/>
    </dgm:pt>
    <dgm:pt modelId="{0BA03E32-5E3F-43F2-B2B6-ECEC3090133F}" type="pres">
      <dgm:prSet presAssocID="{AE58D24B-4283-4BF3-821D-F1388D6F248F}" presName="LShape" presStyleLbl="alignNode1" presStyleIdx="8" presStyleCnt="13" custScaleX="106702" custLinFactX="-139217" custLinFactY="49604" custLinFactNeighborX="-200000" custLinFactNeighborY="100000"/>
      <dgm:spPr/>
    </dgm:pt>
    <dgm:pt modelId="{30520F7E-83C0-40BA-B5A2-B4DD1DCF2E11}" type="pres">
      <dgm:prSet presAssocID="{AE58D24B-4283-4BF3-821D-F1388D6F248F}" presName="ParentText" presStyleLbl="revTx" presStyleIdx="4" presStyleCnt="7">
        <dgm:presLayoutVars>
          <dgm:chMax val="0"/>
          <dgm:chPref val="0"/>
          <dgm:bulletEnabled val="1"/>
        </dgm:presLayoutVars>
      </dgm:prSet>
      <dgm:spPr/>
      <dgm:t>
        <a:bodyPr/>
        <a:lstStyle/>
        <a:p>
          <a:endParaRPr lang="es-MX"/>
        </a:p>
      </dgm:t>
    </dgm:pt>
    <dgm:pt modelId="{10AABD6F-4088-46E7-B516-DCAFC3A02481}" type="pres">
      <dgm:prSet presAssocID="{AE58D24B-4283-4BF3-821D-F1388D6F248F}" presName="Triangle" presStyleLbl="alignNode1" presStyleIdx="9" presStyleCnt="13"/>
      <dgm:spPr/>
    </dgm:pt>
    <dgm:pt modelId="{9C0C9D63-2AAF-4207-8C90-3B652CB5D6C6}" type="pres">
      <dgm:prSet presAssocID="{67C47ECA-8022-48EC-A0D3-15DA86580B30}" presName="sibTrans" presStyleCnt="0"/>
      <dgm:spPr/>
    </dgm:pt>
    <dgm:pt modelId="{A2D95F2D-2732-4CD3-AEE4-6A2780CF5645}" type="pres">
      <dgm:prSet presAssocID="{67C47ECA-8022-48EC-A0D3-15DA86580B30}" presName="space" presStyleCnt="0"/>
      <dgm:spPr/>
    </dgm:pt>
    <dgm:pt modelId="{B2FEA6CB-7E4B-4F19-943C-8BF52DD2FFC1}" type="pres">
      <dgm:prSet presAssocID="{0DF49041-7A21-4381-86EF-906B281197C5}" presName="composite" presStyleCnt="0"/>
      <dgm:spPr/>
    </dgm:pt>
    <dgm:pt modelId="{DF1A83ED-1E87-4789-91B4-70BEA067D35E}" type="pres">
      <dgm:prSet presAssocID="{0DF49041-7A21-4381-86EF-906B281197C5}" presName="LShape" presStyleLbl="alignNode1" presStyleIdx="10" presStyleCnt="13" custLinFactY="205507" custLinFactNeighborX="98692" custLinFactNeighborY="300000"/>
      <dgm:spPr/>
    </dgm:pt>
    <dgm:pt modelId="{E19996BC-C1BE-4EB2-8884-DF2204DCA6A8}" type="pres">
      <dgm:prSet presAssocID="{0DF49041-7A21-4381-86EF-906B281197C5}" presName="ParentText" presStyleLbl="revTx" presStyleIdx="5" presStyleCnt="7">
        <dgm:presLayoutVars>
          <dgm:chMax val="0"/>
          <dgm:chPref val="0"/>
          <dgm:bulletEnabled val="1"/>
        </dgm:presLayoutVars>
      </dgm:prSet>
      <dgm:spPr/>
      <dgm:t>
        <a:bodyPr/>
        <a:lstStyle/>
        <a:p>
          <a:endParaRPr lang="es-MX"/>
        </a:p>
      </dgm:t>
    </dgm:pt>
    <dgm:pt modelId="{0498DC5F-A6D8-4E07-9016-D16B1E9150E6}" type="pres">
      <dgm:prSet presAssocID="{0DF49041-7A21-4381-86EF-906B281197C5}" presName="Triangle" presStyleLbl="alignNode1" presStyleIdx="11" presStyleCnt="13"/>
      <dgm:spPr/>
    </dgm:pt>
    <dgm:pt modelId="{A6609583-706A-45FB-B107-86F430F9019E}" type="pres">
      <dgm:prSet presAssocID="{0A0702B4-46EF-413D-BAEA-DEEA914B704E}" presName="sibTrans" presStyleCnt="0"/>
      <dgm:spPr/>
    </dgm:pt>
    <dgm:pt modelId="{7B49F424-6AFE-4C96-B5D5-7232A21E971C}" type="pres">
      <dgm:prSet presAssocID="{0A0702B4-46EF-413D-BAEA-DEEA914B704E}" presName="space" presStyleCnt="0"/>
      <dgm:spPr/>
    </dgm:pt>
    <dgm:pt modelId="{3A7A090A-5DE5-4E7B-962A-6E9384E7E4D7}" type="pres">
      <dgm:prSet presAssocID="{CC06F056-4038-45D9-A7E4-1D4CD23344E6}" presName="composite" presStyleCnt="0"/>
      <dgm:spPr/>
    </dgm:pt>
    <dgm:pt modelId="{958DE410-DEEB-47F0-B403-047EA745BF9C}" type="pres">
      <dgm:prSet presAssocID="{CC06F056-4038-45D9-A7E4-1D4CD23344E6}" presName="LShape" presStyleLbl="alignNode1" presStyleIdx="12" presStyleCnt="13" custScaleX="83243" custScaleY="83195" custLinFactY="200000" custLinFactNeighborX="-848" custLinFactNeighborY="273614"/>
      <dgm:spPr/>
    </dgm:pt>
    <dgm:pt modelId="{8BF5CB59-3346-49F0-8AFF-5B5BFB1F434A}" type="pres">
      <dgm:prSet presAssocID="{CC06F056-4038-45D9-A7E4-1D4CD23344E6}" presName="ParentText" presStyleLbl="revTx" presStyleIdx="6" presStyleCnt="7" custLinFactX="-277972" custLinFactY="88206" custLinFactNeighborX="-300000" custLinFactNeighborY="100000">
        <dgm:presLayoutVars>
          <dgm:chMax val="0"/>
          <dgm:chPref val="0"/>
          <dgm:bulletEnabled val="1"/>
        </dgm:presLayoutVars>
      </dgm:prSet>
      <dgm:spPr/>
      <dgm:t>
        <a:bodyPr/>
        <a:lstStyle/>
        <a:p>
          <a:endParaRPr lang="es-MX"/>
        </a:p>
      </dgm:t>
    </dgm:pt>
  </dgm:ptLst>
  <dgm:cxnLst>
    <dgm:cxn modelId="{7F797E9D-AFD0-48A3-BEF4-7DBBED423DF8}" type="presOf" srcId="{D81E971A-20ED-4B36-9E4B-3F99AA7CAA38}" destId="{D00A16D6-DD38-4C10-8F0D-DEBE5FCD3827}" srcOrd="0" destOrd="1" presId="urn:microsoft.com/office/officeart/2009/3/layout/StepUpProcess"/>
    <dgm:cxn modelId="{F747F208-7DFB-4CA2-A973-21CE7CBA7E53}" srcId="{C96B383A-DF4E-4A9B-A9F0-1A91A70C79B0}" destId="{0DF49041-7A21-4381-86EF-906B281197C5}" srcOrd="5" destOrd="0" parTransId="{C48A921F-83DE-4F31-B5FE-40B18D46B055}" sibTransId="{0A0702B4-46EF-413D-BAEA-DEEA914B704E}"/>
    <dgm:cxn modelId="{358CA647-5134-45B1-A9D1-F08FF1FF2BB1}" type="presOf" srcId="{FD8C8F85-F81F-4B8C-9ED4-39E5D6A11485}" destId="{B693E9DE-9020-4E7B-B482-00BE6CBC4B8B}" srcOrd="0" destOrd="1" presId="urn:microsoft.com/office/officeart/2009/3/layout/StepUpProcess"/>
    <dgm:cxn modelId="{6D109943-2496-4D55-BA25-C41A0FB352FF}" type="presOf" srcId="{CC06F056-4038-45D9-A7E4-1D4CD23344E6}" destId="{8BF5CB59-3346-49F0-8AFF-5B5BFB1F434A}" srcOrd="0" destOrd="0" presId="urn:microsoft.com/office/officeart/2009/3/layout/StepUpProcess"/>
    <dgm:cxn modelId="{7753E935-E154-43BF-9BB0-F0D2B3530DC4}" srcId="{C96B383A-DF4E-4A9B-A9F0-1A91A70C79B0}" destId="{A902EB7C-8C33-445A-805D-890D8C783CA8}" srcOrd="1" destOrd="0" parTransId="{1403C483-899A-444A-A75F-779B569FADFE}" sibTransId="{3E69F809-BDFD-41E3-B8DB-D5B0871DF370}"/>
    <dgm:cxn modelId="{B2A130E6-4655-484D-B61F-77A45B250519}" srcId="{C96B383A-DF4E-4A9B-A9F0-1A91A70C79B0}" destId="{CC06F056-4038-45D9-A7E4-1D4CD23344E6}" srcOrd="6" destOrd="0" parTransId="{A657CF47-3125-4B2B-9671-A304B0587D0D}" sibTransId="{EAF213A9-DB8F-4A6B-8AD2-EA6E56E92600}"/>
    <dgm:cxn modelId="{F1E4E753-E06F-43E7-A9A1-AFF546790034}" type="presOf" srcId="{1DBC98DB-408D-430D-A187-EB22E710BE81}" destId="{B693E9DE-9020-4E7B-B482-00BE6CBC4B8B}" srcOrd="0" destOrd="0" presId="urn:microsoft.com/office/officeart/2009/3/layout/StepUpProcess"/>
    <dgm:cxn modelId="{8D2877FC-F13F-4045-BCF6-D19E6419538D}" type="presOf" srcId="{790159E1-EF29-41C9-9C5D-4F8BB0BA12BC}" destId="{1605123C-C0FB-48D2-BCB2-9CD6FD471BFD}" srcOrd="0" destOrd="1" presId="urn:microsoft.com/office/officeart/2009/3/layout/StepUpProcess"/>
    <dgm:cxn modelId="{426CACE1-2E0F-4034-A4C0-06B32B923D60}" srcId="{C96B383A-DF4E-4A9B-A9F0-1A91A70C79B0}" destId="{1DBC98DB-408D-430D-A187-EB22E710BE81}" srcOrd="0" destOrd="0" parTransId="{04B7119B-A608-44F5-B10D-33320369895D}" sibTransId="{684BC139-5DEE-4A78-B28A-35319A6DA453}"/>
    <dgm:cxn modelId="{3D6B6B62-A480-49B8-B607-D089B25CDAF0}" type="presOf" srcId="{0DF49041-7A21-4381-86EF-906B281197C5}" destId="{E19996BC-C1BE-4EB2-8884-DF2204DCA6A8}" srcOrd="0" destOrd="0" presId="urn:microsoft.com/office/officeart/2009/3/layout/StepUpProcess"/>
    <dgm:cxn modelId="{29C8C647-9D35-4C00-A2C2-DC007245A790}" type="presOf" srcId="{C4785360-30ED-46F2-B73B-FACF0171190A}" destId="{CF4035E8-BD03-4B8C-8323-BA7A628F3903}" srcOrd="0" destOrd="1" presId="urn:microsoft.com/office/officeart/2009/3/layout/StepUpProcess"/>
    <dgm:cxn modelId="{338D5E20-066E-44B3-A558-AC00A2082D15}" srcId="{D9EBD76F-C9D1-47AD-AA13-E8533503F1EE}" destId="{790159E1-EF29-41C9-9C5D-4F8BB0BA12BC}" srcOrd="0" destOrd="0" parTransId="{B76FEAAE-1BFE-4B87-B17E-C0475F63E5F5}" sibTransId="{B9986BBD-233D-4F7A-8220-709906C7858C}"/>
    <dgm:cxn modelId="{749FDE9A-FEA6-4432-B05E-DE3219EE7BDF}" srcId="{C8986BB2-6C0F-4C9C-B7BC-7E773A07F6FF}" destId="{D81E971A-20ED-4B36-9E4B-3F99AA7CAA38}" srcOrd="0" destOrd="0" parTransId="{11342133-0945-4A75-8A5A-7B34B333542D}" sibTransId="{BFA6134B-41B0-45F5-A788-F072435CDD9F}"/>
    <dgm:cxn modelId="{1154C3B3-B811-4CA0-8C51-A4CCBC3713D0}" type="presOf" srcId="{AE58D24B-4283-4BF3-821D-F1388D6F248F}" destId="{30520F7E-83C0-40BA-B5A2-B4DD1DCF2E11}" srcOrd="0" destOrd="0" presId="urn:microsoft.com/office/officeart/2009/3/layout/StepUpProcess"/>
    <dgm:cxn modelId="{5CB70AB9-4B04-498B-91AD-65FB58CD55A2}" type="presOf" srcId="{D9EBD76F-C9D1-47AD-AA13-E8533503F1EE}" destId="{1605123C-C0FB-48D2-BCB2-9CD6FD471BFD}" srcOrd="0" destOrd="0" presId="urn:microsoft.com/office/officeart/2009/3/layout/StepUpProcess"/>
    <dgm:cxn modelId="{DE5394FA-550F-4D26-AD05-DE73C372D2F4}" srcId="{1DBC98DB-408D-430D-A187-EB22E710BE81}" destId="{FD8C8F85-F81F-4B8C-9ED4-39E5D6A11485}" srcOrd="0" destOrd="0" parTransId="{8E87C5ED-53CD-4F10-8FAF-1C836AC5ECB6}" sibTransId="{A7684CD4-5EBE-4B2D-8B97-7ED3C026A6E0}"/>
    <dgm:cxn modelId="{02ACC3CA-DA28-431D-ADFA-3DEE8EA79879}" type="presOf" srcId="{C96B383A-DF4E-4A9B-A9F0-1A91A70C79B0}" destId="{A04A73FF-21EC-41E4-8B6F-B84B6C6F7AF5}" srcOrd="0" destOrd="0" presId="urn:microsoft.com/office/officeart/2009/3/layout/StepUpProcess"/>
    <dgm:cxn modelId="{C7CB128E-5EE0-4A9A-A9C6-993421AB1096}" type="presOf" srcId="{C8986BB2-6C0F-4C9C-B7BC-7E773A07F6FF}" destId="{D00A16D6-DD38-4C10-8F0D-DEBE5FCD3827}" srcOrd="0" destOrd="0" presId="urn:microsoft.com/office/officeart/2009/3/layout/StepUpProcess"/>
    <dgm:cxn modelId="{0100375F-BF63-47F2-84CB-AAA163B0EDA5}" srcId="{C96B383A-DF4E-4A9B-A9F0-1A91A70C79B0}" destId="{AE58D24B-4283-4BF3-821D-F1388D6F248F}" srcOrd="4" destOrd="0" parTransId="{0E4A4D2B-B233-4747-AC61-154DDC634CE0}" sibTransId="{67C47ECA-8022-48EC-A0D3-15DA86580B30}"/>
    <dgm:cxn modelId="{5A8153DD-99C0-437F-A125-60880A671453}" type="presOf" srcId="{A902EB7C-8C33-445A-805D-890D8C783CA8}" destId="{CF4035E8-BD03-4B8C-8323-BA7A628F3903}" srcOrd="0" destOrd="0" presId="urn:microsoft.com/office/officeart/2009/3/layout/StepUpProcess"/>
    <dgm:cxn modelId="{31EF5F13-5638-4F35-8AC9-86D1586EF4E8}" srcId="{A902EB7C-8C33-445A-805D-890D8C783CA8}" destId="{C4785360-30ED-46F2-B73B-FACF0171190A}" srcOrd="0" destOrd="0" parTransId="{6C84FD01-4A17-450E-A28C-439FD367754B}" sibTransId="{1DCA9E27-122F-42F7-9FC2-66EAAD80B030}"/>
    <dgm:cxn modelId="{7FFFEB08-21D6-42CA-A352-D768299FDDEB}" srcId="{C96B383A-DF4E-4A9B-A9F0-1A91A70C79B0}" destId="{C8986BB2-6C0F-4C9C-B7BC-7E773A07F6FF}" srcOrd="3" destOrd="0" parTransId="{14A4CA9D-5347-411C-B233-F0225A767543}" sibTransId="{289A69F8-7F12-43DA-B99D-FDB13C1A51AD}"/>
    <dgm:cxn modelId="{86ADBF6E-7E4E-4575-8085-C5BADC41B1C9}" srcId="{C96B383A-DF4E-4A9B-A9F0-1A91A70C79B0}" destId="{D9EBD76F-C9D1-47AD-AA13-E8533503F1EE}" srcOrd="2" destOrd="0" parTransId="{17C7B065-2B77-4DA2-83B5-8F067F6F5775}" sibTransId="{E96B7BC1-5692-4D12-B672-C67BF471B20D}"/>
    <dgm:cxn modelId="{9A1859D9-3DFA-4841-9916-5DCED89AC28B}" type="presParOf" srcId="{A04A73FF-21EC-41E4-8B6F-B84B6C6F7AF5}" destId="{39502B47-A44D-4D52-B156-462A6370891A}" srcOrd="0" destOrd="0" presId="urn:microsoft.com/office/officeart/2009/3/layout/StepUpProcess"/>
    <dgm:cxn modelId="{530BBCEC-6E79-4F91-8696-75567AE93F28}" type="presParOf" srcId="{39502B47-A44D-4D52-B156-462A6370891A}" destId="{860D5EDC-FECB-4B2D-A0F8-F9A41A14E261}" srcOrd="0" destOrd="0" presId="urn:microsoft.com/office/officeart/2009/3/layout/StepUpProcess"/>
    <dgm:cxn modelId="{84A5A78C-86D6-471F-8E8B-0FEC429FC4A6}" type="presParOf" srcId="{39502B47-A44D-4D52-B156-462A6370891A}" destId="{B693E9DE-9020-4E7B-B482-00BE6CBC4B8B}" srcOrd="1" destOrd="0" presId="urn:microsoft.com/office/officeart/2009/3/layout/StepUpProcess"/>
    <dgm:cxn modelId="{DEABA6F7-E2BB-44A2-AF34-00B058BAA379}" type="presParOf" srcId="{39502B47-A44D-4D52-B156-462A6370891A}" destId="{85CCB94D-081B-43EB-A345-A94605F4907B}" srcOrd="2" destOrd="0" presId="urn:microsoft.com/office/officeart/2009/3/layout/StepUpProcess"/>
    <dgm:cxn modelId="{BA7BB876-DF80-4141-BE63-36B4FD845220}" type="presParOf" srcId="{A04A73FF-21EC-41E4-8B6F-B84B6C6F7AF5}" destId="{89BED26E-9224-4BA3-8B98-C22FF34775B6}" srcOrd="1" destOrd="0" presId="urn:microsoft.com/office/officeart/2009/3/layout/StepUpProcess"/>
    <dgm:cxn modelId="{9924D310-13E6-4B9B-B75B-2BA9C3DC76C9}" type="presParOf" srcId="{89BED26E-9224-4BA3-8B98-C22FF34775B6}" destId="{D40E1BCD-0A53-46BD-B74D-D52F8AD5B459}" srcOrd="0" destOrd="0" presId="urn:microsoft.com/office/officeart/2009/3/layout/StepUpProcess"/>
    <dgm:cxn modelId="{D308B688-A31A-4C92-8B66-30BC14079CFC}" type="presParOf" srcId="{A04A73FF-21EC-41E4-8B6F-B84B6C6F7AF5}" destId="{B05B3CD4-1B8F-4C18-AB65-E4D43DA519F9}" srcOrd="2" destOrd="0" presId="urn:microsoft.com/office/officeart/2009/3/layout/StepUpProcess"/>
    <dgm:cxn modelId="{EF89B9FB-B2C7-46CE-9EF4-1DE14CD4BD6B}" type="presParOf" srcId="{B05B3CD4-1B8F-4C18-AB65-E4D43DA519F9}" destId="{758DF9C6-3BD6-424D-9A8B-0631C795ACFB}" srcOrd="0" destOrd="0" presId="urn:microsoft.com/office/officeart/2009/3/layout/StepUpProcess"/>
    <dgm:cxn modelId="{1EE35950-C64B-4B6E-90B8-83C338805882}" type="presParOf" srcId="{B05B3CD4-1B8F-4C18-AB65-E4D43DA519F9}" destId="{CF4035E8-BD03-4B8C-8323-BA7A628F3903}" srcOrd="1" destOrd="0" presId="urn:microsoft.com/office/officeart/2009/3/layout/StepUpProcess"/>
    <dgm:cxn modelId="{E2992B47-C45B-411E-BFE4-1C0AE405FCBF}" type="presParOf" srcId="{B05B3CD4-1B8F-4C18-AB65-E4D43DA519F9}" destId="{C7E92E75-28A1-43D8-91A7-52CBC9D91FB1}" srcOrd="2" destOrd="0" presId="urn:microsoft.com/office/officeart/2009/3/layout/StepUpProcess"/>
    <dgm:cxn modelId="{3919208A-E498-4C51-8007-D8F12F2F11D3}" type="presParOf" srcId="{A04A73FF-21EC-41E4-8B6F-B84B6C6F7AF5}" destId="{6C94E5C9-5C3A-4D28-A0B5-3A514D6FB718}" srcOrd="3" destOrd="0" presId="urn:microsoft.com/office/officeart/2009/3/layout/StepUpProcess"/>
    <dgm:cxn modelId="{42CB408F-02B0-4039-A0D5-7DFCB7DF2DDA}" type="presParOf" srcId="{6C94E5C9-5C3A-4D28-A0B5-3A514D6FB718}" destId="{6698370B-65D6-4A55-9AA3-5FED9F35597E}" srcOrd="0" destOrd="0" presId="urn:microsoft.com/office/officeart/2009/3/layout/StepUpProcess"/>
    <dgm:cxn modelId="{14E41409-778F-41D5-ADF1-849E8214B378}" type="presParOf" srcId="{A04A73FF-21EC-41E4-8B6F-B84B6C6F7AF5}" destId="{96B60629-1473-4969-A1FA-0E2BB5B8556E}" srcOrd="4" destOrd="0" presId="urn:microsoft.com/office/officeart/2009/3/layout/StepUpProcess"/>
    <dgm:cxn modelId="{66124675-4D32-44C3-BEE6-A5B5578111CE}" type="presParOf" srcId="{96B60629-1473-4969-A1FA-0E2BB5B8556E}" destId="{CDAA190B-81BA-4C9D-8AE2-89D0678A5000}" srcOrd="0" destOrd="0" presId="urn:microsoft.com/office/officeart/2009/3/layout/StepUpProcess"/>
    <dgm:cxn modelId="{757F6729-EEAD-4D77-A8FB-D3E888C3CF0C}" type="presParOf" srcId="{96B60629-1473-4969-A1FA-0E2BB5B8556E}" destId="{1605123C-C0FB-48D2-BCB2-9CD6FD471BFD}" srcOrd="1" destOrd="0" presId="urn:microsoft.com/office/officeart/2009/3/layout/StepUpProcess"/>
    <dgm:cxn modelId="{39D6EF6A-E2FE-4AA7-8F84-46BF182E7223}" type="presParOf" srcId="{96B60629-1473-4969-A1FA-0E2BB5B8556E}" destId="{4D43626C-7F59-4B1B-93EB-53E3A2AAA33B}" srcOrd="2" destOrd="0" presId="urn:microsoft.com/office/officeart/2009/3/layout/StepUpProcess"/>
    <dgm:cxn modelId="{068553CD-4F4B-4F57-B739-1CC972452956}" type="presParOf" srcId="{A04A73FF-21EC-41E4-8B6F-B84B6C6F7AF5}" destId="{A5A9BA31-8E51-4731-AADB-685E78B323FB}" srcOrd="5" destOrd="0" presId="urn:microsoft.com/office/officeart/2009/3/layout/StepUpProcess"/>
    <dgm:cxn modelId="{8303D86F-6718-4A4C-8F07-A74ADFD1B2A8}" type="presParOf" srcId="{A5A9BA31-8E51-4731-AADB-685E78B323FB}" destId="{B52D7B23-38EB-49FF-B284-D9FB6DE4034F}" srcOrd="0" destOrd="0" presId="urn:microsoft.com/office/officeart/2009/3/layout/StepUpProcess"/>
    <dgm:cxn modelId="{00419155-03B3-4307-80B5-283CEDA1703F}" type="presParOf" srcId="{A04A73FF-21EC-41E4-8B6F-B84B6C6F7AF5}" destId="{273364C0-459F-42B4-8EDF-E92DD3DD674A}" srcOrd="6" destOrd="0" presId="urn:microsoft.com/office/officeart/2009/3/layout/StepUpProcess"/>
    <dgm:cxn modelId="{E7C54C00-F972-4466-A8BA-38E6FA388EF0}" type="presParOf" srcId="{273364C0-459F-42B4-8EDF-E92DD3DD674A}" destId="{5A687596-8EB8-45C9-81A1-6A1098F17BC4}" srcOrd="0" destOrd="0" presId="urn:microsoft.com/office/officeart/2009/3/layout/StepUpProcess"/>
    <dgm:cxn modelId="{9BC87D94-2270-4791-B074-6205ED7250D9}" type="presParOf" srcId="{273364C0-459F-42B4-8EDF-E92DD3DD674A}" destId="{D00A16D6-DD38-4C10-8F0D-DEBE5FCD3827}" srcOrd="1" destOrd="0" presId="urn:microsoft.com/office/officeart/2009/3/layout/StepUpProcess"/>
    <dgm:cxn modelId="{6C36EBAC-CD0E-4736-A340-8E3C9D1C8D47}" type="presParOf" srcId="{273364C0-459F-42B4-8EDF-E92DD3DD674A}" destId="{B246BDDB-0389-4171-AE05-2DC749894E7D}" srcOrd="2" destOrd="0" presId="urn:microsoft.com/office/officeart/2009/3/layout/StepUpProcess"/>
    <dgm:cxn modelId="{DA33095E-069A-4F2B-87CB-7738B32D27BF}" type="presParOf" srcId="{A04A73FF-21EC-41E4-8B6F-B84B6C6F7AF5}" destId="{0671C225-92C9-4851-BEC4-8849D694B461}" srcOrd="7" destOrd="0" presId="urn:microsoft.com/office/officeart/2009/3/layout/StepUpProcess"/>
    <dgm:cxn modelId="{ECB16308-F5EB-4FCC-87DD-8B2F4677A41E}" type="presParOf" srcId="{0671C225-92C9-4851-BEC4-8849D694B461}" destId="{804BAAE4-5701-40F8-B794-B9059B5E7FD0}" srcOrd="0" destOrd="0" presId="urn:microsoft.com/office/officeart/2009/3/layout/StepUpProcess"/>
    <dgm:cxn modelId="{48A99AAE-DD6E-4046-937D-A761F7A22F00}" type="presParOf" srcId="{A04A73FF-21EC-41E4-8B6F-B84B6C6F7AF5}" destId="{A09C52AD-1C53-49F1-94EB-5C9EED77F737}" srcOrd="8" destOrd="0" presId="urn:microsoft.com/office/officeart/2009/3/layout/StepUpProcess"/>
    <dgm:cxn modelId="{A773F90D-1AE1-4B7E-BB06-EF041EF7DE58}" type="presParOf" srcId="{A09C52AD-1C53-49F1-94EB-5C9EED77F737}" destId="{0BA03E32-5E3F-43F2-B2B6-ECEC3090133F}" srcOrd="0" destOrd="0" presId="urn:microsoft.com/office/officeart/2009/3/layout/StepUpProcess"/>
    <dgm:cxn modelId="{96622086-A8E9-41D6-8674-CE72E55B7916}" type="presParOf" srcId="{A09C52AD-1C53-49F1-94EB-5C9EED77F737}" destId="{30520F7E-83C0-40BA-B5A2-B4DD1DCF2E11}" srcOrd="1" destOrd="0" presId="urn:microsoft.com/office/officeart/2009/3/layout/StepUpProcess"/>
    <dgm:cxn modelId="{24F78592-6FFF-4D63-857A-852CCF835BB1}" type="presParOf" srcId="{A09C52AD-1C53-49F1-94EB-5C9EED77F737}" destId="{10AABD6F-4088-46E7-B516-DCAFC3A02481}" srcOrd="2" destOrd="0" presId="urn:microsoft.com/office/officeart/2009/3/layout/StepUpProcess"/>
    <dgm:cxn modelId="{32E4AC41-8951-49E2-AC97-90F3063707FD}" type="presParOf" srcId="{A04A73FF-21EC-41E4-8B6F-B84B6C6F7AF5}" destId="{9C0C9D63-2AAF-4207-8C90-3B652CB5D6C6}" srcOrd="9" destOrd="0" presId="urn:microsoft.com/office/officeart/2009/3/layout/StepUpProcess"/>
    <dgm:cxn modelId="{1450EB7E-7F87-49E5-8EE3-119C16A1F75A}" type="presParOf" srcId="{9C0C9D63-2AAF-4207-8C90-3B652CB5D6C6}" destId="{A2D95F2D-2732-4CD3-AEE4-6A2780CF5645}" srcOrd="0" destOrd="0" presId="urn:microsoft.com/office/officeart/2009/3/layout/StepUpProcess"/>
    <dgm:cxn modelId="{CA830809-18C1-42F4-816F-572106A6EE2D}" type="presParOf" srcId="{A04A73FF-21EC-41E4-8B6F-B84B6C6F7AF5}" destId="{B2FEA6CB-7E4B-4F19-943C-8BF52DD2FFC1}" srcOrd="10" destOrd="0" presId="urn:microsoft.com/office/officeart/2009/3/layout/StepUpProcess"/>
    <dgm:cxn modelId="{7F42E313-7B5B-4C02-8B88-427F82DBBAD8}" type="presParOf" srcId="{B2FEA6CB-7E4B-4F19-943C-8BF52DD2FFC1}" destId="{DF1A83ED-1E87-4789-91B4-70BEA067D35E}" srcOrd="0" destOrd="0" presId="urn:microsoft.com/office/officeart/2009/3/layout/StepUpProcess"/>
    <dgm:cxn modelId="{E751F51A-C0D8-49D9-862D-DF195732B367}" type="presParOf" srcId="{B2FEA6CB-7E4B-4F19-943C-8BF52DD2FFC1}" destId="{E19996BC-C1BE-4EB2-8884-DF2204DCA6A8}" srcOrd="1" destOrd="0" presId="urn:microsoft.com/office/officeart/2009/3/layout/StepUpProcess"/>
    <dgm:cxn modelId="{731742F0-C73F-4940-9BC8-CDFFC8CF0FA8}" type="presParOf" srcId="{B2FEA6CB-7E4B-4F19-943C-8BF52DD2FFC1}" destId="{0498DC5F-A6D8-4E07-9016-D16B1E9150E6}" srcOrd="2" destOrd="0" presId="urn:microsoft.com/office/officeart/2009/3/layout/StepUpProcess"/>
    <dgm:cxn modelId="{C9F0C8D8-A83F-42DE-B696-CD02C01091D4}" type="presParOf" srcId="{A04A73FF-21EC-41E4-8B6F-B84B6C6F7AF5}" destId="{A6609583-706A-45FB-B107-86F430F9019E}" srcOrd="11" destOrd="0" presId="urn:microsoft.com/office/officeart/2009/3/layout/StepUpProcess"/>
    <dgm:cxn modelId="{95916B75-0E44-4560-AE7A-436BBAD901AB}" type="presParOf" srcId="{A6609583-706A-45FB-B107-86F430F9019E}" destId="{7B49F424-6AFE-4C96-B5D5-7232A21E971C}" srcOrd="0" destOrd="0" presId="urn:microsoft.com/office/officeart/2009/3/layout/StepUpProcess"/>
    <dgm:cxn modelId="{F56DB994-C8DB-48B0-8147-F1B9554FDAD7}" type="presParOf" srcId="{A04A73FF-21EC-41E4-8B6F-B84B6C6F7AF5}" destId="{3A7A090A-5DE5-4E7B-962A-6E9384E7E4D7}" srcOrd="12" destOrd="0" presId="urn:microsoft.com/office/officeart/2009/3/layout/StepUpProcess"/>
    <dgm:cxn modelId="{BBF45016-2BFE-4747-A087-D75B4B11DA7F}" type="presParOf" srcId="{3A7A090A-5DE5-4E7B-962A-6E9384E7E4D7}" destId="{958DE410-DEEB-47F0-B403-047EA745BF9C}" srcOrd="0" destOrd="0" presId="urn:microsoft.com/office/officeart/2009/3/layout/StepUpProcess"/>
    <dgm:cxn modelId="{3A034F58-9922-40E1-AA8A-EB81BBE73B8B}" type="presParOf" srcId="{3A7A090A-5DE5-4E7B-962A-6E9384E7E4D7}" destId="{8BF5CB59-3346-49F0-8AFF-5B5BFB1F434A}" srcOrd="1" destOrd="0" presId="urn:microsoft.com/office/officeart/2009/3/layout/StepUpProcess"/>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C78E8-9230-40E7-B5FE-6C3D02A4B10E}" type="doc">
      <dgm:prSet loTypeId="urn:microsoft.com/office/officeart/2005/8/layout/default#2" loCatId="list" qsTypeId="urn:microsoft.com/office/officeart/2005/8/quickstyle/simple1" qsCatId="simple" csTypeId="urn:microsoft.com/office/officeart/2005/8/colors/colorful1#5" csCatId="colorful" phldr="1"/>
      <dgm:spPr/>
      <dgm:t>
        <a:bodyPr/>
        <a:lstStyle/>
        <a:p>
          <a:endParaRPr lang="es-MX"/>
        </a:p>
      </dgm:t>
    </dgm:pt>
    <dgm:pt modelId="{8990779E-F6D0-4BE7-BBEA-752BF33B2A57}">
      <dgm:prSet phldrT="[Texto]"/>
      <dgm:spPr/>
      <dgm:t>
        <a:bodyPr/>
        <a:lstStyle/>
        <a:p>
          <a:r>
            <a:rPr lang="es-MX" dirty="0"/>
            <a:t>Unidades Administrativas</a:t>
          </a:r>
        </a:p>
      </dgm:t>
    </dgm:pt>
    <dgm:pt modelId="{50B13307-A2F7-4CC0-B571-1A7D4DAC1349}" type="parTrans" cxnId="{196ED4C9-13C7-405D-B211-0108C9CE7507}">
      <dgm:prSet/>
      <dgm:spPr/>
      <dgm:t>
        <a:bodyPr/>
        <a:lstStyle/>
        <a:p>
          <a:endParaRPr lang="es-MX"/>
        </a:p>
      </dgm:t>
    </dgm:pt>
    <dgm:pt modelId="{8DAE38B5-F3BC-4B84-8DA1-C0883F3FE49E}" type="sibTrans" cxnId="{196ED4C9-13C7-405D-B211-0108C9CE7507}">
      <dgm:prSet/>
      <dgm:spPr/>
      <dgm:t>
        <a:bodyPr/>
        <a:lstStyle/>
        <a:p>
          <a:endParaRPr lang="es-MX"/>
        </a:p>
      </dgm:t>
    </dgm:pt>
    <dgm:pt modelId="{D0DD5E61-B60F-4784-A35E-67C3C803CAFA}">
      <dgm:prSet phldrT="[Texto]"/>
      <dgm:spPr/>
      <dgm:t>
        <a:bodyPr/>
        <a:lstStyle/>
        <a:p>
          <a:r>
            <a:rPr lang="es-MX" dirty="0"/>
            <a:t>Órgano Interno de Control</a:t>
          </a:r>
        </a:p>
      </dgm:t>
    </dgm:pt>
    <dgm:pt modelId="{C661B9C5-8EF7-46E6-8304-1AC715C76985}" type="parTrans" cxnId="{F1E4781B-6F82-4781-8E62-160BE38196DA}">
      <dgm:prSet/>
      <dgm:spPr/>
      <dgm:t>
        <a:bodyPr/>
        <a:lstStyle/>
        <a:p>
          <a:endParaRPr lang="es-MX"/>
        </a:p>
      </dgm:t>
    </dgm:pt>
    <dgm:pt modelId="{7A3D904A-1D72-4394-9B60-36208BA3C5DF}" type="sibTrans" cxnId="{F1E4781B-6F82-4781-8E62-160BE38196DA}">
      <dgm:prSet/>
      <dgm:spPr/>
      <dgm:t>
        <a:bodyPr/>
        <a:lstStyle/>
        <a:p>
          <a:endParaRPr lang="es-MX"/>
        </a:p>
      </dgm:t>
    </dgm:pt>
    <dgm:pt modelId="{C901C94D-432E-4B98-B823-D8A3A37AD98C}">
      <dgm:prSet phldrT="[Texto]"/>
      <dgm:spPr/>
      <dgm:t>
        <a:bodyPr/>
        <a:lstStyle/>
        <a:p>
          <a:r>
            <a:rPr lang="es-MX" dirty="0"/>
            <a:t>Comisionado Presidente</a:t>
          </a:r>
        </a:p>
      </dgm:t>
    </dgm:pt>
    <dgm:pt modelId="{95D03CB7-CFFB-4DD5-A0CE-33AB3C7B9330}" type="sibTrans" cxnId="{30A2BEF6-4CA8-483C-A1FD-A405D04D63E2}">
      <dgm:prSet/>
      <dgm:spPr/>
      <dgm:t>
        <a:bodyPr/>
        <a:lstStyle/>
        <a:p>
          <a:endParaRPr lang="es-MX"/>
        </a:p>
      </dgm:t>
    </dgm:pt>
    <dgm:pt modelId="{0CD6673D-E313-4D0C-A80D-A6181F880A45}" type="parTrans" cxnId="{30A2BEF6-4CA8-483C-A1FD-A405D04D63E2}">
      <dgm:prSet/>
      <dgm:spPr/>
      <dgm:t>
        <a:bodyPr/>
        <a:lstStyle/>
        <a:p>
          <a:endParaRPr lang="es-MX"/>
        </a:p>
      </dgm:t>
    </dgm:pt>
    <dgm:pt modelId="{835A5470-31AB-4631-8764-DCCD4437481B}">
      <dgm:prSet phldrT="[Texto]"/>
      <dgm:spPr/>
      <dgm:t>
        <a:bodyPr/>
        <a:lstStyle/>
        <a:p>
          <a:r>
            <a:rPr lang="es-MX" dirty="0"/>
            <a:t>Pleno de Instituto</a:t>
          </a:r>
        </a:p>
      </dgm:t>
    </dgm:pt>
    <dgm:pt modelId="{7C81FA4C-ADC1-492A-811E-4B4CA36788BB}" type="sibTrans" cxnId="{8DD877D0-662B-4B8E-8968-04F650F97E87}">
      <dgm:prSet/>
      <dgm:spPr/>
      <dgm:t>
        <a:bodyPr/>
        <a:lstStyle/>
        <a:p>
          <a:endParaRPr lang="es-MX"/>
        </a:p>
      </dgm:t>
    </dgm:pt>
    <dgm:pt modelId="{D035541F-E62E-4BD5-91F0-6F6135CA8E97}" type="parTrans" cxnId="{8DD877D0-662B-4B8E-8968-04F650F97E87}">
      <dgm:prSet/>
      <dgm:spPr/>
      <dgm:t>
        <a:bodyPr/>
        <a:lstStyle/>
        <a:p>
          <a:endParaRPr lang="es-MX"/>
        </a:p>
      </dgm:t>
    </dgm:pt>
    <dgm:pt modelId="{514F6109-F411-4DFF-A3C4-239F6EE6AD03}" type="pres">
      <dgm:prSet presAssocID="{A54C78E8-9230-40E7-B5FE-6C3D02A4B10E}" presName="diagram" presStyleCnt="0">
        <dgm:presLayoutVars>
          <dgm:dir/>
          <dgm:resizeHandles val="exact"/>
        </dgm:presLayoutVars>
      </dgm:prSet>
      <dgm:spPr/>
      <dgm:t>
        <a:bodyPr/>
        <a:lstStyle/>
        <a:p>
          <a:endParaRPr lang="es-MX"/>
        </a:p>
      </dgm:t>
    </dgm:pt>
    <dgm:pt modelId="{AFE74F30-484C-41AA-AFB8-FD92253358DC}" type="pres">
      <dgm:prSet presAssocID="{835A5470-31AB-4631-8764-DCCD4437481B}" presName="node" presStyleLbl="node1" presStyleIdx="0" presStyleCnt="4" custLinFactNeighborX="719" custLinFactNeighborY="851">
        <dgm:presLayoutVars>
          <dgm:bulletEnabled val="1"/>
        </dgm:presLayoutVars>
      </dgm:prSet>
      <dgm:spPr/>
      <dgm:t>
        <a:bodyPr/>
        <a:lstStyle/>
        <a:p>
          <a:endParaRPr lang="es-MX"/>
        </a:p>
      </dgm:t>
    </dgm:pt>
    <dgm:pt modelId="{3A878369-E493-4064-9749-20CFDF7BC44E}" type="pres">
      <dgm:prSet presAssocID="{7C81FA4C-ADC1-492A-811E-4B4CA36788BB}" presName="sibTrans" presStyleCnt="0"/>
      <dgm:spPr/>
    </dgm:pt>
    <dgm:pt modelId="{ECEF531F-CF59-41EE-BB47-A73052314057}" type="pres">
      <dgm:prSet presAssocID="{C901C94D-432E-4B98-B823-D8A3A37AD98C}" presName="node" presStyleLbl="node1" presStyleIdx="1" presStyleCnt="4">
        <dgm:presLayoutVars>
          <dgm:bulletEnabled val="1"/>
        </dgm:presLayoutVars>
      </dgm:prSet>
      <dgm:spPr/>
      <dgm:t>
        <a:bodyPr/>
        <a:lstStyle/>
        <a:p>
          <a:endParaRPr lang="es-MX"/>
        </a:p>
      </dgm:t>
    </dgm:pt>
    <dgm:pt modelId="{116719D5-9B8C-4064-B499-0C15A39D7609}" type="pres">
      <dgm:prSet presAssocID="{95D03CB7-CFFB-4DD5-A0CE-33AB3C7B9330}" presName="sibTrans" presStyleCnt="0"/>
      <dgm:spPr/>
    </dgm:pt>
    <dgm:pt modelId="{B557F6AE-51C4-4941-A265-D11A6282E799}" type="pres">
      <dgm:prSet presAssocID="{8990779E-F6D0-4BE7-BBEA-752BF33B2A57}" presName="node" presStyleLbl="node1" presStyleIdx="2" presStyleCnt="4">
        <dgm:presLayoutVars>
          <dgm:bulletEnabled val="1"/>
        </dgm:presLayoutVars>
      </dgm:prSet>
      <dgm:spPr/>
      <dgm:t>
        <a:bodyPr/>
        <a:lstStyle/>
        <a:p>
          <a:endParaRPr lang="es-MX"/>
        </a:p>
      </dgm:t>
    </dgm:pt>
    <dgm:pt modelId="{4E7CD8B6-482B-45F8-A22A-0F279C1F6ABD}" type="pres">
      <dgm:prSet presAssocID="{8DAE38B5-F3BC-4B84-8DA1-C0883F3FE49E}" presName="sibTrans" presStyleCnt="0"/>
      <dgm:spPr/>
    </dgm:pt>
    <dgm:pt modelId="{AFE6C630-D537-4DF6-9EA1-DA5AEA4DB834}" type="pres">
      <dgm:prSet presAssocID="{D0DD5E61-B60F-4784-A35E-67C3C803CAFA}" presName="node" presStyleLbl="node1" presStyleIdx="3" presStyleCnt="4">
        <dgm:presLayoutVars>
          <dgm:bulletEnabled val="1"/>
        </dgm:presLayoutVars>
      </dgm:prSet>
      <dgm:spPr/>
      <dgm:t>
        <a:bodyPr/>
        <a:lstStyle/>
        <a:p>
          <a:endParaRPr lang="es-MX"/>
        </a:p>
      </dgm:t>
    </dgm:pt>
  </dgm:ptLst>
  <dgm:cxnLst>
    <dgm:cxn modelId="{30A2BEF6-4CA8-483C-A1FD-A405D04D63E2}" srcId="{A54C78E8-9230-40E7-B5FE-6C3D02A4B10E}" destId="{C901C94D-432E-4B98-B823-D8A3A37AD98C}" srcOrd="1" destOrd="0" parTransId="{0CD6673D-E313-4D0C-A80D-A6181F880A45}" sibTransId="{95D03CB7-CFFB-4DD5-A0CE-33AB3C7B9330}"/>
    <dgm:cxn modelId="{5AADFDFB-F9FA-4C7C-921F-2056082D2DE3}" type="presOf" srcId="{8990779E-F6D0-4BE7-BBEA-752BF33B2A57}" destId="{B557F6AE-51C4-4941-A265-D11A6282E799}" srcOrd="0" destOrd="0" presId="urn:microsoft.com/office/officeart/2005/8/layout/default#2"/>
    <dgm:cxn modelId="{E2965605-AEC1-4614-BC9D-14DE6DBBE40F}" type="presOf" srcId="{A54C78E8-9230-40E7-B5FE-6C3D02A4B10E}" destId="{514F6109-F411-4DFF-A3C4-239F6EE6AD03}" srcOrd="0" destOrd="0" presId="urn:microsoft.com/office/officeart/2005/8/layout/default#2"/>
    <dgm:cxn modelId="{45B324C8-1976-436C-A693-3DA9A975C530}" type="presOf" srcId="{C901C94D-432E-4B98-B823-D8A3A37AD98C}" destId="{ECEF531F-CF59-41EE-BB47-A73052314057}" srcOrd="0" destOrd="0" presId="urn:microsoft.com/office/officeart/2005/8/layout/default#2"/>
    <dgm:cxn modelId="{1C6E55C5-B6F7-4F57-B156-659A64E8633F}" type="presOf" srcId="{835A5470-31AB-4631-8764-DCCD4437481B}" destId="{AFE74F30-484C-41AA-AFB8-FD92253358DC}" srcOrd="0" destOrd="0" presId="urn:microsoft.com/office/officeart/2005/8/layout/default#2"/>
    <dgm:cxn modelId="{8DD877D0-662B-4B8E-8968-04F650F97E87}" srcId="{A54C78E8-9230-40E7-B5FE-6C3D02A4B10E}" destId="{835A5470-31AB-4631-8764-DCCD4437481B}" srcOrd="0" destOrd="0" parTransId="{D035541F-E62E-4BD5-91F0-6F6135CA8E97}" sibTransId="{7C81FA4C-ADC1-492A-811E-4B4CA36788BB}"/>
    <dgm:cxn modelId="{196ED4C9-13C7-405D-B211-0108C9CE7507}" srcId="{A54C78E8-9230-40E7-B5FE-6C3D02A4B10E}" destId="{8990779E-F6D0-4BE7-BBEA-752BF33B2A57}" srcOrd="2" destOrd="0" parTransId="{50B13307-A2F7-4CC0-B571-1A7D4DAC1349}" sibTransId="{8DAE38B5-F3BC-4B84-8DA1-C0883F3FE49E}"/>
    <dgm:cxn modelId="{F1E4781B-6F82-4781-8E62-160BE38196DA}" srcId="{A54C78E8-9230-40E7-B5FE-6C3D02A4B10E}" destId="{D0DD5E61-B60F-4784-A35E-67C3C803CAFA}" srcOrd="3" destOrd="0" parTransId="{C661B9C5-8EF7-46E6-8304-1AC715C76985}" sibTransId="{7A3D904A-1D72-4394-9B60-36208BA3C5DF}"/>
    <dgm:cxn modelId="{0F7DCF66-7987-4D87-9721-A1C6880BF4D7}" type="presOf" srcId="{D0DD5E61-B60F-4784-A35E-67C3C803CAFA}" destId="{AFE6C630-D537-4DF6-9EA1-DA5AEA4DB834}" srcOrd="0" destOrd="0" presId="urn:microsoft.com/office/officeart/2005/8/layout/default#2"/>
    <dgm:cxn modelId="{2D21B862-723F-4454-9E9C-FF4CFFD4AF00}" type="presParOf" srcId="{514F6109-F411-4DFF-A3C4-239F6EE6AD03}" destId="{AFE74F30-484C-41AA-AFB8-FD92253358DC}" srcOrd="0" destOrd="0" presId="urn:microsoft.com/office/officeart/2005/8/layout/default#2"/>
    <dgm:cxn modelId="{B0234087-9D7D-4860-8EC9-1CDABD66DC99}" type="presParOf" srcId="{514F6109-F411-4DFF-A3C4-239F6EE6AD03}" destId="{3A878369-E493-4064-9749-20CFDF7BC44E}" srcOrd="1" destOrd="0" presId="urn:microsoft.com/office/officeart/2005/8/layout/default#2"/>
    <dgm:cxn modelId="{B9E23986-3FDD-4216-B177-E0FD892212BD}" type="presParOf" srcId="{514F6109-F411-4DFF-A3C4-239F6EE6AD03}" destId="{ECEF531F-CF59-41EE-BB47-A73052314057}" srcOrd="2" destOrd="0" presId="urn:microsoft.com/office/officeart/2005/8/layout/default#2"/>
    <dgm:cxn modelId="{D16D7CCE-7EC8-4405-8C04-9D78B9B99936}" type="presParOf" srcId="{514F6109-F411-4DFF-A3C4-239F6EE6AD03}" destId="{116719D5-9B8C-4064-B499-0C15A39D7609}" srcOrd="3" destOrd="0" presId="urn:microsoft.com/office/officeart/2005/8/layout/default#2"/>
    <dgm:cxn modelId="{40D858F4-F959-4339-9397-744241568A8A}" type="presParOf" srcId="{514F6109-F411-4DFF-A3C4-239F6EE6AD03}" destId="{B557F6AE-51C4-4941-A265-D11A6282E799}" srcOrd="4" destOrd="0" presId="urn:microsoft.com/office/officeart/2005/8/layout/default#2"/>
    <dgm:cxn modelId="{46DC3212-BBD1-4585-B281-C7D4724B413F}" type="presParOf" srcId="{514F6109-F411-4DFF-A3C4-239F6EE6AD03}" destId="{4E7CD8B6-482B-45F8-A22A-0F279C1F6ABD}" srcOrd="5" destOrd="0" presId="urn:microsoft.com/office/officeart/2005/8/layout/default#2"/>
    <dgm:cxn modelId="{DFC0AE3B-1C3F-4F15-A5C5-AE006B795A84}" type="presParOf" srcId="{514F6109-F411-4DFF-A3C4-239F6EE6AD03}" destId="{AFE6C630-D537-4DF6-9EA1-DA5AEA4DB834}"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A445FB-31DD-4CF6-B403-FBB88D6231E1}"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ES"/>
        </a:p>
      </dgm:t>
    </dgm:pt>
    <dgm:pt modelId="{A2A3E58F-B501-423A-BF3A-FEBC5F0285B6}">
      <dgm:prSet/>
      <dgm:spPr/>
      <dgm:t>
        <a:bodyPr/>
        <a:lstStyle/>
        <a:p>
          <a:r>
            <a:rPr lang="es-ES_tradnl">
              <a:latin typeface="Tahoma" pitchFamily="34" charset="0"/>
              <a:ea typeface="Tahoma" pitchFamily="34" charset="0"/>
              <a:cs typeface="Tahoma" pitchFamily="34" charset="0"/>
            </a:rPr>
            <a:t>Capturar, ordenar, analizar y procesar las solicitudes de información.</a:t>
          </a:r>
          <a:endParaRPr lang="es-MX">
            <a:latin typeface="Tahoma" pitchFamily="34" charset="0"/>
            <a:ea typeface="Tahoma" pitchFamily="34" charset="0"/>
            <a:cs typeface="Tahoma" pitchFamily="34" charset="0"/>
          </a:endParaRPr>
        </a:p>
      </dgm:t>
    </dgm:pt>
    <dgm:pt modelId="{EC53F185-588E-42A4-BBE7-4E76A1CAE482}" type="parTrans" cxnId="{B74E8687-02F2-48D0-B728-73A0BE8AF63F}">
      <dgm:prSet/>
      <dgm:spPr/>
      <dgm:t>
        <a:bodyPr/>
        <a:lstStyle/>
        <a:p>
          <a:endParaRPr lang="es-ES">
            <a:latin typeface="Tahoma" pitchFamily="34" charset="0"/>
            <a:ea typeface="Tahoma" pitchFamily="34" charset="0"/>
            <a:cs typeface="Tahoma" pitchFamily="34" charset="0"/>
          </a:endParaRPr>
        </a:p>
      </dgm:t>
    </dgm:pt>
    <dgm:pt modelId="{15A0CA09-2257-47CB-83A7-873C90D0F847}" type="sibTrans" cxnId="{B74E8687-02F2-48D0-B728-73A0BE8AF63F}">
      <dgm:prSet/>
      <dgm:spPr/>
      <dgm:t>
        <a:bodyPr/>
        <a:lstStyle/>
        <a:p>
          <a:endParaRPr lang="es-ES">
            <a:latin typeface="Tahoma" pitchFamily="34" charset="0"/>
            <a:ea typeface="Tahoma" pitchFamily="34" charset="0"/>
            <a:cs typeface="Tahoma" pitchFamily="34" charset="0"/>
          </a:endParaRPr>
        </a:p>
      </dgm:t>
    </dgm:pt>
    <dgm:pt modelId="{00F9533F-A357-42BC-842C-1AA8593D4121}">
      <dgm:prSet/>
      <dgm:spPr/>
      <dgm:t>
        <a:bodyPr/>
        <a:lstStyle/>
        <a:p>
          <a:r>
            <a:rPr lang="es-ES_tradnl">
              <a:latin typeface="Tahoma" pitchFamily="34" charset="0"/>
              <a:ea typeface="Tahoma" pitchFamily="34" charset="0"/>
              <a:cs typeface="Tahoma" pitchFamily="34" charset="0"/>
            </a:rPr>
            <a:t>Tramitar las solicitudes de información y dar seguimiento hasta la entrega de la respuesta.</a:t>
          </a:r>
          <a:endParaRPr lang="es-MX">
            <a:latin typeface="Tahoma" pitchFamily="34" charset="0"/>
            <a:ea typeface="Tahoma" pitchFamily="34" charset="0"/>
            <a:cs typeface="Tahoma" pitchFamily="34" charset="0"/>
          </a:endParaRPr>
        </a:p>
      </dgm:t>
    </dgm:pt>
    <dgm:pt modelId="{CCF7FD02-AD1B-467A-8913-DA77A7D3A78F}" type="parTrans" cxnId="{7CF6C97F-FECA-4808-B141-C1FAF24F64E2}">
      <dgm:prSet/>
      <dgm:spPr/>
      <dgm:t>
        <a:bodyPr/>
        <a:lstStyle/>
        <a:p>
          <a:endParaRPr lang="es-ES">
            <a:latin typeface="Tahoma" pitchFamily="34" charset="0"/>
            <a:ea typeface="Tahoma" pitchFamily="34" charset="0"/>
            <a:cs typeface="Tahoma" pitchFamily="34" charset="0"/>
          </a:endParaRPr>
        </a:p>
      </dgm:t>
    </dgm:pt>
    <dgm:pt modelId="{5169482B-6FA7-4475-B14D-24D152FE0015}" type="sibTrans" cxnId="{7CF6C97F-FECA-4808-B141-C1FAF24F64E2}">
      <dgm:prSet/>
      <dgm:spPr/>
      <dgm:t>
        <a:bodyPr/>
        <a:lstStyle/>
        <a:p>
          <a:endParaRPr lang="es-ES">
            <a:latin typeface="Tahoma" pitchFamily="34" charset="0"/>
            <a:ea typeface="Tahoma" pitchFamily="34" charset="0"/>
            <a:cs typeface="Tahoma" pitchFamily="34" charset="0"/>
          </a:endParaRPr>
        </a:p>
      </dgm:t>
    </dgm:pt>
    <dgm:pt modelId="{7CF1AB89-3E1C-45B0-A35A-91A44D661B37}">
      <dgm:prSet/>
      <dgm:spPr/>
      <dgm:t>
        <a:bodyPr/>
        <a:lstStyle/>
        <a:p>
          <a:r>
            <a:rPr lang="es-ES_tradnl" dirty="0">
              <a:latin typeface="Tahoma" pitchFamily="34" charset="0"/>
              <a:ea typeface="Tahoma" pitchFamily="34" charset="0"/>
              <a:cs typeface="Tahoma" pitchFamily="34" charset="0"/>
            </a:rPr>
            <a:t>Formular el </a:t>
          </a:r>
          <a:r>
            <a:rPr lang="es-ES_tradnl" b="1" dirty="0">
              <a:latin typeface="Tahoma" pitchFamily="34" charset="0"/>
              <a:ea typeface="Tahoma" pitchFamily="34" charset="0"/>
              <a:cs typeface="Tahoma" pitchFamily="34" charset="0"/>
            </a:rPr>
            <a:t>programa de capacitación </a:t>
          </a:r>
          <a:r>
            <a:rPr lang="es-ES_tradnl" dirty="0">
              <a:latin typeface="Tahoma" pitchFamily="34" charset="0"/>
              <a:ea typeface="Tahoma" pitchFamily="34" charset="0"/>
              <a:cs typeface="Tahoma" pitchFamily="34" charset="0"/>
            </a:rPr>
            <a:t>en materia de </a:t>
          </a:r>
          <a:r>
            <a:rPr lang="es-ES_tradnl" b="1" dirty="0">
              <a:latin typeface="Tahoma" pitchFamily="34" charset="0"/>
              <a:ea typeface="Tahoma" pitchFamily="34" charset="0"/>
              <a:cs typeface="Tahoma" pitchFamily="34" charset="0"/>
            </a:rPr>
            <a:t>Acceso a la Información y gobierno abierto</a:t>
          </a:r>
          <a:r>
            <a:rPr lang="es-ES_tradnl" dirty="0">
              <a:latin typeface="Tahoma" pitchFamily="34" charset="0"/>
              <a:ea typeface="Tahoma" pitchFamily="34" charset="0"/>
              <a:cs typeface="Tahoma" pitchFamily="34" charset="0"/>
            </a:rPr>
            <a:t>, que deberá de ser instrumentado por la propia unidad.</a:t>
          </a:r>
          <a:endParaRPr lang="es-MX" dirty="0">
            <a:latin typeface="Tahoma" pitchFamily="34" charset="0"/>
            <a:ea typeface="Tahoma" pitchFamily="34" charset="0"/>
            <a:cs typeface="Tahoma" pitchFamily="34" charset="0"/>
          </a:endParaRPr>
        </a:p>
      </dgm:t>
    </dgm:pt>
    <dgm:pt modelId="{492D1EA0-AE71-4629-B2FC-5A8020377FB7}" type="parTrans" cxnId="{5E4287BE-49D3-471A-B4C6-78ADAE8D80ED}">
      <dgm:prSet/>
      <dgm:spPr/>
      <dgm:t>
        <a:bodyPr/>
        <a:lstStyle/>
        <a:p>
          <a:endParaRPr lang="es-ES">
            <a:latin typeface="Tahoma" pitchFamily="34" charset="0"/>
            <a:ea typeface="Tahoma" pitchFamily="34" charset="0"/>
            <a:cs typeface="Tahoma" pitchFamily="34" charset="0"/>
          </a:endParaRPr>
        </a:p>
      </dgm:t>
    </dgm:pt>
    <dgm:pt modelId="{05AB1C27-5FD3-4B4D-B005-88877D31787D}" type="sibTrans" cxnId="{5E4287BE-49D3-471A-B4C6-78ADAE8D80ED}">
      <dgm:prSet/>
      <dgm:spPr/>
      <dgm:t>
        <a:bodyPr/>
        <a:lstStyle/>
        <a:p>
          <a:endParaRPr lang="es-ES">
            <a:latin typeface="Tahoma" pitchFamily="34" charset="0"/>
            <a:ea typeface="Tahoma" pitchFamily="34" charset="0"/>
            <a:cs typeface="Tahoma" pitchFamily="34" charset="0"/>
          </a:endParaRPr>
        </a:p>
      </dgm:t>
    </dgm:pt>
    <dgm:pt modelId="{819E9EF6-1232-48E4-8DE8-B03FBC33DC89}" type="pres">
      <dgm:prSet presAssocID="{4FA445FB-31DD-4CF6-B403-FBB88D6231E1}" presName="Name0" presStyleCnt="0">
        <dgm:presLayoutVars>
          <dgm:chMax val="7"/>
          <dgm:dir/>
          <dgm:animLvl val="lvl"/>
          <dgm:resizeHandles val="exact"/>
        </dgm:presLayoutVars>
      </dgm:prSet>
      <dgm:spPr/>
      <dgm:t>
        <a:bodyPr/>
        <a:lstStyle/>
        <a:p>
          <a:endParaRPr lang="es-MX"/>
        </a:p>
      </dgm:t>
    </dgm:pt>
    <dgm:pt modelId="{11672624-7E56-4C4A-9229-130794DAEFB5}" type="pres">
      <dgm:prSet presAssocID="{A2A3E58F-B501-423A-BF3A-FEBC5F0285B6}" presName="circle1" presStyleLbl="node1" presStyleIdx="0" presStyleCnt="3"/>
      <dgm:spPr/>
      <dgm:t>
        <a:bodyPr/>
        <a:lstStyle/>
        <a:p>
          <a:endParaRPr lang="es-MX"/>
        </a:p>
      </dgm:t>
    </dgm:pt>
    <dgm:pt modelId="{F352AF87-598C-4E15-8657-22391BC235E1}" type="pres">
      <dgm:prSet presAssocID="{A2A3E58F-B501-423A-BF3A-FEBC5F0285B6}" presName="space" presStyleCnt="0"/>
      <dgm:spPr/>
      <dgm:t>
        <a:bodyPr/>
        <a:lstStyle/>
        <a:p>
          <a:endParaRPr lang="es-MX"/>
        </a:p>
      </dgm:t>
    </dgm:pt>
    <dgm:pt modelId="{B338BC37-3C14-4608-82E4-F56C34C4ABDD}" type="pres">
      <dgm:prSet presAssocID="{A2A3E58F-B501-423A-BF3A-FEBC5F0285B6}" presName="rect1" presStyleLbl="alignAcc1" presStyleIdx="0" presStyleCnt="3" custLinFactNeighborX="-170" custLinFactNeighborY="-4749"/>
      <dgm:spPr/>
      <dgm:t>
        <a:bodyPr/>
        <a:lstStyle/>
        <a:p>
          <a:endParaRPr lang="es-MX"/>
        </a:p>
      </dgm:t>
    </dgm:pt>
    <dgm:pt modelId="{7BA27F0E-E32D-4520-8CC2-606C145B655B}" type="pres">
      <dgm:prSet presAssocID="{00F9533F-A357-42BC-842C-1AA8593D4121}" presName="vertSpace2" presStyleLbl="node1" presStyleIdx="0" presStyleCnt="3"/>
      <dgm:spPr/>
      <dgm:t>
        <a:bodyPr/>
        <a:lstStyle/>
        <a:p>
          <a:endParaRPr lang="es-MX"/>
        </a:p>
      </dgm:t>
    </dgm:pt>
    <dgm:pt modelId="{DD161B6D-4CAE-46A8-B69F-CE6E18A7D07A}" type="pres">
      <dgm:prSet presAssocID="{00F9533F-A357-42BC-842C-1AA8593D4121}" presName="circle2" presStyleLbl="node1" presStyleIdx="1" presStyleCnt="3"/>
      <dgm:spPr/>
      <dgm:t>
        <a:bodyPr/>
        <a:lstStyle/>
        <a:p>
          <a:endParaRPr lang="es-MX"/>
        </a:p>
      </dgm:t>
    </dgm:pt>
    <dgm:pt modelId="{B2DE8439-22B7-46D6-982E-15F6806BDE01}" type="pres">
      <dgm:prSet presAssocID="{00F9533F-A357-42BC-842C-1AA8593D4121}" presName="rect2" presStyleLbl="alignAcc1" presStyleIdx="1" presStyleCnt="3"/>
      <dgm:spPr/>
      <dgm:t>
        <a:bodyPr/>
        <a:lstStyle/>
        <a:p>
          <a:endParaRPr lang="es-MX"/>
        </a:p>
      </dgm:t>
    </dgm:pt>
    <dgm:pt modelId="{6E87C3EC-3A93-4921-AE96-6EE616AE3056}" type="pres">
      <dgm:prSet presAssocID="{7CF1AB89-3E1C-45B0-A35A-91A44D661B37}" presName="vertSpace3" presStyleLbl="node1" presStyleIdx="1" presStyleCnt="3"/>
      <dgm:spPr/>
      <dgm:t>
        <a:bodyPr/>
        <a:lstStyle/>
        <a:p>
          <a:endParaRPr lang="es-MX"/>
        </a:p>
      </dgm:t>
    </dgm:pt>
    <dgm:pt modelId="{62629108-9CFF-4F73-BB4D-581BE0F5578C}" type="pres">
      <dgm:prSet presAssocID="{7CF1AB89-3E1C-45B0-A35A-91A44D661B37}" presName="circle3" presStyleLbl="node1" presStyleIdx="2" presStyleCnt="3"/>
      <dgm:spPr/>
      <dgm:t>
        <a:bodyPr/>
        <a:lstStyle/>
        <a:p>
          <a:endParaRPr lang="es-MX"/>
        </a:p>
      </dgm:t>
    </dgm:pt>
    <dgm:pt modelId="{F3A0C47F-8847-4E91-8F90-F8760370B532}" type="pres">
      <dgm:prSet presAssocID="{7CF1AB89-3E1C-45B0-A35A-91A44D661B37}" presName="rect3" presStyleLbl="alignAcc1" presStyleIdx="2" presStyleCnt="3"/>
      <dgm:spPr/>
      <dgm:t>
        <a:bodyPr/>
        <a:lstStyle/>
        <a:p>
          <a:endParaRPr lang="es-MX"/>
        </a:p>
      </dgm:t>
    </dgm:pt>
    <dgm:pt modelId="{24B3D876-21B9-4D72-B05A-B9DFF8C05B07}" type="pres">
      <dgm:prSet presAssocID="{A2A3E58F-B501-423A-BF3A-FEBC5F0285B6}" presName="rect1ParTxNoCh" presStyleLbl="alignAcc1" presStyleIdx="2" presStyleCnt="3">
        <dgm:presLayoutVars>
          <dgm:chMax val="1"/>
          <dgm:bulletEnabled val="1"/>
        </dgm:presLayoutVars>
      </dgm:prSet>
      <dgm:spPr/>
      <dgm:t>
        <a:bodyPr/>
        <a:lstStyle/>
        <a:p>
          <a:endParaRPr lang="es-MX"/>
        </a:p>
      </dgm:t>
    </dgm:pt>
    <dgm:pt modelId="{5C7F280F-9FEA-464D-A1AA-F1AC7C863094}" type="pres">
      <dgm:prSet presAssocID="{00F9533F-A357-42BC-842C-1AA8593D4121}" presName="rect2ParTxNoCh" presStyleLbl="alignAcc1" presStyleIdx="2" presStyleCnt="3">
        <dgm:presLayoutVars>
          <dgm:chMax val="1"/>
          <dgm:bulletEnabled val="1"/>
        </dgm:presLayoutVars>
      </dgm:prSet>
      <dgm:spPr/>
      <dgm:t>
        <a:bodyPr/>
        <a:lstStyle/>
        <a:p>
          <a:endParaRPr lang="es-MX"/>
        </a:p>
      </dgm:t>
    </dgm:pt>
    <dgm:pt modelId="{E91E4027-A2CD-4114-8BE0-09388F55C4C8}" type="pres">
      <dgm:prSet presAssocID="{7CF1AB89-3E1C-45B0-A35A-91A44D661B37}" presName="rect3ParTxNoCh" presStyleLbl="alignAcc1" presStyleIdx="2" presStyleCnt="3">
        <dgm:presLayoutVars>
          <dgm:chMax val="1"/>
          <dgm:bulletEnabled val="1"/>
        </dgm:presLayoutVars>
      </dgm:prSet>
      <dgm:spPr/>
      <dgm:t>
        <a:bodyPr/>
        <a:lstStyle/>
        <a:p>
          <a:endParaRPr lang="es-MX"/>
        </a:p>
      </dgm:t>
    </dgm:pt>
  </dgm:ptLst>
  <dgm:cxnLst>
    <dgm:cxn modelId="{189149F3-36D5-4CA3-8B39-1106FC5E35DD}" type="presOf" srcId="{A2A3E58F-B501-423A-BF3A-FEBC5F0285B6}" destId="{B338BC37-3C14-4608-82E4-F56C34C4ABDD}" srcOrd="0" destOrd="0" presId="urn:microsoft.com/office/officeart/2005/8/layout/target3"/>
    <dgm:cxn modelId="{5E4287BE-49D3-471A-B4C6-78ADAE8D80ED}" srcId="{4FA445FB-31DD-4CF6-B403-FBB88D6231E1}" destId="{7CF1AB89-3E1C-45B0-A35A-91A44D661B37}" srcOrd="2" destOrd="0" parTransId="{492D1EA0-AE71-4629-B2FC-5A8020377FB7}" sibTransId="{05AB1C27-5FD3-4B4D-B005-88877D31787D}"/>
    <dgm:cxn modelId="{35B3A1CD-4CEB-4AF1-81ED-6C8571F59FE4}" type="presOf" srcId="{00F9533F-A357-42BC-842C-1AA8593D4121}" destId="{B2DE8439-22B7-46D6-982E-15F6806BDE01}" srcOrd="0" destOrd="0" presId="urn:microsoft.com/office/officeart/2005/8/layout/target3"/>
    <dgm:cxn modelId="{0A2897A6-E2DD-4AD0-8CF1-DEC7884A94BB}" type="presOf" srcId="{7CF1AB89-3E1C-45B0-A35A-91A44D661B37}" destId="{E91E4027-A2CD-4114-8BE0-09388F55C4C8}" srcOrd="1" destOrd="0" presId="urn:microsoft.com/office/officeart/2005/8/layout/target3"/>
    <dgm:cxn modelId="{AEA7B5D3-8903-46B5-BBA8-CECD2C2CC622}" type="presOf" srcId="{4FA445FB-31DD-4CF6-B403-FBB88D6231E1}" destId="{819E9EF6-1232-48E4-8DE8-B03FBC33DC89}" srcOrd="0" destOrd="0" presId="urn:microsoft.com/office/officeart/2005/8/layout/target3"/>
    <dgm:cxn modelId="{7CF6C97F-FECA-4808-B141-C1FAF24F64E2}" srcId="{4FA445FB-31DD-4CF6-B403-FBB88D6231E1}" destId="{00F9533F-A357-42BC-842C-1AA8593D4121}" srcOrd="1" destOrd="0" parTransId="{CCF7FD02-AD1B-467A-8913-DA77A7D3A78F}" sibTransId="{5169482B-6FA7-4475-B14D-24D152FE0015}"/>
    <dgm:cxn modelId="{B74E8687-02F2-48D0-B728-73A0BE8AF63F}" srcId="{4FA445FB-31DD-4CF6-B403-FBB88D6231E1}" destId="{A2A3E58F-B501-423A-BF3A-FEBC5F0285B6}" srcOrd="0" destOrd="0" parTransId="{EC53F185-588E-42A4-BBE7-4E76A1CAE482}" sibTransId="{15A0CA09-2257-47CB-83A7-873C90D0F847}"/>
    <dgm:cxn modelId="{B94B9F96-0932-49D9-B15D-DA9BEAC32BF8}" type="presOf" srcId="{7CF1AB89-3E1C-45B0-A35A-91A44D661B37}" destId="{F3A0C47F-8847-4E91-8F90-F8760370B532}" srcOrd="0" destOrd="0" presId="urn:microsoft.com/office/officeart/2005/8/layout/target3"/>
    <dgm:cxn modelId="{FEC5166D-8333-4EA9-87BD-BB2B35FCDC33}" type="presOf" srcId="{A2A3E58F-B501-423A-BF3A-FEBC5F0285B6}" destId="{24B3D876-21B9-4D72-B05A-B9DFF8C05B07}" srcOrd="1" destOrd="0" presId="urn:microsoft.com/office/officeart/2005/8/layout/target3"/>
    <dgm:cxn modelId="{01141086-BBA7-4135-A129-7A9B2991AD05}" type="presOf" srcId="{00F9533F-A357-42BC-842C-1AA8593D4121}" destId="{5C7F280F-9FEA-464D-A1AA-F1AC7C863094}" srcOrd="1" destOrd="0" presId="urn:microsoft.com/office/officeart/2005/8/layout/target3"/>
    <dgm:cxn modelId="{10A48E02-DC6F-4B7B-B0E1-05549957CEAD}" type="presParOf" srcId="{819E9EF6-1232-48E4-8DE8-B03FBC33DC89}" destId="{11672624-7E56-4C4A-9229-130794DAEFB5}" srcOrd="0" destOrd="0" presId="urn:microsoft.com/office/officeart/2005/8/layout/target3"/>
    <dgm:cxn modelId="{B8AEBAE6-8A70-4ACE-AE2F-FF15246C1EC8}" type="presParOf" srcId="{819E9EF6-1232-48E4-8DE8-B03FBC33DC89}" destId="{F352AF87-598C-4E15-8657-22391BC235E1}" srcOrd="1" destOrd="0" presId="urn:microsoft.com/office/officeart/2005/8/layout/target3"/>
    <dgm:cxn modelId="{6A30DC76-F9D2-482C-BAB6-53E806D9151D}" type="presParOf" srcId="{819E9EF6-1232-48E4-8DE8-B03FBC33DC89}" destId="{B338BC37-3C14-4608-82E4-F56C34C4ABDD}" srcOrd="2" destOrd="0" presId="urn:microsoft.com/office/officeart/2005/8/layout/target3"/>
    <dgm:cxn modelId="{1678D92F-656E-49F8-BE55-A2B6DDA2895E}" type="presParOf" srcId="{819E9EF6-1232-48E4-8DE8-B03FBC33DC89}" destId="{7BA27F0E-E32D-4520-8CC2-606C145B655B}" srcOrd="3" destOrd="0" presId="urn:microsoft.com/office/officeart/2005/8/layout/target3"/>
    <dgm:cxn modelId="{9E6B2026-8EE4-4320-B448-49CEA429C69A}" type="presParOf" srcId="{819E9EF6-1232-48E4-8DE8-B03FBC33DC89}" destId="{DD161B6D-4CAE-46A8-B69F-CE6E18A7D07A}" srcOrd="4" destOrd="0" presId="urn:microsoft.com/office/officeart/2005/8/layout/target3"/>
    <dgm:cxn modelId="{21B4DCDB-5E40-41E3-8FA7-49E9A1EBCC1A}" type="presParOf" srcId="{819E9EF6-1232-48E4-8DE8-B03FBC33DC89}" destId="{B2DE8439-22B7-46D6-982E-15F6806BDE01}" srcOrd="5" destOrd="0" presId="urn:microsoft.com/office/officeart/2005/8/layout/target3"/>
    <dgm:cxn modelId="{A879744B-6EFC-4BDD-81B1-014E558BF19C}" type="presParOf" srcId="{819E9EF6-1232-48E4-8DE8-B03FBC33DC89}" destId="{6E87C3EC-3A93-4921-AE96-6EE616AE3056}" srcOrd="6" destOrd="0" presId="urn:microsoft.com/office/officeart/2005/8/layout/target3"/>
    <dgm:cxn modelId="{7957C6F7-50E0-48B4-BA0E-1D952A6A5476}" type="presParOf" srcId="{819E9EF6-1232-48E4-8DE8-B03FBC33DC89}" destId="{62629108-9CFF-4F73-BB4D-581BE0F5578C}" srcOrd="7" destOrd="0" presId="urn:microsoft.com/office/officeart/2005/8/layout/target3"/>
    <dgm:cxn modelId="{5EA9CB91-354F-4316-B2DC-539D3FD30EE4}" type="presParOf" srcId="{819E9EF6-1232-48E4-8DE8-B03FBC33DC89}" destId="{F3A0C47F-8847-4E91-8F90-F8760370B532}" srcOrd="8" destOrd="0" presId="urn:microsoft.com/office/officeart/2005/8/layout/target3"/>
    <dgm:cxn modelId="{091385EC-F34D-4758-9847-1B9EE97BA710}" type="presParOf" srcId="{819E9EF6-1232-48E4-8DE8-B03FBC33DC89}" destId="{24B3D876-21B9-4D72-B05A-B9DFF8C05B07}" srcOrd="9" destOrd="0" presId="urn:microsoft.com/office/officeart/2005/8/layout/target3"/>
    <dgm:cxn modelId="{17F797AD-A483-4557-98EB-F3A2CBCA53F5}" type="presParOf" srcId="{819E9EF6-1232-48E4-8DE8-B03FBC33DC89}" destId="{5C7F280F-9FEA-464D-A1AA-F1AC7C863094}" srcOrd="10" destOrd="0" presId="urn:microsoft.com/office/officeart/2005/8/layout/target3"/>
    <dgm:cxn modelId="{725A74D7-39CE-4D03-8321-39E9953E59A4}" type="presParOf" srcId="{819E9EF6-1232-48E4-8DE8-B03FBC33DC89}" destId="{E91E4027-A2CD-4114-8BE0-09388F55C4C8}"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9AC6BD-C71C-40B8-AA53-95617A95A34E}" type="doc">
      <dgm:prSet loTypeId="urn:microsoft.com/office/officeart/2005/8/layout/target3" loCatId="relationship" qsTypeId="urn:microsoft.com/office/officeart/2005/8/quickstyle/simple1" qsCatId="simple" csTypeId="urn:microsoft.com/office/officeart/2005/8/colors/colorful5" csCatId="colorful"/>
      <dgm:spPr/>
      <dgm:t>
        <a:bodyPr/>
        <a:lstStyle/>
        <a:p>
          <a:endParaRPr lang="es-ES"/>
        </a:p>
      </dgm:t>
    </dgm:pt>
    <dgm:pt modelId="{34B223DD-520A-4FC7-8C63-348415A7AF62}">
      <dgm:prSet/>
      <dgm:spPr/>
      <dgm:t>
        <a:bodyPr/>
        <a:lstStyle/>
        <a:p>
          <a:r>
            <a:rPr lang="es-ES_tradnl" b="1">
              <a:latin typeface="Tahoma" pitchFamily="34" charset="0"/>
              <a:ea typeface="Tahoma" pitchFamily="34" charset="0"/>
              <a:cs typeface="Tahoma" pitchFamily="34" charset="0"/>
            </a:rPr>
            <a:t>Operar los sistemas digitales </a:t>
          </a:r>
          <a:r>
            <a:rPr lang="es-ES_tradnl">
              <a:latin typeface="Tahoma" pitchFamily="34" charset="0"/>
              <a:ea typeface="Tahoma" pitchFamily="34" charset="0"/>
              <a:cs typeface="Tahoma" pitchFamily="34" charset="0"/>
            </a:rPr>
            <a:t>que para efecto garanticen el Derecho a Acceso a  Información.</a:t>
          </a:r>
          <a:endParaRPr lang="es-MX">
            <a:latin typeface="Tahoma" pitchFamily="34" charset="0"/>
            <a:ea typeface="Tahoma" pitchFamily="34" charset="0"/>
            <a:cs typeface="Tahoma" pitchFamily="34" charset="0"/>
          </a:endParaRPr>
        </a:p>
      </dgm:t>
    </dgm:pt>
    <dgm:pt modelId="{49D93B11-F7DA-4464-82EE-E7E471CF2258}" type="parTrans" cxnId="{0F6E75F5-7D9E-4F99-87C5-D654B66A1DB3}">
      <dgm:prSet/>
      <dgm:spPr/>
      <dgm:t>
        <a:bodyPr/>
        <a:lstStyle/>
        <a:p>
          <a:endParaRPr lang="es-ES">
            <a:latin typeface="Tahoma" pitchFamily="34" charset="0"/>
            <a:ea typeface="Tahoma" pitchFamily="34" charset="0"/>
            <a:cs typeface="Tahoma" pitchFamily="34" charset="0"/>
          </a:endParaRPr>
        </a:p>
      </dgm:t>
    </dgm:pt>
    <dgm:pt modelId="{0DACC27C-24FE-4DF1-93E1-12BADC82C230}" type="sibTrans" cxnId="{0F6E75F5-7D9E-4F99-87C5-D654B66A1DB3}">
      <dgm:prSet/>
      <dgm:spPr/>
      <dgm:t>
        <a:bodyPr/>
        <a:lstStyle/>
        <a:p>
          <a:endParaRPr lang="es-ES">
            <a:latin typeface="Tahoma" pitchFamily="34" charset="0"/>
            <a:ea typeface="Tahoma" pitchFamily="34" charset="0"/>
            <a:cs typeface="Tahoma" pitchFamily="34" charset="0"/>
          </a:endParaRPr>
        </a:p>
      </dgm:t>
    </dgm:pt>
    <dgm:pt modelId="{3ECAFD01-2BE5-477E-A5E8-232C510880E6}">
      <dgm:prSet/>
      <dgm:spPr/>
      <dgm:t>
        <a:bodyPr/>
        <a:lstStyle/>
        <a:p>
          <a:r>
            <a:rPr lang="es-ES_tradnl" b="1">
              <a:latin typeface="Tahoma" pitchFamily="34" charset="0"/>
              <a:ea typeface="Tahoma" pitchFamily="34" charset="0"/>
              <a:cs typeface="Tahoma" pitchFamily="34" charset="0"/>
            </a:rPr>
            <a:t>Fomentar la Cultura de la Transparencia.</a:t>
          </a:r>
          <a:endParaRPr lang="es-MX">
            <a:latin typeface="Tahoma" pitchFamily="34" charset="0"/>
            <a:ea typeface="Tahoma" pitchFamily="34" charset="0"/>
            <a:cs typeface="Tahoma" pitchFamily="34" charset="0"/>
          </a:endParaRPr>
        </a:p>
      </dgm:t>
    </dgm:pt>
    <dgm:pt modelId="{450B508D-B5C6-4ED4-8410-5E9F514D8405}" type="parTrans" cxnId="{5D2D6032-0C4C-4278-9BAD-4F8B802F92E6}">
      <dgm:prSet/>
      <dgm:spPr/>
      <dgm:t>
        <a:bodyPr/>
        <a:lstStyle/>
        <a:p>
          <a:endParaRPr lang="es-ES">
            <a:latin typeface="Tahoma" pitchFamily="34" charset="0"/>
            <a:ea typeface="Tahoma" pitchFamily="34" charset="0"/>
            <a:cs typeface="Tahoma" pitchFamily="34" charset="0"/>
          </a:endParaRPr>
        </a:p>
      </dgm:t>
    </dgm:pt>
    <dgm:pt modelId="{03F23668-7D4D-49DD-981B-82F302DFC67D}" type="sibTrans" cxnId="{5D2D6032-0C4C-4278-9BAD-4F8B802F92E6}">
      <dgm:prSet/>
      <dgm:spPr/>
      <dgm:t>
        <a:bodyPr/>
        <a:lstStyle/>
        <a:p>
          <a:endParaRPr lang="es-ES">
            <a:latin typeface="Tahoma" pitchFamily="34" charset="0"/>
            <a:ea typeface="Tahoma" pitchFamily="34" charset="0"/>
            <a:cs typeface="Tahoma" pitchFamily="34" charset="0"/>
          </a:endParaRPr>
        </a:p>
      </dgm:t>
    </dgm:pt>
    <dgm:pt modelId="{3E5CC2AB-2170-4151-9304-8112983A9843}">
      <dgm:prSet/>
      <dgm:spPr/>
      <dgm:t>
        <a:bodyPr/>
        <a:lstStyle/>
        <a:p>
          <a:r>
            <a:rPr lang="es-ES_tradnl" b="1">
              <a:latin typeface="Tahoma" pitchFamily="34" charset="0"/>
              <a:ea typeface="Tahoma" pitchFamily="34" charset="0"/>
              <a:cs typeface="Tahoma" pitchFamily="34" charset="0"/>
            </a:rPr>
            <a:t>La Unidad de Transparencia podrá dar aviso al superior jerárquico en caso de que algún área se niegue a colaborar.</a:t>
          </a:r>
          <a:endParaRPr lang="es-MX">
            <a:latin typeface="Tahoma" pitchFamily="34" charset="0"/>
            <a:ea typeface="Tahoma" pitchFamily="34" charset="0"/>
            <a:cs typeface="Tahoma" pitchFamily="34" charset="0"/>
          </a:endParaRPr>
        </a:p>
      </dgm:t>
    </dgm:pt>
    <dgm:pt modelId="{EA5E60E8-2BB5-4611-B86B-31BE227E04EC}" type="parTrans" cxnId="{5EF91838-C1AD-4A85-9F38-DCF9E2EA7A45}">
      <dgm:prSet/>
      <dgm:spPr/>
      <dgm:t>
        <a:bodyPr/>
        <a:lstStyle/>
        <a:p>
          <a:endParaRPr lang="es-ES">
            <a:latin typeface="Tahoma" pitchFamily="34" charset="0"/>
            <a:ea typeface="Tahoma" pitchFamily="34" charset="0"/>
            <a:cs typeface="Tahoma" pitchFamily="34" charset="0"/>
          </a:endParaRPr>
        </a:p>
      </dgm:t>
    </dgm:pt>
    <dgm:pt modelId="{F13FD28E-D929-40EA-8592-F6FF813BEAB9}" type="sibTrans" cxnId="{5EF91838-C1AD-4A85-9F38-DCF9E2EA7A45}">
      <dgm:prSet/>
      <dgm:spPr/>
      <dgm:t>
        <a:bodyPr/>
        <a:lstStyle/>
        <a:p>
          <a:endParaRPr lang="es-ES">
            <a:latin typeface="Tahoma" pitchFamily="34" charset="0"/>
            <a:ea typeface="Tahoma" pitchFamily="34" charset="0"/>
            <a:cs typeface="Tahoma" pitchFamily="34" charset="0"/>
          </a:endParaRPr>
        </a:p>
      </dgm:t>
    </dgm:pt>
    <dgm:pt modelId="{C83AADC1-7B8B-4318-B508-1AEECEBF92F1}" type="pres">
      <dgm:prSet presAssocID="{FE9AC6BD-C71C-40B8-AA53-95617A95A34E}" presName="Name0" presStyleCnt="0">
        <dgm:presLayoutVars>
          <dgm:chMax val="7"/>
          <dgm:dir/>
          <dgm:animLvl val="lvl"/>
          <dgm:resizeHandles val="exact"/>
        </dgm:presLayoutVars>
      </dgm:prSet>
      <dgm:spPr/>
      <dgm:t>
        <a:bodyPr/>
        <a:lstStyle/>
        <a:p>
          <a:endParaRPr lang="es-MX"/>
        </a:p>
      </dgm:t>
    </dgm:pt>
    <dgm:pt modelId="{205A90D9-00ED-4FCE-B185-FB47D9A0FE09}" type="pres">
      <dgm:prSet presAssocID="{34B223DD-520A-4FC7-8C63-348415A7AF62}" presName="circle1" presStyleLbl="node1" presStyleIdx="0" presStyleCnt="3"/>
      <dgm:spPr/>
      <dgm:t>
        <a:bodyPr/>
        <a:lstStyle/>
        <a:p>
          <a:endParaRPr lang="es-MX"/>
        </a:p>
      </dgm:t>
    </dgm:pt>
    <dgm:pt modelId="{6B7B93BF-7514-4120-825C-484F498A2D6B}" type="pres">
      <dgm:prSet presAssocID="{34B223DD-520A-4FC7-8C63-348415A7AF62}" presName="space" presStyleCnt="0"/>
      <dgm:spPr/>
      <dgm:t>
        <a:bodyPr/>
        <a:lstStyle/>
        <a:p>
          <a:endParaRPr lang="es-MX"/>
        </a:p>
      </dgm:t>
    </dgm:pt>
    <dgm:pt modelId="{6B14CE5F-A20F-447E-B1FB-9B5471F9EB78}" type="pres">
      <dgm:prSet presAssocID="{34B223DD-520A-4FC7-8C63-348415A7AF62}" presName="rect1" presStyleLbl="alignAcc1" presStyleIdx="0" presStyleCnt="3"/>
      <dgm:spPr/>
      <dgm:t>
        <a:bodyPr/>
        <a:lstStyle/>
        <a:p>
          <a:endParaRPr lang="es-MX"/>
        </a:p>
      </dgm:t>
    </dgm:pt>
    <dgm:pt modelId="{FD645973-DC7D-4F68-B85B-95C1104CAA99}" type="pres">
      <dgm:prSet presAssocID="{3ECAFD01-2BE5-477E-A5E8-232C510880E6}" presName="vertSpace2" presStyleLbl="node1" presStyleIdx="0" presStyleCnt="3"/>
      <dgm:spPr/>
      <dgm:t>
        <a:bodyPr/>
        <a:lstStyle/>
        <a:p>
          <a:endParaRPr lang="es-MX"/>
        </a:p>
      </dgm:t>
    </dgm:pt>
    <dgm:pt modelId="{74D1B798-C2B2-49A0-A6FC-57616BDCA84F}" type="pres">
      <dgm:prSet presAssocID="{3ECAFD01-2BE5-477E-A5E8-232C510880E6}" presName="circle2" presStyleLbl="node1" presStyleIdx="1" presStyleCnt="3"/>
      <dgm:spPr/>
      <dgm:t>
        <a:bodyPr/>
        <a:lstStyle/>
        <a:p>
          <a:endParaRPr lang="es-MX"/>
        </a:p>
      </dgm:t>
    </dgm:pt>
    <dgm:pt modelId="{F321CF41-9951-4988-82CF-657AB0077BD1}" type="pres">
      <dgm:prSet presAssocID="{3ECAFD01-2BE5-477E-A5E8-232C510880E6}" presName="rect2" presStyleLbl="alignAcc1" presStyleIdx="1" presStyleCnt="3"/>
      <dgm:spPr/>
      <dgm:t>
        <a:bodyPr/>
        <a:lstStyle/>
        <a:p>
          <a:endParaRPr lang="es-MX"/>
        </a:p>
      </dgm:t>
    </dgm:pt>
    <dgm:pt modelId="{E8019678-55EC-4132-B77C-94EF400FCEFD}" type="pres">
      <dgm:prSet presAssocID="{3E5CC2AB-2170-4151-9304-8112983A9843}" presName="vertSpace3" presStyleLbl="node1" presStyleIdx="1" presStyleCnt="3"/>
      <dgm:spPr/>
      <dgm:t>
        <a:bodyPr/>
        <a:lstStyle/>
        <a:p>
          <a:endParaRPr lang="es-MX"/>
        </a:p>
      </dgm:t>
    </dgm:pt>
    <dgm:pt modelId="{867FEB15-33E2-4AA0-8898-434D2FAEC702}" type="pres">
      <dgm:prSet presAssocID="{3E5CC2AB-2170-4151-9304-8112983A9843}" presName="circle3" presStyleLbl="node1" presStyleIdx="2" presStyleCnt="3"/>
      <dgm:spPr/>
      <dgm:t>
        <a:bodyPr/>
        <a:lstStyle/>
        <a:p>
          <a:endParaRPr lang="es-MX"/>
        </a:p>
      </dgm:t>
    </dgm:pt>
    <dgm:pt modelId="{3E473A74-E731-4AC0-A2DF-C7FF81A09E5A}" type="pres">
      <dgm:prSet presAssocID="{3E5CC2AB-2170-4151-9304-8112983A9843}" presName="rect3" presStyleLbl="alignAcc1" presStyleIdx="2" presStyleCnt="3"/>
      <dgm:spPr/>
      <dgm:t>
        <a:bodyPr/>
        <a:lstStyle/>
        <a:p>
          <a:endParaRPr lang="es-MX"/>
        </a:p>
      </dgm:t>
    </dgm:pt>
    <dgm:pt modelId="{DA251019-82D7-4AF9-92C2-336B9949D7BF}" type="pres">
      <dgm:prSet presAssocID="{34B223DD-520A-4FC7-8C63-348415A7AF62}" presName="rect1ParTxNoCh" presStyleLbl="alignAcc1" presStyleIdx="2" presStyleCnt="3">
        <dgm:presLayoutVars>
          <dgm:chMax val="1"/>
          <dgm:bulletEnabled val="1"/>
        </dgm:presLayoutVars>
      </dgm:prSet>
      <dgm:spPr/>
      <dgm:t>
        <a:bodyPr/>
        <a:lstStyle/>
        <a:p>
          <a:endParaRPr lang="es-MX"/>
        </a:p>
      </dgm:t>
    </dgm:pt>
    <dgm:pt modelId="{F596BB61-8414-462D-A72B-E95258BAD5D2}" type="pres">
      <dgm:prSet presAssocID="{3ECAFD01-2BE5-477E-A5E8-232C510880E6}" presName="rect2ParTxNoCh" presStyleLbl="alignAcc1" presStyleIdx="2" presStyleCnt="3">
        <dgm:presLayoutVars>
          <dgm:chMax val="1"/>
          <dgm:bulletEnabled val="1"/>
        </dgm:presLayoutVars>
      </dgm:prSet>
      <dgm:spPr/>
      <dgm:t>
        <a:bodyPr/>
        <a:lstStyle/>
        <a:p>
          <a:endParaRPr lang="es-MX"/>
        </a:p>
      </dgm:t>
    </dgm:pt>
    <dgm:pt modelId="{10753E4F-9FF6-45E9-92D2-6AD0389EED21}" type="pres">
      <dgm:prSet presAssocID="{3E5CC2AB-2170-4151-9304-8112983A9843}" presName="rect3ParTxNoCh" presStyleLbl="alignAcc1" presStyleIdx="2" presStyleCnt="3">
        <dgm:presLayoutVars>
          <dgm:chMax val="1"/>
          <dgm:bulletEnabled val="1"/>
        </dgm:presLayoutVars>
      </dgm:prSet>
      <dgm:spPr/>
      <dgm:t>
        <a:bodyPr/>
        <a:lstStyle/>
        <a:p>
          <a:endParaRPr lang="es-MX"/>
        </a:p>
      </dgm:t>
    </dgm:pt>
  </dgm:ptLst>
  <dgm:cxnLst>
    <dgm:cxn modelId="{435F3A83-D7F6-4A77-8ED9-C17D47C3EB62}" type="presOf" srcId="{34B223DD-520A-4FC7-8C63-348415A7AF62}" destId="{6B14CE5F-A20F-447E-B1FB-9B5471F9EB78}" srcOrd="0" destOrd="0" presId="urn:microsoft.com/office/officeart/2005/8/layout/target3"/>
    <dgm:cxn modelId="{607A6D68-E676-4BAC-A68E-88141EDCF5FF}" type="presOf" srcId="{FE9AC6BD-C71C-40B8-AA53-95617A95A34E}" destId="{C83AADC1-7B8B-4318-B508-1AEECEBF92F1}" srcOrd="0" destOrd="0" presId="urn:microsoft.com/office/officeart/2005/8/layout/target3"/>
    <dgm:cxn modelId="{8FE6C5B2-AEC4-4693-93A8-B2A482D1B150}" type="presOf" srcId="{3ECAFD01-2BE5-477E-A5E8-232C510880E6}" destId="{F321CF41-9951-4988-82CF-657AB0077BD1}" srcOrd="0" destOrd="0" presId="urn:microsoft.com/office/officeart/2005/8/layout/target3"/>
    <dgm:cxn modelId="{578FC36F-BC64-4B16-A526-682C014DF3A1}" type="presOf" srcId="{3ECAFD01-2BE5-477E-A5E8-232C510880E6}" destId="{F596BB61-8414-462D-A72B-E95258BAD5D2}" srcOrd="1" destOrd="0" presId="urn:microsoft.com/office/officeart/2005/8/layout/target3"/>
    <dgm:cxn modelId="{5EF91838-C1AD-4A85-9F38-DCF9E2EA7A45}" srcId="{FE9AC6BD-C71C-40B8-AA53-95617A95A34E}" destId="{3E5CC2AB-2170-4151-9304-8112983A9843}" srcOrd="2" destOrd="0" parTransId="{EA5E60E8-2BB5-4611-B86B-31BE227E04EC}" sibTransId="{F13FD28E-D929-40EA-8592-F6FF813BEAB9}"/>
    <dgm:cxn modelId="{FBA06922-AB08-4599-AD5A-D5BBF7391721}" type="presOf" srcId="{34B223DD-520A-4FC7-8C63-348415A7AF62}" destId="{DA251019-82D7-4AF9-92C2-336B9949D7BF}" srcOrd="1" destOrd="0" presId="urn:microsoft.com/office/officeart/2005/8/layout/target3"/>
    <dgm:cxn modelId="{5D2D6032-0C4C-4278-9BAD-4F8B802F92E6}" srcId="{FE9AC6BD-C71C-40B8-AA53-95617A95A34E}" destId="{3ECAFD01-2BE5-477E-A5E8-232C510880E6}" srcOrd="1" destOrd="0" parTransId="{450B508D-B5C6-4ED4-8410-5E9F514D8405}" sibTransId="{03F23668-7D4D-49DD-981B-82F302DFC67D}"/>
    <dgm:cxn modelId="{0F6E75F5-7D9E-4F99-87C5-D654B66A1DB3}" srcId="{FE9AC6BD-C71C-40B8-AA53-95617A95A34E}" destId="{34B223DD-520A-4FC7-8C63-348415A7AF62}" srcOrd="0" destOrd="0" parTransId="{49D93B11-F7DA-4464-82EE-E7E471CF2258}" sibTransId="{0DACC27C-24FE-4DF1-93E1-12BADC82C230}"/>
    <dgm:cxn modelId="{9FFFFD4C-9DD8-4E01-AC79-1BD92A5C7795}" type="presOf" srcId="{3E5CC2AB-2170-4151-9304-8112983A9843}" destId="{3E473A74-E731-4AC0-A2DF-C7FF81A09E5A}" srcOrd="0" destOrd="0" presId="urn:microsoft.com/office/officeart/2005/8/layout/target3"/>
    <dgm:cxn modelId="{5FE59467-7F82-411B-AF7C-8D46C11490FF}" type="presOf" srcId="{3E5CC2AB-2170-4151-9304-8112983A9843}" destId="{10753E4F-9FF6-45E9-92D2-6AD0389EED21}" srcOrd="1" destOrd="0" presId="urn:microsoft.com/office/officeart/2005/8/layout/target3"/>
    <dgm:cxn modelId="{A934F68A-60CE-4296-9835-35B707C4703D}" type="presParOf" srcId="{C83AADC1-7B8B-4318-B508-1AEECEBF92F1}" destId="{205A90D9-00ED-4FCE-B185-FB47D9A0FE09}" srcOrd="0" destOrd="0" presId="urn:microsoft.com/office/officeart/2005/8/layout/target3"/>
    <dgm:cxn modelId="{A45B3BEF-C82E-4FC3-B353-01F8E054F448}" type="presParOf" srcId="{C83AADC1-7B8B-4318-B508-1AEECEBF92F1}" destId="{6B7B93BF-7514-4120-825C-484F498A2D6B}" srcOrd="1" destOrd="0" presId="urn:microsoft.com/office/officeart/2005/8/layout/target3"/>
    <dgm:cxn modelId="{1055F494-B6B1-4875-96DF-A167E3C67786}" type="presParOf" srcId="{C83AADC1-7B8B-4318-B508-1AEECEBF92F1}" destId="{6B14CE5F-A20F-447E-B1FB-9B5471F9EB78}" srcOrd="2" destOrd="0" presId="urn:microsoft.com/office/officeart/2005/8/layout/target3"/>
    <dgm:cxn modelId="{C89A0EE5-7449-4268-AB51-A036182C23F2}" type="presParOf" srcId="{C83AADC1-7B8B-4318-B508-1AEECEBF92F1}" destId="{FD645973-DC7D-4F68-B85B-95C1104CAA99}" srcOrd="3" destOrd="0" presId="urn:microsoft.com/office/officeart/2005/8/layout/target3"/>
    <dgm:cxn modelId="{643B9F53-828C-430C-9990-933C13484523}" type="presParOf" srcId="{C83AADC1-7B8B-4318-B508-1AEECEBF92F1}" destId="{74D1B798-C2B2-49A0-A6FC-57616BDCA84F}" srcOrd="4" destOrd="0" presId="urn:microsoft.com/office/officeart/2005/8/layout/target3"/>
    <dgm:cxn modelId="{736B4C5A-03B7-4DA0-B44E-0AC516C4C3D4}" type="presParOf" srcId="{C83AADC1-7B8B-4318-B508-1AEECEBF92F1}" destId="{F321CF41-9951-4988-82CF-657AB0077BD1}" srcOrd="5" destOrd="0" presId="urn:microsoft.com/office/officeart/2005/8/layout/target3"/>
    <dgm:cxn modelId="{235C71A0-A53A-4660-B77B-3A193AD45A75}" type="presParOf" srcId="{C83AADC1-7B8B-4318-B508-1AEECEBF92F1}" destId="{E8019678-55EC-4132-B77C-94EF400FCEFD}" srcOrd="6" destOrd="0" presId="urn:microsoft.com/office/officeart/2005/8/layout/target3"/>
    <dgm:cxn modelId="{1D9DD43C-B2E9-4DA9-8660-390C1B244ECA}" type="presParOf" srcId="{C83AADC1-7B8B-4318-B508-1AEECEBF92F1}" destId="{867FEB15-33E2-4AA0-8898-434D2FAEC702}" srcOrd="7" destOrd="0" presId="urn:microsoft.com/office/officeart/2005/8/layout/target3"/>
    <dgm:cxn modelId="{19A55F28-CC09-4B38-AEF8-AD2B5A7E7445}" type="presParOf" srcId="{C83AADC1-7B8B-4318-B508-1AEECEBF92F1}" destId="{3E473A74-E731-4AC0-A2DF-C7FF81A09E5A}" srcOrd="8" destOrd="0" presId="urn:microsoft.com/office/officeart/2005/8/layout/target3"/>
    <dgm:cxn modelId="{5D242667-850D-4CDC-BD28-74606624975F}" type="presParOf" srcId="{C83AADC1-7B8B-4318-B508-1AEECEBF92F1}" destId="{DA251019-82D7-4AF9-92C2-336B9949D7BF}" srcOrd="9" destOrd="0" presId="urn:microsoft.com/office/officeart/2005/8/layout/target3"/>
    <dgm:cxn modelId="{6B13DD32-EC0F-4600-840E-427B5651980A}" type="presParOf" srcId="{C83AADC1-7B8B-4318-B508-1AEECEBF92F1}" destId="{F596BB61-8414-462D-A72B-E95258BAD5D2}" srcOrd="10" destOrd="0" presId="urn:microsoft.com/office/officeart/2005/8/layout/target3"/>
    <dgm:cxn modelId="{73DFCACE-ED34-4CCB-8662-FFC809E98351}" type="presParOf" srcId="{C83AADC1-7B8B-4318-B508-1AEECEBF92F1}" destId="{10753E4F-9FF6-45E9-92D2-6AD0389EED21}"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CF4804-F593-451A-8854-11DDEA12F832}"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es-MX"/>
        </a:p>
      </dgm:t>
    </dgm:pt>
    <dgm:pt modelId="{C5A5BB8B-519B-4B87-A988-14022A060329}">
      <dgm:prSet phldrT="[Texto]" custT="1"/>
      <dgm:spPr/>
      <dgm:t>
        <a:bodyPr/>
        <a:lstStyle/>
        <a:p>
          <a:r>
            <a:rPr lang="es-MX" sz="2000" b="1" dirty="0">
              <a:solidFill>
                <a:srgbClr val="FFFF00"/>
              </a:solidFill>
            </a:rPr>
            <a:t>Mesas de Trabajo</a:t>
          </a:r>
        </a:p>
      </dgm:t>
    </dgm:pt>
    <dgm:pt modelId="{91DE0FA8-78E2-4B94-BD24-42B1B0B1BC88}" type="parTrans" cxnId="{6B3F9B51-50E1-41CB-B9B0-DDFB40EF287A}">
      <dgm:prSet/>
      <dgm:spPr/>
      <dgm:t>
        <a:bodyPr/>
        <a:lstStyle/>
        <a:p>
          <a:endParaRPr lang="es-MX" sz="1600">
            <a:solidFill>
              <a:srgbClr val="FFFF00"/>
            </a:solidFill>
          </a:endParaRPr>
        </a:p>
      </dgm:t>
    </dgm:pt>
    <dgm:pt modelId="{C1B7EB4E-C1F9-4D49-A036-CEF5DA9DE2BC}" type="sibTrans" cxnId="{6B3F9B51-50E1-41CB-B9B0-DDFB40EF287A}">
      <dgm:prSet/>
      <dgm:spPr/>
      <dgm:t>
        <a:bodyPr/>
        <a:lstStyle/>
        <a:p>
          <a:endParaRPr lang="es-MX" sz="1600">
            <a:solidFill>
              <a:srgbClr val="FFFF00"/>
            </a:solidFill>
          </a:endParaRPr>
        </a:p>
      </dgm:t>
    </dgm:pt>
    <dgm:pt modelId="{9DF0499D-639F-4277-84FA-2EC49B2A6F51}">
      <dgm:prSet phldrT="[Texto]" custT="1"/>
      <dgm:spPr/>
      <dgm:t>
        <a:bodyPr/>
        <a:lstStyle/>
        <a:p>
          <a:r>
            <a:rPr lang="es-MX" sz="2000" b="1" dirty="0">
              <a:solidFill>
                <a:srgbClr val="FFFF00"/>
              </a:solidFill>
            </a:rPr>
            <a:t>Exposiciones </a:t>
          </a:r>
        </a:p>
      </dgm:t>
    </dgm:pt>
    <dgm:pt modelId="{7FA098FE-42CE-4903-98FD-0036B2D984C2}" type="parTrans" cxnId="{04EDB52D-8255-437A-BB59-B3C204710238}">
      <dgm:prSet/>
      <dgm:spPr/>
      <dgm:t>
        <a:bodyPr/>
        <a:lstStyle/>
        <a:p>
          <a:endParaRPr lang="es-MX" sz="1600">
            <a:solidFill>
              <a:srgbClr val="FFFF00"/>
            </a:solidFill>
          </a:endParaRPr>
        </a:p>
      </dgm:t>
    </dgm:pt>
    <dgm:pt modelId="{7E4D96E4-DCAF-4C69-95DD-E41BCAF28DE1}" type="sibTrans" cxnId="{04EDB52D-8255-437A-BB59-B3C204710238}">
      <dgm:prSet/>
      <dgm:spPr/>
      <dgm:t>
        <a:bodyPr/>
        <a:lstStyle/>
        <a:p>
          <a:endParaRPr lang="es-MX" sz="1600">
            <a:solidFill>
              <a:srgbClr val="FFFF00"/>
            </a:solidFill>
          </a:endParaRPr>
        </a:p>
      </dgm:t>
    </dgm:pt>
    <dgm:pt modelId="{E2AE970F-7034-40F2-8FFB-EB6B14889132}">
      <dgm:prSet phldrT="[Texto]" custT="1"/>
      <dgm:spPr/>
      <dgm:t>
        <a:bodyPr/>
        <a:lstStyle/>
        <a:p>
          <a:r>
            <a:rPr lang="es-MX" sz="2000" b="1" dirty="0">
              <a:solidFill>
                <a:srgbClr val="FFFF00"/>
              </a:solidFill>
            </a:rPr>
            <a:t>Cursos </a:t>
          </a:r>
        </a:p>
      </dgm:t>
    </dgm:pt>
    <dgm:pt modelId="{014D36D6-D9B0-49F6-AE4D-723E9B0764F1}" type="parTrans" cxnId="{3BA8F132-D672-439A-8DDC-79F3DD3FD4AE}">
      <dgm:prSet/>
      <dgm:spPr/>
      <dgm:t>
        <a:bodyPr/>
        <a:lstStyle/>
        <a:p>
          <a:endParaRPr lang="es-MX" sz="1600">
            <a:solidFill>
              <a:srgbClr val="FFFF00"/>
            </a:solidFill>
          </a:endParaRPr>
        </a:p>
      </dgm:t>
    </dgm:pt>
    <dgm:pt modelId="{1A660613-D613-444D-A167-5D2A35F906C3}" type="sibTrans" cxnId="{3BA8F132-D672-439A-8DDC-79F3DD3FD4AE}">
      <dgm:prSet/>
      <dgm:spPr/>
      <dgm:t>
        <a:bodyPr/>
        <a:lstStyle/>
        <a:p>
          <a:endParaRPr lang="es-MX" sz="1600">
            <a:solidFill>
              <a:srgbClr val="FFFF00"/>
            </a:solidFill>
          </a:endParaRPr>
        </a:p>
      </dgm:t>
    </dgm:pt>
    <dgm:pt modelId="{113DF0F9-6B4A-454A-A63C-3206F542E406}">
      <dgm:prSet phldrT="[Texto]" custT="1"/>
      <dgm:spPr/>
      <dgm:t>
        <a:bodyPr/>
        <a:lstStyle/>
        <a:p>
          <a:r>
            <a:rPr lang="es-MX" sz="2000" b="1" dirty="0">
              <a:solidFill>
                <a:srgbClr val="FFFF00"/>
              </a:solidFill>
            </a:rPr>
            <a:t>Seminarios</a:t>
          </a:r>
        </a:p>
      </dgm:t>
    </dgm:pt>
    <dgm:pt modelId="{2D3F1093-920E-4498-8E60-FD353567FBFF}" type="parTrans" cxnId="{4CD52EAE-3705-4184-95EA-A652EEA6B280}">
      <dgm:prSet/>
      <dgm:spPr/>
      <dgm:t>
        <a:bodyPr/>
        <a:lstStyle/>
        <a:p>
          <a:endParaRPr lang="es-MX" sz="1600">
            <a:solidFill>
              <a:srgbClr val="FFFF00"/>
            </a:solidFill>
          </a:endParaRPr>
        </a:p>
      </dgm:t>
    </dgm:pt>
    <dgm:pt modelId="{2ABB4043-6013-4622-B0A5-1F5CA73BF44A}" type="sibTrans" cxnId="{4CD52EAE-3705-4184-95EA-A652EEA6B280}">
      <dgm:prSet/>
      <dgm:spPr/>
      <dgm:t>
        <a:bodyPr/>
        <a:lstStyle/>
        <a:p>
          <a:endParaRPr lang="es-MX" sz="1600">
            <a:solidFill>
              <a:srgbClr val="FFFF00"/>
            </a:solidFill>
          </a:endParaRPr>
        </a:p>
      </dgm:t>
    </dgm:pt>
    <dgm:pt modelId="{34E2B828-3164-47A5-B866-1592EE466A37}">
      <dgm:prSet phldrT="[Texto]" custT="1"/>
      <dgm:spPr/>
      <dgm:t>
        <a:bodyPr/>
        <a:lstStyle/>
        <a:p>
          <a:r>
            <a:rPr lang="es-MX" sz="2000" b="1" dirty="0">
              <a:solidFill>
                <a:srgbClr val="FFFF00"/>
              </a:solidFill>
            </a:rPr>
            <a:t>Diplomados</a:t>
          </a:r>
        </a:p>
      </dgm:t>
    </dgm:pt>
    <dgm:pt modelId="{527C2460-8952-4A83-86C7-B8DF1BD2F61E}" type="parTrans" cxnId="{4EC43050-43D6-4A40-B1D8-A703CE2E10BE}">
      <dgm:prSet/>
      <dgm:spPr/>
      <dgm:t>
        <a:bodyPr/>
        <a:lstStyle/>
        <a:p>
          <a:endParaRPr lang="es-MX" sz="1600">
            <a:solidFill>
              <a:srgbClr val="FFFF00"/>
            </a:solidFill>
          </a:endParaRPr>
        </a:p>
      </dgm:t>
    </dgm:pt>
    <dgm:pt modelId="{A56EE8E6-3222-49FB-B420-6616994B0A68}" type="sibTrans" cxnId="{4EC43050-43D6-4A40-B1D8-A703CE2E10BE}">
      <dgm:prSet/>
      <dgm:spPr/>
      <dgm:t>
        <a:bodyPr/>
        <a:lstStyle/>
        <a:p>
          <a:endParaRPr lang="es-MX" sz="1600">
            <a:solidFill>
              <a:srgbClr val="FFFF00"/>
            </a:solidFill>
          </a:endParaRPr>
        </a:p>
      </dgm:t>
    </dgm:pt>
    <dgm:pt modelId="{25115087-C8F6-4948-9E8F-2B73F1F441BA}">
      <dgm:prSet phldrT="[Texto]" custT="1"/>
      <dgm:spPr/>
      <dgm:t>
        <a:bodyPr/>
        <a:lstStyle/>
        <a:p>
          <a:r>
            <a:rPr lang="es-MX" sz="2000" b="1" dirty="0">
              <a:solidFill>
                <a:srgbClr val="FFFF00"/>
              </a:solidFill>
            </a:rPr>
            <a:t>Talleres </a:t>
          </a:r>
        </a:p>
      </dgm:t>
    </dgm:pt>
    <dgm:pt modelId="{62CD3027-99B6-406C-B671-E00021BEFA87}" type="sibTrans" cxnId="{83B2BDC1-3EBB-4060-A222-92D826CA15DB}">
      <dgm:prSet/>
      <dgm:spPr/>
      <dgm:t>
        <a:bodyPr/>
        <a:lstStyle/>
        <a:p>
          <a:endParaRPr lang="es-MX" sz="1600">
            <a:solidFill>
              <a:srgbClr val="FFFF00"/>
            </a:solidFill>
          </a:endParaRPr>
        </a:p>
      </dgm:t>
    </dgm:pt>
    <dgm:pt modelId="{47A69772-93C7-468B-98F8-1A11D3D4F5C7}" type="parTrans" cxnId="{83B2BDC1-3EBB-4060-A222-92D826CA15DB}">
      <dgm:prSet/>
      <dgm:spPr/>
      <dgm:t>
        <a:bodyPr/>
        <a:lstStyle/>
        <a:p>
          <a:endParaRPr lang="es-MX" sz="1600">
            <a:solidFill>
              <a:srgbClr val="FFFF00"/>
            </a:solidFill>
          </a:endParaRPr>
        </a:p>
      </dgm:t>
    </dgm:pt>
    <dgm:pt modelId="{B14657CF-4CF3-4EC2-94A5-5839F8851C8E}" type="pres">
      <dgm:prSet presAssocID="{3FCF4804-F593-451A-8854-11DDEA12F832}" presName="Name0" presStyleCnt="0">
        <dgm:presLayoutVars>
          <dgm:chMax val="7"/>
          <dgm:chPref val="7"/>
          <dgm:dir/>
        </dgm:presLayoutVars>
      </dgm:prSet>
      <dgm:spPr/>
      <dgm:t>
        <a:bodyPr/>
        <a:lstStyle/>
        <a:p>
          <a:endParaRPr lang="es-MX"/>
        </a:p>
      </dgm:t>
    </dgm:pt>
    <dgm:pt modelId="{FA7A6730-6220-4F72-A0DE-6C94E3101786}" type="pres">
      <dgm:prSet presAssocID="{3FCF4804-F593-451A-8854-11DDEA12F832}" presName="Name1" presStyleCnt="0"/>
      <dgm:spPr/>
      <dgm:t>
        <a:bodyPr/>
        <a:lstStyle/>
        <a:p>
          <a:endParaRPr lang="es-MX"/>
        </a:p>
      </dgm:t>
    </dgm:pt>
    <dgm:pt modelId="{6C19D33F-EE2B-48D3-B689-14C60E78AECE}" type="pres">
      <dgm:prSet presAssocID="{3FCF4804-F593-451A-8854-11DDEA12F832}" presName="cycle" presStyleCnt="0"/>
      <dgm:spPr/>
      <dgm:t>
        <a:bodyPr/>
        <a:lstStyle/>
        <a:p>
          <a:endParaRPr lang="es-MX"/>
        </a:p>
      </dgm:t>
    </dgm:pt>
    <dgm:pt modelId="{2E5ADE6F-4A1E-44E0-A13B-7F99511511A1}" type="pres">
      <dgm:prSet presAssocID="{3FCF4804-F593-451A-8854-11DDEA12F832}" presName="srcNode" presStyleLbl="node1" presStyleIdx="0" presStyleCnt="6"/>
      <dgm:spPr/>
      <dgm:t>
        <a:bodyPr/>
        <a:lstStyle/>
        <a:p>
          <a:endParaRPr lang="es-MX"/>
        </a:p>
      </dgm:t>
    </dgm:pt>
    <dgm:pt modelId="{581AB840-991F-45FD-A658-A02419F769BC}" type="pres">
      <dgm:prSet presAssocID="{3FCF4804-F593-451A-8854-11DDEA12F832}" presName="conn" presStyleLbl="parChTrans1D2" presStyleIdx="0" presStyleCnt="1"/>
      <dgm:spPr/>
      <dgm:t>
        <a:bodyPr/>
        <a:lstStyle/>
        <a:p>
          <a:endParaRPr lang="es-MX"/>
        </a:p>
      </dgm:t>
    </dgm:pt>
    <dgm:pt modelId="{6662C840-D41D-4AE2-9FE5-0B3F6DCB8654}" type="pres">
      <dgm:prSet presAssocID="{3FCF4804-F593-451A-8854-11DDEA12F832}" presName="extraNode" presStyleLbl="node1" presStyleIdx="0" presStyleCnt="6"/>
      <dgm:spPr/>
      <dgm:t>
        <a:bodyPr/>
        <a:lstStyle/>
        <a:p>
          <a:endParaRPr lang="es-MX"/>
        </a:p>
      </dgm:t>
    </dgm:pt>
    <dgm:pt modelId="{5392CC70-52BB-4145-95D6-77948C7875A2}" type="pres">
      <dgm:prSet presAssocID="{3FCF4804-F593-451A-8854-11DDEA12F832}" presName="dstNode" presStyleLbl="node1" presStyleIdx="0" presStyleCnt="6"/>
      <dgm:spPr/>
      <dgm:t>
        <a:bodyPr/>
        <a:lstStyle/>
        <a:p>
          <a:endParaRPr lang="es-MX"/>
        </a:p>
      </dgm:t>
    </dgm:pt>
    <dgm:pt modelId="{B9D53F1A-489B-460C-8374-39E9164513DA}" type="pres">
      <dgm:prSet presAssocID="{C5A5BB8B-519B-4B87-A988-14022A060329}" presName="text_1" presStyleLbl="node1" presStyleIdx="0" presStyleCnt="6">
        <dgm:presLayoutVars>
          <dgm:bulletEnabled val="1"/>
        </dgm:presLayoutVars>
      </dgm:prSet>
      <dgm:spPr/>
      <dgm:t>
        <a:bodyPr/>
        <a:lstStyle/>
        <a:p>
          <a:endParaRPr lang="es-MX"/>
        </a:p>
      </dgm:t>
    </dgm:pt>
    <dgm:pt modelId="{2651B084-33D2-4797-8D82-771A2291CA26}" type="pres">
      <dgm:prSet presAssocID="{C5A5BB8B-519B-4B87-A988-14022A060329}" presName="accent_1" presStyleCnt="0"/>
      <dgm:spPr/>
      <dgm:t>
        <a:bodyPr/>
        <a:lstStyle/>
        <a:p>
          <a:endParaRPr lang="es-MX"/>
        </a:p>
      </dgm:t>
    </dgm:pt>
    <dgm:pt modelId="{D0FFEE8D-D4E7-4F29-9EDB-6BB915BEEB8C}" type="pres">
      <dgm:prSet presAssocID="{C5A5BB8B-519B-4B87-A988-14022A060329}" presName="accentRepeatNode" presStyleLbl="solidFgAcc1" presStyleIdx="0" presStyleCnt="6"/>
      <dgm:spPr/>
      <dgm:t>
        <a:bodyPr/>
        <a:lstStyle/>
        <a:p>
          <a:endParaRPr lang="es-MX"/>
        </a:p>
      </dgm:t>
    </dgm:pt>
    <dgm:pt modelId="{94ABFE00-B234-4545-8A89-7243272A79CF}" type="pres">
      <dgm:prSet presAssocID="{9DF0499D-639F-4277-84FA-2EC49B2A6F51}" presName="text_2" presStyleLbl="node1" presStyleIdx="1" presStyleCnt="6">
        <dgm:presLayoutVars>
          <dgm:bulletEnabled val="1"/>
        </dgm:presLayoutVars>
      </dgm:prSet>
      <dgm:spPr/>
      <dgm:t>
        <a:bodyPr/>
        <a:lstStyle/>
        <a:p>
          <a:endParaRPr lang="es-MX"/>
        </a:p>
      </dgm:t>
    </dgm:pt>
    <dgm:pt modelId="{C607574D-5D54-4812-8D7B-4A7829519DB1}" type="pres">
      <dgm:prSet presAssocID="{9DF0499D-639F-4277-84FA-2EC49B2A6F51}" presName="accent_2" presStyleCnt="0"/>
      <dgm:spPr/>
      <dgm:t>
        <a:bodyPr/>
        <a:lstStyle/>
        <a:p>
          <a:endParaRPr lang="es-MX"/>
        </a:p>
      </dgm:t>
    </dgm:pt>
    <dgm:pt modelId="{464CF51D-F2C0-401C-901A-B929491A9A45}" type="pres">
      <dgm:prSet presAssocID="{9DF0499D-639F-4277-84FA-2EC49B2A6F51}" presName="accentRepeatNode" presStyleLbl="solidFgAcc1" presStyleIdx="1" presStyleCnt="6"/>
      <dgm:spPr/>
      <dgm:t>
        <a:bodyPr/>
        <a:lstStyle/>
        <a:p>
          <a:endParaRPr lang="es-MX"/>
        </a:p>
      </dgm:t>
    </dgm:pt>
    <dgm:pt modelId="{DADCD2B5-A7C8-40DA-8078-CA8C6D128566}" type="pres">
      <dgm:prSet presAssocID="{E2AE970F-7034-40F2-8FFB-EB6B14889132}" presName="text_3" presStyleLbl="node1" presStyleIdx="2" presStyleCnt="6">
        <dgm:presLayoutVars>
          <dgm:bulletEnabled val="1"/>
        </dgm:presLayoutVars>
      </dgm:prSet>
      <dgm:spPr/>
      <dgm:t>
        <a:bodyPr/>
        <a:lstStyle/>
        <a:p>
          <a:endParaRPr lang="es-MX"/>
        </a:p>
      </dgm:t>
    </dgm:pt>
    <dgm:pt modelId="{EF5D7059-733B-415B-837D-D8AA5609C5CA}" type="pres">
      <dgm:prSet presAssocID="{E2AE970F-7034-40F2-8FFB-EB6B14889132}" presName="accent_3" presStyleCnt="0"/>
      <dgm:spPr/>
      <dgm:t>
        <a:bodyPr/>
        <a:lstStyle/>
        <a:p>
          <a:endParaRPr lang="es-MX"/>
        </a:p>
      </dgm:t>
    </dgm:pt>
    <dgm:pt modelId="{86039935-C0BD-4E33-873B-409B8197B25C}" type="pres">
      <dgm:prSet presAssocID="{E2AE970F-7034-40F2-8FFB-EB6B14889132}" presName="accentRepeatNode" presStyleLbl="solidFgAcc1" presStyleIdx="2" presStyleCnt="6"/>
      <dgm:spPr/>
      <dgm:t>
        <a:bodyPr/>
        <a:lstStyle/>
        <a:p>
          <a:endParaRPr lang="es-MX"/>
        </a:p>
      </dgm:t>
    </dgm:pt>
    <dgm:pt modelId="{F900A0A3-7234-474D-B53A-E56031B72274}" type="pres">
      <dgm:prSet presAssocID="{113DF0F9-6B4A-454A-A63C-3206F542E406}" presName="text_4" presStyleLbl="node1" presStyleIdx="3" presStyleCnt="6">
        <dgm:presLayoutVars>
          <dgm:bulletEnabled val="1"/>
        </dgm:presLayoutVars>
      </dgm:prSet>
      <dgm:spPr/>
      <dgm:t>
        <a:bodyPr/>
        <a:lstStyle/>
        <a:p>
          <a:endParaRPr lang="es-MX"/>
        </a:p>
      </dgm:t>
    </dgm:pt>
    <dgm:pt modelId="{65120FC7-DD68-42D4-945A-F1AE05CB891B}" type="pres">
      <dgm:prSet presAssocID="{113DF0F9-6B4A-454A-A63C-3206F542E406}" presName="accent_4" presStyleCnt="0"/>
      <dgm:spPr/>
      <dgm:t>
        <a:bodyPr/>
        <a:lstStyle/>
        <a:p>
          <a:endParaRPr lang="es-MX"/>
        </a:p>
      </dgm:t>
    </dgm:pt>
    <dgm:pt modelId="{F2D4FF6F-303A-44DC-9105-A121C845E436}" type="pres">
      <dgm:prSet presAssocID="{113DF0F9-6B4A-454A-A63C-3206F542E406}" presName="accentRepeatNode" presStyleLbl="solidFgAcc1" presStyleIdx="3" presStyleCnt="6"/>
      <dgm:spPr/>
      <dgm:t>
        <a:bodyPr/>
        <a:lstStyle/>
        <a:p>
          <a:endParaRPr lang="es-MX"/>
        </a:p>
      </dgm:t>
    </dgm:pt>
    <dgm:pt modelId="{743A95DE-9B06-4271-9FD4-3FB14B4776A8}" type="pres">
      <dgm:prSet presAssocID="{25115087-C8F6-4948-9E8F-2B73F1F441BA}" presName="text_5" presStyleLbl="node1" presStyleIdx="4" presStyleCnt="6">
        <dgm:presLayoutVars>
          <dgm:bulletEnabled val="1"/>
        </dgm:presLayoutVars>
      </dgm:prSet>
      <dgm:spPr/>
      <dgm:t>
        <a:bodyPr/>
        <a:lstStyle/>
        <a:p>
          <a:endParaRPr lang="es-MX"/>
        </a:p>
      </dgm:t>
    </dgm:pt>
    <dgm:pt modelId="{597E2544-95F2-4567-96F3-A68B56279D24}" type="pres">
      <dgm:prSet presAssocID="{25115087-C8F6-4948-9E8F-2B73F1F441BA}" presName="accent_5" presStyleCnt="0"/>
      <dgm:spPr/>
      <dgm:t>
        <a:bodyPr/>
        <a:lstStyle/>
        <a:p>
          <a:endParaRPr lang="es-MX"/>
        </a:p>
      </dgm:t>
    </dgm:pt>
    <dgm:pt modelId="{4DC826D3-EFF4-4933-B274-4705BB8DB26F}" type="pres">
      <dgm:prSet presAssocID="{25115087-C8F6-4948-9E8F-2B73F1F441BA}" presName="accentRepeatNode" presStyleLbl="solidFgAcc1" presStyleIdx="4" presStyleCnt="6"/>
      <dgm:spPr/>
      <dgm:t>
        <a:bodyPr/>
        <a:lstStyle/>
        <a:p>
          <a:endParaRPr lang="es-MX"/>
        </a:p>
      </dgm:t>
    </dgm:pt>
    <dgm:pt modelId="{F613E3D0-7B45-4A34-993F-2FE9D14AC208}" type="pres">
      <dgm:prSet presAssocID="{34E2B828-3164-47A5-B866-1592EE466A37}" presName="text_6" presStyleLbl="node1" presStyleIdx="5" presStyleCnt="6">
        <dgm:presLayoutVars>
          <dgm:bulletEnabled val="1"/>
        </dgm:presLayoutVars>
      </dgm:prSet>
      <dgm:spPr/>
      <dgm:t>
        <a:bodyPr/>
        <a:lstStyle/>
        <a:p>
          <a:endParaRPr lang="es-MX"/>
        </a:p>
      </dgm:t>
    </dgm:pt>
    <dgm:pt modelId="{350E0009-7E76-4081-9992-F522822CB58A}" type="pres">
      <dgm:prSet presAssocID="{34E2B828-3164-47A5-B866-1592EE466A37}" presName="accent_6" presStyleCnt="0"/>
      <dgm:spPr/>
      <dgm:t>
        <a:bodyPr/>
        <a:lstStyle/>
        <a:p>
          <a:endParaRPr lang="es-MX"/>
        </a:p>
      </dgm:t>
    </dgm:pt>
    <dgm:pt modelId="{A3E5C9FE-B4D6-4C07-9202-348C910DD524}" type="pres">
      <dgm:prSet presAssocID="{34E2B828-3164-47A5-B866-1592EE466A37}" presName="accentRepeatNode" presStyleLbl="solidFgAcc1" presStyleIdx="5" presStyleCnt="6"/>
      <dgm:spPr/>
      <dgm:t>
        <a:bodyPr/>
        <a:lstStyle/>
        <a:p>
          <a:endParaRPr lang="es-MX"/>
        </a:p>
      </dgm:t>
    </dgm:pt>
  </dgm:ptLst>
  <dgm:cxnLst>
    <dgm:cxn modelId="{5B284D06-2D68-4AEB-9D1E-1232881476F3}" type="presOf" srcId="{C1B7EB4E-C1F9-4D49-A036-CEF5DA9DE2BC}" destId="{581AB840-991F-45FD-A658-A02419F769BC}" srcOrd="0" destOrd="0" presId="urn:microsoft.com/office/officeart/2008/layout/VerticalCurvedList"/>
    <dgm:cxn modelId="{83B2BDC1-3EBB-4060-A222-92D826CA15DB}" srcId="{3FCF4804-F593-451A-8854-11DDEA12F832}" destId="{25115087-C8F6-4948-9E8F-2B73F1F441BA}" srcOrd="4" destOrd="0" parTransId="{47A69772-93C7-468B-98F8-1A11D3D4F5C7}" sibTransId="{62CD3027-99B6-406C-B671-E00021BEFA87}"/>
    <dgm:cxn modelId="{4EC43050-43D6-4A40-B1D8-A703CE2E10BE}" srcId="{3FCF4804-F593-451A-8854-11DDEA12F832}" destId="{34E2B828-3164-47A5-B866-1592EE466A37}" srcOrd="5" destOrd="0" parTransId="{527C2460-8952-4A83-86C7-B8DF1BD2F61E}" sibTransId="{A56EE8E6-3222-49FB-B420-6616994B0A68}"/>
    <dgm:cxn modelId="{6B3F9B51-50E1-41CB-B9B0-DDFB40EF287A}" srcId="{3FCF4804-F593-451A-8854-11DDEA12F832}" destId="{C5A5BB8B-519B-4B87-A988-14022A060329}" srcOrd="0" destOrd="0" parTransId="{91DE0FA8-78E2-4B94-BD24-42B1B0B1BC88}" sibTransId="{C1B7EB4E-C1F9-4D49-A036-CEF5DA9DE2BC}"/>
    <dgm:cxn modelId="{AA54A9CB-AC0C-4E8F-A803-854674F060C6}" type="presOf" srcId="{C5A5BB8B-519B-4B87-A988-14022A060329}" destId="{B9D53F1A-489B-460C-8374-39E9164513DA}" srcOrd="0" destOrd="0" presId="urn:microsoft.com/office/officeart/2008/layout/VerticalCurvedList"/>
    <dgm:cxn modelId="{91AB2290-D413-45B1-81EA-BADBE49DAC87}" type="presOf" srcId="{34E2B828-3164-47A5-B866-1592EE466A37}" destId="{F613E3D0-7B45-4A34-993F-2FE9D14AC208}" srcOrd="0" destOrd="0" presId="urn:microsoft.com/office/officeart/2008/layout/VerticalCurvedList"/>
    <dgm:cxn modelId="{AEA789F4-DD27-4BB6-8BF1-D756048D506D}" type="presOf" srcId="{113DF0F9-6B4A-454A-A63C-3206F542E406}" destId="{F900A0A3-7234-474D-B53A-E56031B72274}" srcOrd="0" destOrd="0" presId="urn:microsoft.com/office/officeart/2008/layout/VerticalCurvedList"/>
    <dgm:cxn modelId="{04DB51FB-1A1D-439C-9B51-33E3B567ACEE}" type="presOf" srcId="{9DF0499D-639F-4277-84FA-2EC49B2A6F51}" destId="{94ABFE00-B234-4545-8A89-7243272A79CF}" srcOrd="0" destOrd="0" presId="urn:microsoft.com/office/officeart/2008/layout/VerticalCurvedList"/>
    <dgm:cxn modelId="{4CD52EAE-3705-4184-95EA-A652EEA6B280}" srcId="{3FCF4804-F593-451A-8854-11DDEA12F832}" destId="{113DF0F9-6B4A-454A-A63C-3206F542E406}" srcOrd="3" destOrd="0" parTransId="{2D3F1093-920E-4498-8E60-FD353567FBFF}" sibTransId="{2ABB4043-6013-4622-B0A5-1F5CA73BF44A}"/>
    <dgm:cxn modelId="{8C039912-346B-4248-B926-B0552964DBBA}" type="presOf" srcId="{E2AE970F-7034-40F2-8FFB-EB6B14889132}" destId="{DADCD2B5-A7C8-40DA-8078-CA8C6D128566}" srcOrd="0" destOrd="0" presId="urn:microsoft.com/office/officeart/2008/layout/VerticalCurvedList"/>
    <dgm:cxn modelId="{3BA8F132-D672-439A-8DDC-79F3DD3FD4AE}" srcId="{3FCF4804-F593-451A-8854-11DDEA12F832}" destId="{E2AE970F-7034-40F2-8FFB-EB6B14889132}" srcOrd="2" destOrd="0" parTransId="{014D36D6-D9B0-49F6-AE4D-723E9B0764F1}" sibTransId="{1A660613-D613-444D-A167-5D2A35F906C3}"/>
    <dgm:cxn modelId="{E737F0F6-5890-46B8-ABF5-F44E93E24E67}" type="presOf" srcId="{25115087-C8F6-4948-9E8F-2B73F1F441BA}" destId="{743A95DE-9B06-4271-9FD4-3FB14B4776A8}" srcOrd="0" destOrd="0" presId="urn:microsoft.com/office/officeart/2008/layout/VerticalCurvedList"/>
    <dgm:cxn modelId="{04EDB52D-8255-437A-BB59-B3C204710238}" srcId="{3FCF4804-F593-451A-8854-11DDEA12F832}" destId="{9DF0499D-639F-4277-84FA-2EC49B2A6F51}" srcOrd="1" destOrd="0" parTransId="{7FA098FE-42CE-4903-98FD-0036B2D984C2}" sibTransId="{7E4D96E4-DCAF-4C69-95DD-E41BCAF28DE1}"/>
    <dgm:cxn modelId="{70FF9E1F-13D6-4AF1-A41D-E7BF6DD08DDB}" type="presOf" srcId="{3FCF4804-F593-451A-8854-11DDEA12F832}" destId="{B14657CF-4CF3-4EC2-94A5-5839F8851C8E}" srcOrd="0" destOrd="0" presId="urn:microsoft.com/office/officeart/2008/layout/VerticalCurvedList"/>
    <dgm:cxn modelId="{D6BC9CC5-0702-4A24-86D0-07F470A91715}" type="presParOf" srcId="{B14657CF-4CF3-4EC2-94A5-5839F8851C8E}" destId="{FA7A6730-6220-4F72-A0DE-6C94E3101786}" srcOrd="0" destOrd="0" presId="urn:microsoft.com/office/officeart/2008/layout/VerticalCurvedList"/>
    <dgm:cxn modelId="{F39F0ACF-BA29-4422-9CCA-ABB5F9798BBA}" type="presParOf" srcId="{FA7A6730-6220-4F72-A0DE-6C94E3101786}" destId="{6C19D33F-EE2B-48D3-B689-14C60E78AECE}" srcOrd="0" destOrd="0" presId="urn:microsoft.com/office/officeart/2008/layout/VerticalCurvedList"/>
    <dgm:cxn modelId="{55D96A63-68B4-40C8-9D21-2ABCCCD5230E}" type="presParOf" srcId="{6C19D33F-EE2B-48D3-B689-14C60E78AECE}" destId="{2E5ADE6F-4A1E-44E0-A13B-7F99511511A1}" srcOrd="0" destOrd="0" presId="urn:microsoft.com/office/officeart/2008/layout/VerticalCurvedList"/>
    <dgm:cxn modelId="{D2EB329E-FFA3-48B3-BB65-5D41FBC891FA}" type="presParOf" srcId="{6C19D33F-EE2B-48D3-B689-14C60E78AECE}" destId="{581AB840-991F-45FD-A658-A02419F769BC}" srcOrd="1" destOrd="0" presId="urn:microsoft.com/office/officeart/2008/layout/VerticalCurvedList"/>
    <dgm:cxn modelId="{F2CAA024-9515-4F9D-9798-51BA4528BA57}" type="presParOf" srcId="{6C19D33F-EE2B-48D3-B689-14C60E78AECE}" destId="{6662C840-D41D-4AE2-9FE5-0B3F6DCB8654}" srcOrd="2" destOrd="0" presId="urn:microsoft.com/office/officeart/2008/layout/VerticalCurvedList"/>
    <dgm:cxn modelId="{AC8E5312-2816-4A14-99F1-ECD42FCF2782}" type="presParOf" srcId="{6C19D33F-EE2B-48D3-B689-14C60E78AECE}" destId="{5392CC70-52BB-4145-95D6-77948C7875A2}" srcOrd="3" destOrd="0" presId="urn:microsoft.com/office/officeart/2008/layout/VerticalCurvedList"/>
    <dgm:cxn modelId="{A2DB5F86-1D34-4C9F-BEBE-6A1621CE6A8A}" type="presParOf" srcId="{FA7A6730-6220-4F72-A0DE-6C94E3101786}" destId="{B9D53F1A-489B-460C-8374-39E9164513DA}" srcOrd="1" destOrd="0" presId="urn:microsoft.com/office/officeart/2008/layout/VerticalCurvedList"/>
    <dgm:cxn modelId="{9B879F98-B60F-4EC3-BD0A-ECBDB2F8A789}" type="presParOf" srcId="{FA7A6730-6220-4F72-A0DE-6C94E3101786}" destId="{2651B084-33D2-4797-8D82-771A2291CA26}" srcOrd="2" destOrd="0" presId="urn:microsoft.com/office/officeart/2008/layout/VerticalCurvedList"/>
    <dgm:cxn modelId="{90D2F4F0-4F94-4963-B980-57C91AD1EACE}" type="presParOf" srcId="{2651B084-33D2-4797-8D82-771A2291CA26}" destId="{D0FFEE8D-D4E7-4F29-9EDB-6BB915BEEB8C}" srcOrd="0" destOrd="0" presId="urn:microsoft.com/office/officeart/2008/layout/VerticalCurvedList"/>
    <dgm:cxn modelId="{097D426C-4D5C-4E1B-8DD9-8D7C710A3C20}" type="presParOf" srcId="{FA7A6730-6220-4F72-A0DE-6C94E3101786}" destId="{94ABFE00-B234-4545-8A89-7243272A79CF}" srcOrd="3" destOrd="0" presId="urn:microsoft.com/office/officeart/2008/layout/VerticalCurvedList"/>
    <dgm:cxn modelId="{71352A6F-3756-42FE-BC11-824474865EB7}" type="presParOf" srcId="{FA7A6730-6220-4F72-A0DE-6C94E3101786}" destId="{C607574D-5D54-4812-8D7B-4A7829519DB1}" srcOrd="4" destOrd="0" presId="urn:microsoft.com/office/officeart/2008/layout/VerticalCurvedList"/>
    <dgm:cxn modelId="{C79345EF-CC38-4131-8D3F-75944C917B06}" type="presParOf" srcId="{C607574D-5D54-4812-8D7B-4A7829519DB1}" destId="{464CF51D-F2C0-401C-901A-B929491A9A45}" srcOrd="0" destOrd="0" presId="urn:microsoft.com/office/officeart/2008/layout/VerticalCurvedList"/>
    <dgm:cxn modelId="{01FD7C48-E3D4-4DE7-9494-C226A9024DEC}" type="presParOf" srcId="{FA7A6730-6220-4F72-A0DE-6C94E3101786}" destId="{DADCD2B5-A7C8-40DA-8078-CA8C6D128566}" srcOrd="5" destOrd="0" presId="urn:microsoft.com/office/officeart/2008/layout/VerticalCurvedList"/>
    <dgm:cxn modelId="{B8C914EF-180B-4C61-9D2C-3F83A1A484D9}" type="presParOf" srcId="{FA7A6730-6220-4F72-A0DE-6C94E3101786}" destId="{EF5D7059-733B-415B-837D-D8AA5609C5CA}" srcOrd="6" destOrd="0" presId="urn:microsoft.com/office/officeart/2008/layout/VerticalCurvedList"/>
    <dgm:cxn modelId="{2105B5D4-2D26-4A15-B8D2-8D75B3DE0358}" type="presParOf" srcId="{EF5D7059-733B-415B-837D-D8AA5609C5CA}" destId="{86039935-C0BD-4E33-873B-409B8197B25C}" srcOrd="0" destOrd="0" presId="urn:microsoft.com/office/officeart/2008/layout/VerticalCurvedList"/>
    <dgm:cxn modelId="{324A7089-581B-46DB-804E-5BA096BC879A}" type="presParOf" srcId="{FA7A6730-6220-4F72-A0DE-6C94E3101786}" destId="{F900A0A3-7234-474D-B53A-E56031B72274}" srcOrd="7" destOrd="0" presId="urn:microsoft.com/office/officeart/2008/layout/VerticalCurvedList"/>
    <dgm:cxn modelId="{94EA9B7D-9961-4A35-9FBA-5BAA3136E95C}" type="presParOf" srcId="{FA7A6730-6220-4F72-A0DE-6C94E3101786}" destId="{65120FC7-DD68-42D4-945A-F1AE05CB891B}" srcOrd="8" destOrd="0" presId="urn:microsoft.com/office/officeart/2008/layout/VerticalCurvedList"/>
    <dgm:cxn modelId="{31A8D24C-0699-4F51-897E-CE148307AE05}" type="presParOf" srcId="{65120FC7-DD68-42D4-945A-F1AE05CB891B}" destId="{F2D4FF6F-303A-44DC-9105-A121C845E436}" srcOrd="0" destOrd="0" presId="urn:microsoft.com/office/officeart/2008/layout/VerticalCurvedList"/>
    <dgm:cxn modelId="{9655BFF7-1274-482B-B08E-9BA39A3DFB33}" type="presParOf" srcId="{FA7A6730-6220-4F72-A0DE-6C94E3101786}" destId="{743A95DE-9B06-4271-9FD4-3FB14B4776A8}" srcOrd="9" destOrd="0" presId="urn:microsoft.com/office/officeart/2008/layout/VerticalCurvedList"/>
    <dgm:cxn modelId="{D9493CEF-FEE7-44F3-BF9F-AB2BCF052D6C}" type="presParOf" srcId="{FA7A6730-6220-4F72-A0DE-6C94E3101786}" destId="{597E2544-95F2-4567-96F3-A68B56279D24}" srcOrd="10" destOrd="0" presId="urn:microsoft.com/office/officeart/2008/layout/VerticalCurvedList"/>
    <dgm:cxn modelId="{B35ADAFD-014F-4040-BED0-8D1EC0689C5D}" type="presParOf" srcId="{597E2544-95F2-4567-96F3-A68B56279D24}" destId="{4DC826D3-EFF4-4933-B274-4705BB8DB26F}" srcOrd="0" destOrd="0" presId="urn:microsoft.com/office/officeart/2008/layout/VerticalCurvedList"/>
    <dgm:cxn modelId="{A0030880-B94C-43BD-8E9C-0C4B1A54D55F}" type="presParOf" srcId="{FA7A6730-6220-4F72-A0DE-6C94E3101786}" destId="{F613E3D0-7B45-4A34-993F-2FE9D14AC208}" srcOrd="11" destOrd="0" presId="urn:microsoft.com/office/officeart/2008/layout/VerticalCurvedList"/>
    <dgm:cxn modelId="{5432DC54-3959-4409-927B-56DE59C6173A}" type="presParOf" srcId="{FA7A6730-6220-4F72-A0DE-6C94E3101786}" destId="{350E0009-7E76-4081-9992-F522822CB58A}" srcOrd="12" destOrd="0" presId="urn:microsoft.com/office/officeart/2008/layout/VerticalCurvedList"/>
    <dgm:cxn modelId="{91A42B5F-69EB-4A8B-AA54-8F8B1CB8B130}" type="presParOf" srcId="{350E0009-7E76-4081-9992-F522822CB58A}" destId="{A3E5C9FE-B4D6-4C07-9202-348C910DD524}"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E72D5A-5A6B-425D-B9FE-7BA1B68C931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MX"/>
        </a:p>
      </dgm:t>
    </dgm:pt>
    <dgm:pt modelId="{403BEA66-BBE0-45DE-AF01-3F3299236AA9}">
      <dgm:prSet phldrT="[Texto]" custT="1"/>
      <dgm:spPr/>
      <dgm:t>
        <a:bodyPr/>
        <a:lstStyle/>
        <a:p>
          <a:r>
            <a:rPr lang="es-ES_tradnl" sz="1600" b="1" dirty="0">
              <a:solidFill>
                <a:schemeClr val="bg1"/>
              </a:solidFill>
            </a:rPr>
            <a:t>Transparencia Proactiva</a:t>
          </a:r>
          <a:endParaRPr lang="es-MX" sz="1600" b="1" dirty="0">
            <a:solidFill>
              <a:schemeClr val="bg1"/>
            </a:solidFill>
          </a:endParaRPr>
        </a:p>
      </dgm:t>
    </dgm:pt>
    <dgm:pt modelId="{473F584D-883A-4E64-8BC1-9752479CC658}" type="parTrans" cxnId="{7E7F4387-63E3-46C5-BB38-A6AEB0C2BD37}">
      <dgm:prSet/>
      <dgm:spPr/>
      <dgm:t>
        <a:bodyPr/>
        <a:lstStyle/>
        <a:p>
          <a:endParaRPr lang="es-MX" sz="4400"/>
        </a:p>
      </dgm:t>
    </dgm:pt>
    <dgm:pt modelId="{11FC8946-B79D-4749-9B6D-AEBD1526E2A9}" type="sibTrans" cxnId="{7E7F4387-63E3-46C5-BB38-A6AEB0C2BD37}">
      <dgm:prSet/>
      <dgm:spPr/>
      <dgm:t>
        <a:bodyPr/>
        <a:lstStyle/>
        <a:p>
          <a:endParaRPr lang="es-MX" sz="4400"/>
        </a:p>
      </dgm:t>
    </dgm:pt>
    <dgm:pt modelId="{725CCA6D-087B-4514-B655-7D76588D8D3B}">
      <dgm:prSet phldrT="[Texto]" custT="1"/>
      <dgm:spPr/>
      <dgm:t>
        <a:bodyPr/>
        <a:lstStyle/>
        <a:p>
          <a:r>
            <a:rPr lang="es-ES_tradnl" sz="1600" b="1" dirty="0">
              <a:solidFill>
                <a:schemeClr val="bg1"/>
              </a:solidFill>
            </a:rPr>
            <a:t>Participación</a:t>
          </a:r>
          <a:endParaRPr lang="es-MX" sz="1600" b="1" dirty="0">
            <a:solidFill>
              <a:schemeClr val="bg1"/>
            </a:solidFill>
          </a:endParaRPr>
        </a:p>
      </dgm:t>
    </dgm:pt>
    <dgm:pt modelId="{F8E26A5B-C043-4F75-8CA4-43A7FD418947}" type="parTrans" cxnId="{6C2AD3F6-25AA-40FD-B727-316F48B555B1}">
      <dgm:prSet/>
      <dgm:spPr/>
      <dgm:t>
        <a:bodyPr/>
        <a:lstStyle/>
        <a:p>
          <a:endParaRPr lang="es-MX" sz="4400"/>
        </a:p>
      </dgm:t>
    </dgm:pt>
    <dgm:pt modelId="{0D7740DF-A93E-43E9-9F86-E9C584CF7CE4}" type="sibTrans" cxnId="{6C2AD3F6-25AA-40FD-B727-316F48B555B1}">
      <dgm:prSet/>
      <dgm:spPr/>
      <dgm:t>
        <a:bodyPr/>
        <a:lstStyle/>
        <a:p>
          <a:endParaRPr lang="es-MX" sz="4400"/>
        </a:p>
      </dgm:t>
    </dgm:pt>
    <dgm:pt modelId="{EFE73215-9D55-462C-82A7-257ED39ABB8F}">
      <dgm:prSet phldrT="[Texto]" custT="1"/>
      <dgm:spPr/>
      <dgm:t>
        <a:bodyPr/>
        <a:lstStyle/>
        <a:p>
          <a:r>
            <a:rPr lang="es-ES_tradnl" sz="1600" b="1" dirty="0">
              <a:solidFill>
                <a:schemeClr val="bg1"/>
              </a:solidFill>
            </a:rPr>
            <a:t>Colaboración</a:t>
          </a:r>
          <a:endParaRPr lang="es-MX" sz="1600" b="1" dirty="0">
            <a:solidFill>
              <a:schemeClr val="bg1"/>
            </a:solidFill>
          </a:endParaRPr>
        </a:p>
      </dgm:t>
    </dgm:pt>
    <dgm:pt modelId="{7AAF43FA-A8AB-4B1F-B7CB-752DE4D7FFA6}" type="parTrans" cxnId="{C84CE6B3-9268-42AA-84C0-72C04B9317EC}">
      <dgm:prSet/>
      <dgm:spPr/>
      <dgm:t>
        <a:bodyPr/>
        <a:lstStyle/>
        <a:p>
          <a:endParaRPr lang="es-MX" sz="4400"/>
        </a:p>
      </dgm:t>
    </dgm:pt>
    <dgm:pt modelId="{CDE55933-081D-4DC1-AD01-460C1BA58E22}" type="sibTrans" cxnId="{C84CE6B3-9268-42AA-84C0-72C04B9317EC}">
      <dgm:prSet/>
      <dgm:spPr/>
      <dgm:t>
        <a:bodyPr/>
        <a:lstStyle/>
        <a:p>
          <a:endParaRPr lang="es-MX" sz="4400"/>
        </a:p>
      </dgm:t>
    </dgm:pt>
    <dgm:pt modelId="{0F796C73-A690-45C3-B057-612FC51F25E2}">
      <dgm:prSet phldrT="[Texto]" custT="1"/>
      <dgm:spPr/>
      <dgm:t>
        <a:bodyPr/>
        <a:lstStyle/>
        <a:p>
          <a:r>
            <a:rPr lang="es-ES_tradnl" sz="1600" b="1" dirty="0">
              <a:solidFill>
                <a:schemeClr val="bg1"/>
              </a:solidFill>
            </a:rPr>
            <a:t>Máxima Publicidad</a:t>
          </a:r>
          <a:endParaRPr lang="es-MX" sz="1600" b="1" dirty="0">
            <a:solidFill>
              <a:schemeClr val="bg1"/>
            </a:solidFill>
          </a:endParaRPr>
        </a:p>
      </dgm:t>
    </dgm:pt>
    <dgm:pt modelId="{FB6EC192-43CE-4721-87C4-5D7B5E439B59}" type="parTrans" cxnId="{36BD469C-975E-4189-B447-E73F75DBBC72}">
      <dgm:prSet/>
      <dgm:spPr/>
      <dgm:t>
        <a:bodyPr/>
        <a:lstStyle/>
        <a:p>
          <a:endParaRPr lang="es-MX" sz="4400"/>
        </a:p>
      </dgm:t>
    </dgm:pt>
    <dgm:pt modelId="{A1F86276-DE3A-4BE1-8D15-B1B1FE72B4AF}" type="sibTrans" cxnId="{36BD469C-975E-4189-B447-E73F75DBBC72}">
      <dgm:prSet/>
      <dgm:spPr/>
      <dgm:t>
        <a:bodyPr/>
        <a:lstStyle/>
        <a:p>
          <a:endParaRPr lang="es-MX" sz="4400"/>
        </a:p>
      </dgm:t>
    </dgm:pt>
    <dgm:pt modelId="{3F853BDA-C6BD-4B45-819A-C1B3013B49AC}">
      <dgm:prSet phldrT="[Texto]" custT="1"/>
      <dgm:spPr/>
      <dgm:t>
        <a:bodyPr/>
        <a:lstStyle/>
        <a:p>
          <a:r>
            <a:rPr lang="es-ES_tradnl" sz="1600" b="1" dirty="0"/>
            <a:t>Usabilidad</a:t>
          </a:r>
          <a:endParaRPr lang="es-MX" sz="1600" b="1" dirty="0"/>
        </a:p>
      </dgm:t>
    </dgm:pt>
    <dgm:pt modelId="{F882FEB3-CB2E-475D-9BD2-264DA97F4893}" type="parTrans" cxnId="{8CD3E85A-84CD-4747-8311-EBC9F0700903}">
      <dgm:prSet/>
      <dgm:spPr/>
      <dgm:t>
        <a:bodyPr/>
        <a:lstStyle/>
        <a:p>
          <a:endParaRPr lang="es-MX" sz="4400"/>
        </a:p>
      </dgm:t>
    </dgm:pt>
    <dgm:pt modelId="{120D333D-EF6F-4BDC-9D44-7551DFBFE4D4}" type="sibTrans" cxnId="{8CD3E85A-84CD-4747-8311-EBC9F0700903}">
      <dgm:prSet/>
      <dgm:spPr/>
      <dgm:t>
        <a:bodyPr/>
        <a:lstStyle/>
        <a:p>
          <a:endParaRPr lang="es-MX" sz="4400"/>
        </a:p>
      </dgm:t>
    </dgm:pt>
    <dgm:pt modelId="{B730CC38-8E7A-4E3B-BB26-C30F46C37C46}">
      <dgm:prSet phldrT="[Texto]" custT="1"/>
      <dgm:spPr/>
      <dgm:t>
        <a:bodyPr/>
        <a:lstStyle/>
        <a:p>
          <a:r>
            <a:rPr lang="es-ES_tradnl" sz="1600" b="1" dirty="0"/>
            <a:t>Retroalimentación</a:t>
          </a:r>
          <a:endParaRPr lang="es-MX" sz="1600" b="1" dirty="0"/>
        </a:p>
      </dgm:t>
    </dgm:pt>
    <dgm:pt modelId="{98222AFB-C239-45F9-A524-85A3C8033EB1}" type="parTrans" cxnId="{235079BD-43DD-4C0F-8859-01B3D02C8444}">
      <dgm:prSet/>
      <dgm:spPr/>
      <dgm:t>
        <a:bodyPr/>
        <a:lstStyle/>
        <a:p>
          <a:endParaRPr lang="es-MX" sz="4400"/>
        </a:p>
      </dgm:t>
    </dgm:pt>
    <dgm:pt modelId="{B016CA22-160F-4117-A99F-B893CD5BD188}" type="sibTrans" cxnId="{235079BD-43DD-4C0F-8859-01B3D02C8444}">
      <dgm:prSet/>
      <dgm:spPr/>
      <dgm:t>
        <a:bodyPr/>
        <a:lstStyle/>
        <a:p>
          <a:endParaRPr lang="es-MX" sz="4400"/>
        </a:p>
      </dgm:t>
    </dgm:pt>
    <dgm:pt modelId="{E4ED2A29-3846-43AF-BCE6-E47D79B748E1}">
      <dgm:prSet phldrT="[Texto]" custT="1"/>
      <dgm:spPr/>
      <dgm:t>
        <a:bodyPr/>
        <a:lstStyle/>
        <a:p>
          <a:r>
            <a:rPr lang="es-ES_tradnl" sz="1600" b="1" dirty="0"/>
            <a:t>Innovación Cívica y Aprovechamiento de la Tecnología</a:t>
          </a:r>
          <a:endParaRPr lang="es-MX" sz="1600" dirty="0"/>
        </a:p>
      </dgm:t>
    </dgm:pt>
    <dgm:pt modelId="{83BCB30D-336B-45C3-A771-169098B0C688}" type="parTrans" cxnId="{C5B6C20D-8D46-4B05-B304-3A025B6D14B0}">
      <dgm:prSet/>
      <dgm:spPr/>
      <dgm:t>
        <a:bodyPr/>
        <a:lstStyle/>
        <a:p>
          <a:endParaRPr lang="es-MX" sz="4400"/>
        </a:p>
      </dgm:t>
    </dgm:pt>
    <dgm:pt modelId="{F6C76D38-9BE6-41A8-8DC7-91832B06BDE9}" type="sibTrans" cxnId="{C5B6C20D-8D46-4B05-B304-3A025B6D14B0}">
      <dgm:prSet/>
      <dgm:spPr/>
      <dgm:t>
        <a:bodyPr/>
        <a:lstStyle/>
        <a:p>
          <a:endParaRPr lang="es-MX" sz="4400"/>
        </a:p>
      </dgm:t>
    </dgm:pt>
    <dgm:pt modelId="{2B4C545F-E1E4-46E9-A0D7-8EA158AC6711}">
      <dgm:prSet phldrT="[Texto]" custT="1"/>
      <dgm:spPr/>
      <dgm:t>
        <a:bodyPr/>
        <a:lstStyle/>
        <a:p>
          <a:r>
            <a:rPr lang="es-ES_tradnl" sz="1600" b="1" dirty="0"/>
            <a:t>Diseño Centrado en el Usuario</a:t>
          </a:r>
          <a:endParaRPr lang="es-MX" sz="1600" b="1" dirty="0"/>
        </a:p>
      </dgm:t>
    </dgm:pt>
    <dgm:pt modelId="{0B858505-5133-46B1-AC4C-66235650CBAA}" type="parTrans" cxnId="{0FBF6656-4882-4FA0-9886-A77D9582E17B}">
      <dgm:prSet/>
      <dgm:spPr/>
      <dgm:t>
        <a:bodyPr/>
        <a:lstStyle/>
        <a:p>
          <a:endParaRPr lang="es-MX" sz="4400"/>
        </a:p>
      </dgm:t>
    </dgm:pt>
    <dgm:pt modelId="{0863B5AF-F7A2-4779-BAB1-10CAF9603C96}" type="sibTrans" cxnId="{0FBF6656-4882-4FA0-9886-A77D9582E17B}">
      <dgm:prSet/>
      <dgm:spPr/>
      <dgm:t>
        <a:bodyPr/>
        <a:lstStyle/>
        <a:p>
          <a:endParaRPr lang="es-MX" sz="4400"/>
        </a:p>
      </dgm:t>
    </dgm:pt>
    <dgm:pt modelId="{F4C866F7-B7DF-4906-8911-6D59EEB8CBDD}" type="pres">
      <dgm:prSet presAssocID="{9FE72D5A-5A6B-425D-B9FE-7BA1B68C9319}" presName="cycle" presStyleCnt="0">
        <dgm:presLayoutVars>
          <dgm:dir/>
          <dgm:resizeHandles val="exact"/>
        </dgm:presLayoutVars>
      </dgm:prSet>
      <dgm:spPr/>
      <dgm:t>
        <a:bodyPr/>
        <a:lstStyle/>
        <a:p>
          <a:endParaRPr lang="es-MX"/>
        </a:p>
      </dgm:t>
    </dgm:pt>
    <dgm:pt modelId="{E7473658-5B50-4D72-ACD0-DDA0078BE338}" type="pres">
      <dgm:prSet presAssocID="{403BEA66-BBE0-45DE-AF01-3F3299236AA9}" presName="node" presStyleLbl="node1" presStyleIdx="0" presStyleCnt="8" custScaleX="248721" custScaleY="134097">
        <dgm:presLayoutVars>
          <dgm:bulletEnabled val="1"/>
        </dgm:presLayoutVars>
      </dgm:prSet>
      <dgm:spPr/>
      <dgm:t>
        <a:bodyPr/>
        <a:lstStyle/>
        <a:p>
          <a:endParaRPr lang="es-MX"/>
        </a:p>
      </dgm:t>
    </dgm:pt>
    <dgm:pt modelId="{F52C842D-048E-48F2-BBA9-5408F34F3FDA}" type="pres">
      <dgm:prSet presAssocID="{403BEA66-BBE0-45DE-AF01-3F3299236AA9}" presName="spNode" presStyleCnt="0"/>
      <dgm:spPr/>
    </dgm:pt>
    <dgm:pt modelId="{F9759B49-4DC2-4FFD-8988-8CA15D02BA11}" type="pres">
      <dgm:prSet presAssocID="{11FC8946-B79D-4749-9B6D-AEBD1526E2A9}" presName="sibTrans" presStyleLbl="sibTrans1D1" presStyleIdx="0" presStyleCnt="8"/>
      <dgm:spPr/>
      <dgm:t>
        <a:bodyPr/>
        <a:lstStyle/>
        <a:p>
          <a:endParaRPr lang="es-MX"/>
        </a:p>
      </dgm:t>
    </dgm:pt>
    <dgm:pt modelId="{22E7258F-B0A9-4079-B9CA-040058CC848E}" type="pres">
      <dgm:prSet presAssocID="{725CCA6D-087B-4514-B655-7D76588D8D3B}" presName="node" presStyleLbl="node1" presStyleIdx="1" presStyleCnt="8" custScaleX="276333" custScaleY="134097" custRadScaleRad="99483" custRadScaleInc="74844">
        <dgm:presLayoutVars>
          <dgm:bulletEnabled val="1"/>
        </dgm:presLayoutVars>
      </dgm:prSet>
      <dgm:spPr/>
      <dgm:t>
        <a:bodyPr/>
        <a:lstStyle/>
        <a:p>
          <a:endParaRPr lang="es-MX"/>
        </a:p>
      </dgm:t>
    </dgm:pt>
    <dgm:pt modelId="{0514DCB1-F7EA-4F45-BDF1-C1A380D30B3E}" type="pres">
      <dgm:prSet presAssocID="{725CCA6D-087B-4514-B655-7D76588D8D3B}" presName="spNode" presStyleCnt="0"/>
      <dgm:spPr/>
    </dgm:pt>
    <dgm:pt modelId="{744C5993-6C28-4E80-B87C-90241FD47789}" type="pres">
      <dgm:prSet presAssocID="{0D7740DF-A93E-43E9-9F86-E9C584CF7CE4}" presName="sibTrans" presStyleLbl="sibTrans1D1" presStyleIdx="1" presStyleCnt="8"/>
      <dgm:spPr/>
      <dgm:t>
        <a:bodyPr/>
        <a:lstStyle/>
        <a:p>
          <a:endParaRPr lang="es-MX"/>
        </a:p>
      </dgm:t>
    </dgm:pt>
    <dgm:pt modelId="{0C74BCAB-672C-4D00-AC8C-CB02475CCAFD}" type="pres">
      <dgm:prSet presAssocID="{EFE73215-9D55-462C-82A7-257ED39ABB8F}" presName="node" presStyleLbl="node1" presStyleIdx="2" presStyleCnt="8" custScaleX="236367" custScaleY="134097">
        <dgm:presLayoutVars>
          <dgm:bulletEnabled val="1"/>
        </dgm:presLayoutVars>
      </dgm:prSet>
      <dgm:spPr/>
      <dgm:t>
        <a:bodyPr/>
        <a:lstStyle/>
        <a:p>
          <a:endParaRPr lang="es-MX"/>
        </a:p>
      </dgm:t>
    </dgm:pt>
    <dgm:pt modelId="{EA27ABE6-DF73-4D4C-AA1D-05E1BBF8AFEA}" type="pres">
      <dgm:prSet presAssocID="{EFE73215-9D55-462C-82A7-257ED39ABB8F}" presName="spNode" presStyleCnt="0"/>
      <dgm:spPr/>
    </dgm:pt>
    <dgm:pt modelId="{38A3CE59-6C11-438C-B6AA-76E4CED1C8C9}" type="pres">
      <dgm:prSet presAssocID="{CDE55933-081D-4DC1-AD01-460C1BA58E22}" presName="sibTrans" presStyleLbl="sibTrans1D1" presStyleIdx="2" presStyleCnt="8"/>
      <dgm:spPr/>
      <dgm:t>
        <a:bodyPr/>
        <a:lstStyle/>
        <a:p>
          <a:endParaRPr lang="es-MX"/>
        </a:p>
      </dgm:t>
    </dgm:pt>
    <dgm:pt modelId="{C82B87DF-7940-4155-907A-B3C1BF88844C}" type="pres">
      <dgm:prSet presAssocID="{0F796C73-A690-45C3-B057-612FC51F25E2}" presName="node" presStyleLbl="node1" presStyleIdx="3" presStyleCnt="8" custScaleX="178657" custScaleY="134097" custRadScaleRad="116417" custRadScaleInc="-80077">
        <dgm:presLayoutVars>
          <dgm:bulletEnabled val="1"/>
        </dgm:presLayoutVars>
      </dgm:prSet>
      <dgm:spPr/>
      <dgm:t>
        <a:bodyPr/>
        <a:lstStyle/>
        <a:p>
          <a:endParaRPr lang="es-MX"/>
        </a:p>
      </dgm:t>
    </dgm:pt>
    <dgm:pt modelId="{A3DB04D4-2A75-400B-8D6C-8B4343A23E07}" type="pres">
      <dgm:prSet presAssocID="{0F796C73-A690-45C3-B057-612FC51F25E2}" presName="spNode" presStyleCnt="0"/>
      <dgm:spPr/>
    </dgm:pt>
    <dgm:pt modelId="{1F921A71-BAE2-48B5-8FEB-2277F38EAFA4}" type="pres">
      <dgm:prSet presAssocID="{A1F86276-DE3A-4BE1-8D15-B1B1FE72B4AF}" presName="sibTrans" presStyleLbl="sibTrans1D1" presStyleIdx="3" presStyleCnt="8"/>
      <dgm:spPr/>
      <dgm:t>
        <a:bodyPr/>
        <a:lstStyle/>
        <a:p>
          <a:endParaRPr lang="es-MX"/>
        </a:p>
      </dgm:t>
    </dgm:pt>
    <dgm:pt modelId="{88BDAFB0-F2C5-4583-8CBA-5E38AF7F9BCA}" type="pres">
      <dgm:prSet presAssocID="{3F853BDA-C6BD-4B45-819A-C1B3013B49AC}" presName="node" presStyleLbl="node1" presStyleIdx="4" presStyleCnt="8" custScaleX="178657" custScaleY="117381" custRadScaleRad="107445" custRadScaleInc="-99530">
        <dgm:presLayoutVars>
          <dgm:bulletEnabled val="1"/>
        </dgm:presLayoutVars>
      </dgm:prSet>
      <dgm:spPr/>
      <dgm:t>
        <a:bodyPr/>
        <a:lstStyle/>
        <a:p>
          <a:endParaRPr lang="es-MX"/>
        </a:p>
      </dgm:t>
    </dgm:pt>
    <dgm:pt modelId="{FD98CD2D-99CB-4266-BF83-EDDD42AFC06D}" type="pres">
      <dgm:prSet presAssocID="{3F853BDA-C6BD-4B45-819A-C1B3013B49AC}" presName="spNode" presStyleCnt="0"/>
      <dgm:spPr/>
    </dgm:pt>
    <dgm:pt modelId="{9A7A6A5B-5EDC-4AB0-864E-D1D9AA04C569}" type="pres">
      <dgm:prSet presAssocID="{120D333D-EF6F-4BDC-9D44-7551DFBFE4D4}" presName="sibTrans" presStyleLbl="sibTrans1D1" presStyleIdx="4" presStyleCnt="8"/>
      <dgm:spPr/>
      <dgm:t>
        <a:bodyPr/>
        <a:lstStyle/>
        <a:p>
          <a:endParaRPr lang="es-MX"/>
        </a:p>
      </dgm:t>
    </dgm:pt>
    <dgm:pt modelId="{309A2FC4-D44E-4C2A-8B2B-38AA1F33784B}" type="pres">
      <dgm:prSet presAssocID="{E4ED2A29-3846-43AF-BCE6-E47D79B748E1}" presName="node" presStyleLbl="node1" presStyleIdx="5" presStyleCnt="8" custScaleX="388173" custScaleY="182735" custRadScaleRad="119919" custRadScaleInc="97912">
        <dgm:presLayoutVars>
          <dgm:bulletEnabled val="1"/>
        </dgm:presLayoutVars>
      </dgm:prSet>
      <dgm:spPr/>
      <dgm:t>
        <a:bodyPr/>
        <a:lstStyle/>
        <a:p>
          <a:endParaRPr lang="es-MX"/>
        </a:p>
      </dgm:t>
    </dgm:pt>
    <dgm:pt modelId="{9D71196E-758D-461A-BB9D-1BBDC6DE7EB3}" type="pres">
      <dgm:prSet presAssocID="{E4ED2A29-3846-43AF-BCE6-E47D79B748E1}" presName="spNode" presStyleCnt="0"/>
      <dgm:spPr/>
    </dgm:pt>
    <dgm:pt modelId="{AB0BC91D-E0F8-446B-9842-5751F05A41ED}" type="pres">
      <dgm:prSet presAssocID="{F6C76D38-9BE6-41A8-8DC7-91832B06BDE9}" presName="sibTrans" presStyleLbl="sibTrans1D1" presStyleIdx="5" presStyleCnt="8"/>
      <dgm:spPr/>
      <dgm:t>
        <a:bodyPr/>
        <a:lstStyle/>
        <a:p>
          <a:endParaRPr lang="es-MX"/>
        </a:p>
      </dgm:t>
    </dgm:pt>
    <dgm:pt modelId="{3559C81F-34B4-4A9C-ACEE-7422B25EAA77}" type="pres">
      <dgm:prSet presAssocID="{2B4C545F-E1E4-46E9-A0D7-8EA158AC6711}" presName="node" presStyleLbl="node1" presStyleIdx="6" presStyleCnt="8" custScaleX="339049" custScaleY="134097" custRadScaleRad="108113" custRadScaleInc="-14088">
        <dgm:presLayoutVars>
          <dgm:bulletEnabled val="1"/>
        </dgm:presLayoutVars>
      </dgm:prSet>
      <dgm:spPr/>
      <dgm:t>
        <a:bodyPr/>
        <a:lstStyle/>
        <a:p>
          <a:endParaRPr lang="es-MX"/>
        </a:p>
      </dgm:t>
    </dgm:pt>
    <dgm:pt modelId="{A7F0E396-1F0D-44AF-ACE2-3DEFA4DA773F}" type="pres">
      <dgm:prSet presAssocID="{2B4C545F-E1E4-46E9-A0D7-8EA158AC6711}" presName="spNode" presStyleCnt="0"/>
      <dgm:spPr/>
    </dgm:pt>
    <dgm:pt modelId="{4129D311-0DE8-4EB4-B1A1-9AA03987DF3B}" type="pres">
      <dgm:prSet presAssocID="{0863B5AF-F7A2-4779-BAB1-10CAF9603C96}" presName="sibTrans" presStyleLbl="sibTrans1D1" presStyleIdx="6" presStyleCnt="8"/>
      <dgm:spPr/>
      <dgm:t>
        <a:bodyPr/>
        <a:lstStyle/>
        <a:p>
          <a:endParaRPr lang="es-MX"/>
        </a:p>
      </dgm:t>
    </dgm:pt>
    <dgm:pt modelId="{95EA511F-C8A5-42C3-9445-CA41A4EA71F5}" type="pres">
      <dgm:prSet presAssocID="{B730CC38-8E7A-4E3B-BB26-C30F46C37C46}" presName="node" presStyleLbl="node1" presStyleIdx="7" presStyleCnt="8" custScaleX="282852" custScaleY="134097" custRadScaleRad="103059" custRadScaleInc="-96048">
        <dgm:presLayoutVars>
          <dgm:bulletEnabled val="1"/>
        </dgm:presLayoutVars>
      </dgm:prSet>
      <dgm:spPr/>
      <dgm:t>
        <a:bodyPr/>
        <a:lstStyle/>
        <a:p>
          <a:endParaRPr lang="es-MX"/>
        </a:p>
      </dgm:t>
    </dgm:pt>
    <dgm:pt modelId="{53BBC6AF-DF80-4DD8-A53B-CE74632B3EFB}" type="pres">
      <dgm:prSet presAssocID="{B730CC38-8E7A-4E3B-BB26-C30F46C37C46}" presName="spNode" presStyleCnt="0"/>
      <dgm:spPr/>
    </dgm:pt>
    <dgm:pt modelId="{2451405C-1C3C-4C0E-A83B-3BF5759911D5}" type="pres">
      <dgm:prSet presAssocID="{B016CA22-160F-4117-A99F-B893CD5BD188}" presName="sibTrans" presStyleLbl="sibTrans1D1" presStyleIdx="7" presStyleCnt="8"/>
      <dgm:spPr/>
      <dgm:t>
        <a:bodyPr/>
        <a:lstStyle/>
        <a:p>
          <a:endParaRPr lang="es-MX"/>
        </a:p>
      </dgm:t>
    </dgm:pt>
  </dgm:ptLst>
  <dgm:cxnLst>
    <dgm:cxn modelId="{4C822BB0-66E7-4CB7-AAC1-5FA5C2649D83}" type="presOf" srcId="{E4ED2A29-3846-43AF-BCE6-E47D79B748E1}" destId="{309A2FC4-D44E-4C2A-8B2B-38AA1F33784B}" srcOrd="0" destOrd="0" presId="urn:microsoft.com/office/officeart/2005/8/layout/cycle5"/>
    <dgm:cxn modelId="{45469C2A-E24D-4C47-AB1E-60CFA2545C21}" type="presOf" srcId="{0D7740DF-A93E-43E9-9F86-E9C584CF7CE4}" destId="{744C5993-6C28-4E80-B87C-90241FD47789}" srcOrd="0" destOrd="0" presId="urn:microsoft.com/office/officeart/2005/8/layout/cycle5"/>
    <dgm:cxn modelId="{F3CDC54F-D7F0-4800-A6AF-C2A5D0CA1CCA}" type="presOf" srcId="{0F796C73-A690-45C3-B057-612FC51F25E2}" destId="{C82B87DF-7940-4155-907A-B3C1BF88844C}" srcOrd="0" destOrd="0" presId="urn:microsoft.com/office/officeart/2005/8/layout/cycle5"/>
    <dgm:cxn modelId="{6FDE521C-326B-475F-AE38-191A07E6AEBA}" type="presOf" srcId="{CDE55933-081D-4DC1-AD01-460C1BA58E22}" destId="{38A3CE59-6C11-438C-B6AA-76E4CED1C8C9}" srcOrd="0" destOrd="0" presId="urn:microsoft.com/office/officeart/2005/8/layout/cycle5"/>
    <dgm:cxn modelId="{158429ED-12A7-474C-BBEA-934F6113BFDA}" type="presOf" srcId="{B016CA22-160F-4117-A99F-B893CD5BD188}" destId="{2451405C-1C3C-4C0E-A83B-3BF5759911D5}" srcOrd="0" destOrd="0" presId="urn:microsoft.com/office/officeart/2005/8/layout/cycle5"/>
    <dgm:cxn modelId="{60D932BF-E791-4999-B72A-7C751260FB9A}" type="presOf" srcId="{403BEA66-BBE0-45DE-AF01-3F3299236AA9}" destId="{E7473658-5B50-4D72-ACD0-DDA0078BE338}" srcOrd="0" destOrd="0" presId="urn:microsoft.com/office/officeart/2005/8/layout/cycle5"/>
    <dgm:cxn modelId="{28482922-A76D-468B-92EC-1BA9B49111B6}" type="presOf" srcId="{3F853BDA-C6BD-4B45-819A-C1B3013B49AC}" destId="{88BDAFB0-F2C5-4583-8CBA-5E38AF7F9BCA}" srcOrd="0" destOrd="0" presId="urn:microsoft.com/office/officeart/2005/8/layout/cycle5"/>
    <dgm:cxn modelId="{7AD47D88-E5B0-410C-B881-9AFACE4D2866}" type="presOf" srcId="{11FC8946-B79D-4749-9B6D-AEBD1526E2A9}" destId="{F9759B49-4DC2-4FFD-8988-8CA15D02BA11}" srcOrd="0" destOrd="0" presId="urn:microsoft.com/office/officeart/2005/8/layout/cycle5"/>
    <dgm:cxn modelId="{235079BD-43DD-4C0F-8859-01B3D02C8444}" srcId="{9FE72D5A-5A6B-425D-B9FE-7BA1B68C9319}" destId="{B730CC38-8E7A-4E3B-BB26-C30F46C37C46}" srcOrd="7" destOrd="0" parTransId="{98222AFB-C239-45F9-A524-85A3C8033EB1}" sibTransId="{B016CA22-160F-4117-A99F-B893CD5BD188}"/>
    <dgm:cxn modelId="{6B262E64-27B0-4BED-B83B-0B10B30343F5}" type="presOf" srcId="{2B4C545F-E1E4-46E9-A0D7-8EA158AC6711}" destId="{3559C81F-34B4-4A9C-ACEE-7422B25EAA77}" srcOrd="0" destOrd="0" presId="urn:microsoft.com/office/officeart/2005/8/layout/cycle5"/>
    <dgm:cxn modelId="{6C2AD3F6-25AA-40FD-B727-316F48B555B1}" srcId="{9FE72D5A-5A6B-425D-B9FE-7BA1B68C9319}" destId="{725CCA6D-087B-4514-B655-7D76588D8D3B}" srcOrd="1" destOrd="0" parTransId="{F8E26A5B-C043-4F75-8CA4-43A7FD418947}" sibTransId="{0D7740DF-A93E-43E9-9F86-E9C584CF7CE4}"/>
    <dgm:cxn modelId="{E5DCD8B1-75E8-4FC0-8C50-9DAC9F84C91B}" type="presOf" srcId="{F6C76D38-9BE6-41A8-8DC7-91832B06BDE9}" destId="{AB0BC91D-E0F8-446B-9842-5751F05A41ED}" srcOrd="0" destOrd="0" presId="urn:microsoft.com/office/officeart/2005/8/layout/cycle5"/>
    <dgm:cxn modelId="{5A33FE15-33DC-4683-BEF9-D319EDD2C15A}" type="presOf" srcId="{120D333D-EF6F-4BDC-9D44-7551DFBFE4D4}" destId="{9A7A6A5B-5EDC-4AB0-864E-D1D9AA04C569}" srcOrd="0" destOrd="0" presId="urn:microsoft.com/office/officeart/2005/8/layout/cycle5"/>
    <dgm:cxn modelId="{7DAD7CD2-E0FC-4FF8-B6D4-7DEBE1834608}" type="presOf" srcId="{0863B5AF-F7A2-4779-BAB1-10CAF9603C96}" destId="{4129D311-0DE8-4EB4-B1A1-9AA03987DF3B}" srcOrd="0" destOrd="0" presId="urn:microsoft.com/office/officeart/2005/8/layout/cycle5"/>
    <dgm:cxn modelId="{8CD3E85A-84CD-4747-8311-EBC9F0700903}" srcId="{9FE72D5A-5A6B-425D-B9FE-7BA1B68C9319}" destId="{3F853BDA-C6BD-4B45-819A-C1B3013B49AC}" srcOrd="4" destOrd="0" parTransId="{F882FEB3-CB2E-475D-9BD2-264DA97F4893}" sibTransId="{120D333D-EF6F-4BDC-9D44-7551DFBFE4D4}"/>
    <dgm:cxn modelId="{2AAEA5F9-49D7-4901-A78F-CD986EC5A61F}" type="presOf" srcId="{725CCA6D-087B-4514-B655-7D76588D8D3B}" destId="{22E7258F-B0A9-4079-B9CA-040058CC848E}" srcOrd="0" destOrd="0" presId="urn:microsoft.com/office/officeart/2005/8/layout/cycle5"/>
    <dgm:cxn modelId="{C5B6C20D-8D46-4B05-B304-3A025B6D14B0}" srcId="{9FE72D5A-5A6B-425D-B9FE-7BA1B68C9319}" destId="{E4ED2A29-3846-43AF-BCE6-E47D79B748E1}" srcOrd="5" destOrd="0" parTransId="{83BCB30D-336B-45C3-A771-169098B0C688}" sibTransId="{F6C76D38-9BE6-41A8-8DC7-91832B06BDE9}"/>
    <dgm:cxn modelId="{7E7F4387-63E3-46C5-BB38-A6AEB0C2BD37}" srcId="{9FE72D5A-5A6B-425D-B9FE-7BA1B68C9319}" destId="{403BEA66-BBE0-45DE-AF01-3F3299236AA9}" srcOrd="0" destOrd="0" parTransId="{473F584D-883A-4E64-8BC1-9752479CC658}" sibTransId="{11FC8946-B79D-4749-9B6D-AEBD1526E2A9}"/>
    <dgm:cxn modelId="{36BD469C-975E-4189-B447-E73F75DBBC72}" srcId="{9FE72D5A-5A6B-425D-B9FE-7BA1B68C9319}" destId="{0F796C73-A690-45C3-B057-612FC51F25E2}" srcOrd="3" destOrd="0" parTransId="{FB6EC192-43CE-4721-87C4-5D7B5E439B59}" sibTransId="{A1F86276-DE3A-4BE1-8D15-B1B1FE72B4AF}"/>
    <dgm:cxn modelId="{4DC61CBF-6EDA-4E4E-B6D0-1D632F8DA444}" type="presOf" srcId="{9FE72D5A-5A6B-425D-B9FE-7BA1B68C9319}" destId="{F4C866F7-B7DF-4906-8911-6D59EEB8CBDD}" srcOrd="0" destOrd="0" presId="urn:microsoft.com/office/officeart/2005/8/layout/cycle5"/>
    <dgm:cxn modelId="{C5705DB9-477F-4A55-840E-99D95A2C24E7}" type="presOf" srcId="{B730CC38-8E7A-4E3B-BB26-C30F46C37C46}" destId="{95EA511F-C8A5-42C3-9445-CA41A4EA71F5}" srcOrd="0" destOrd="0" presId="urn:microsoft.com/office/officeart/2005/8/layout/cycle5"/>
    <dgm:cxn modelId="{0FBF6656-4882-4FA0-9886-A77D9582E17B}" srcId="{9FE72D5A-5A6B-425D-B9FE-7BA1B68C9319}" destId="{2B4C545F-E1E4-46E9-A0D7-8EA158AC6711}" srcOrd="6" destOrd="0" parTransId="{0B858505-5133-46B1-AC4C-66235650CBAA}" sibTransId="{0863B5AF-F7A2-4779-BAB1-10CAF9603C96}"/>
    <dgm:cxn modelId="{C84CE6B3-9268-42AA-84C0-72C04B9317EC}" srcId="{9FE72D5A-5A6B-425D-B9FE-7BA1B68C9319}" destId="{EFE73215-9D55-462C-82A7-257ED39ABB8F}" srcOrd="2" destOrd="0" parTransId="{7AAF43FA-A8AB-4B1F-B7CB-752DE4D7FFA6}" sibTransId="{CDE55933-081D-4DC1-AD01-460C1BA58E22}"/>
    <dgm:cxn modelId="{D9D8E8F4-E65A-4219-AED3-EA7D0B7214E8}" type="presOf" srcId="{EFE73215-9D55-462C-82A7-257ED39ABB8F}" destId="{0C74BCAB-672C-4D00-AC8C-CB02475CCAFD}" srcOrd="0" destOrd="0" presId="urn:microsoft.com/office/officeart/2005/8/layout/cycle5"/>
    <dgm:cxn modelId="{9AE28463-D7AC-443C-AEE9-B5E720931D75}" type="presOf" srcId="{A1F86276-DE3A-4BE1-8D15-B1B1FE72B4AF}" destId="{1F921A71-BAE2-48B5-8FEB-2277F38EAFA4}" srcOrd="0" destOrd="0" presId="urn:microsoft.com/office/officeart/2005/8/layout/cycle5"/>
    <dgm:cxn modelId="{834A1CD7-589D-4D81-A629-991EBCE46925}" type="presParOf" srcId="{F4C866F7-B7DF-4906-8911-6D59EEB8CBDD}" destId="{E7473658-5B50-4D72-ACD0-DDA0078BE338}" srcOrd="0" destOrd="0" presId="urn:microsoft.com/office/officeart/2005/8/layout/cycle5"/>
    <dgm:cxn modelId="{F70A284A-7A27-4775-B8E9-519F74F2B1B5}" type="presParOf" srcId="{F4C866F7-B7DF-4906-8911-6D59EEB8CBDD}" destId="{F52C842D-048E-48F2-BBA9-5408F34F3FDA}" srcOrd="1" destOrd="0" presId="urn:microsoft.com/office/officeart/2005/8/layout/cycle5"/>
    <dgm:cxn modelId="{EB00E51E-3D2E-4140-9959-C96F06BF285E}" type="presParOf" srcId="{F4C866F7-B7DF-4906-8911-6D59EEB8CBDD}" destId="{F9759B49-4DC2-4FFD-8988-8CA15D02BA11}" srcOrd="2" destOrd="0" presId="urn:microsoft.com/office/officeart/2005/8/layout/cycle5"/>
    <dgm:cxn modelId="{CF31F546-1BDA-4610-8E82-E4C28E7480BC}" type="presParOf" srcId="{F4C866F7-B7DF-4906-8911-6D59EEB8CBDD}" destId="{22E7258F-B0A9-4079-B9CA-040058CC848E}" srcOrd="3" destOrd="0" presId="urn:microsoft.com/office/officeart/2005/8/layout/cycle5"/>
    <dgm:cxn modelId="{8BB968FB-D45D-4F57-8431-AA464E8CFFCB}" type="presParOf" srcId="{F4C866F7-B7DF-4906-8911-6D59EEB8CBDD}" destId="{0514DCB1-F7EA-4F45-BDF1-C1A380D30B3E}" srcOrd="4" destOrd="0" presId="urn:microsoft.com/office/officeart/2005/8/layout/cycle5"/>
    <dgm:cxn modelId="{9BD2F5A7-87B5-48F7-8CC8-F526C42F1503}" type="presParOf" srcId="{F4C866F7-B7DF-4906-8911-6D59EEB8CBDD}" destId="{744C5993-6C28-4E80-B87C-90241FD47789}" srcOrd="5" destOrd="0" presId="urn:microsoft.com/office/officeart/2005/8/layout/cycle5"/>
    <dgm:cxn modelId="{94CEE648-43AC-4621-B5C0-9B7245B8290D}" type="presParOf" srcId="{F4C866F7-B7DF-4906-8911-6D59EEB8CBDD}" destId="{0C74BCAB-672C-4D00-AC8C-CB02475CCAFD}" srcOrd="6" destOrd="0" presId="urn:microsoft.com/office/officeart/2005/8/layout/cycle5"/>
    <dgm:cxn modelId="{EB0EF3FD-544B-4FEB-A084-4ECD967E4217}" type="presParOf" srcId="{F4C866F7-B7DF-4906-8911-6D59EEB8CBDD}" destId="{EA27ABE6-DF73-4D4C-AA1D-05E1BBF8AFEA}" srcOrd="7" destOrd="0" presId="urn:microsoft.com/office/officeart/2005/8/layout/cycle5"/>
    <dgm:cxn modelId="{861230E4-9FC8-4D75-97D6-465E727986C7}" type="presParOf" srcId="{F4C866F7-B7DF-4906-8911-6D59EEB8CBDD}" destId="{38A3CE59-6C11-438C-B6AA-76E4CED1C8C9}" srcOrd="8" destOrd="0" presId="urn:microsoft.com/office/officeart/2005/8/layout/cycle5"/>
    <dgm:cxn modelId="{1B8D457B-B526-461F-A00C-D68653F88748}" type="presParOf" srcId="{F4C866F7-B7DF-4906-8911-6D59EEB8CBDD}" destId="{C82B87DF-7940-4155-907A-B3C1BF88844C}" srcOrd="9" destOrd="0" presId="urn:microsoft.com/office/officeart/2005/8/layout/cycle5"/>
    <dgm:cxn modelId="{06AC3F38-D1E9-44A2-A7FE-D0929BB66295}" type="presParOf" srcId="{F4C866F7-B7DF-4906-8911-6D59EEB8CBDD}" destId="{A3DB04D4-2A75-400B-8D6C-8B4343A23E07}" srcOrd="10" destOrd="0" presId="urn:microsoft.com/office/officeart/2005/8/layout/cycle5"/>
    <dgm:cxn modelId="{AF50F7CE-3BEF-4D65-9E96-A0DA5476E6EE}" type="presParOf" srcId="{F4C866F7-B7DF-4906-8911-6D59EEB8CBDD}" destId="{1F921A71-BAE2-48B5-8FEB-2277F38EAFA4}" srcOrd="11" destOrd="0" presId="urn:microsoft.com/office/officeart/2005/8/layout/cycle5"/>
    <dgm:cxn modelId="{94C907BC-169D-4BFF-821F-BFCEEFA6D14A}" type="presParOf" srcId="{F4C866F7-B7DF-4906-8911-6D59EEB8CBDD}" destId="{88BDAFB0-F2C5-4583-8CBA-5E38AF7F9BCA}" srcOrd="12" destOrd="0" presId="urn:microsoft.com/office/officeart/2005/8/layout/cycle5"/>
    <dgm:cxn modelId="{7E9AA0E3-4360-46C0-A70A-31217906580C}" type="presParOf" srcId="{F4C866F7-B7DF-4906-8911-6D59EEB8CBDD}" destId="{FD98CD2D-99CB-4266-BF83-EDDD42AFC06D}" srcOrd="13" destOrd="0" presId="urn:microsoft.com/office/officeart/2005/8/layout/cycle5"/>
    <dgm:cxn modelId="{942BCF38-B9D6-4BBA-A273-CB9156D2B94C}" type="presParOf" srcId="{F4C866F7-B7DF-4906-8911-6D59EEB8CBDD}" destId="{9A7A6A5B-5EDC-4AB0-864E-D1D9AA04C569}" srcOrd="14" destOrd="0" presId="urn:microsoft.com/office/officeart/2005/8/layout/cycle5"/>
    <dgm:cxn modelId="{4104D6F0-F258-4A5F-BD52-A793468F7075}" type="presParOf" srcId="{F4C866F7-B7DF-4906-8911-6D59EEB8CBDD}" destId="{309A2FC4-D44E-4C2A-8B2B-38AA1F33784B}" srcOrd="15" destOrd="0" presId="urn:microsoft.com/office/officeart/2005/8/layout/cycle5"/>
    <dgm:cxn modelId="{C20676A5-6F11-4634-AA4F-D1992DB0AC06}" type="presParOf" srcId="{F4C866F7-B7DF-4906-8911-6D59EEB8CBDD}" destId="{9D71196E-758D-461A-BB9D-1BBDC6DE7EB3}" srcOrd="16" destOrd="0" presId="urn:microsoft.com/office/officeart/2005/8/layout/cycle5"/>
    <dgm:cxn modelId="{5C56ADD1-197E-48DC-96FD-9B23D98A0B5E}" type="presParOf" srcId="{F4C866F7-B7DF-4906-8911-6D59EEB8CBDD}" destId="{AB0BC91D-E0F8-446B-9842-5751F05A41ED}" srcOrd="17" destOrd="0" presId="urn:microsoft.com/office/officeart/2005/8/layout/cycle5"/>
    <dgm:cxn modelId="{2E23A848-CEF0-4DCA-8F75-903007C42F43}" type="presParOf" srcId="{F4C866F7-B7DF-4906-8911-6D59EEB8CBDD}" destId="{3559C81F-34B4-4A9C-ACEE-7422B25EAA77}" srcOrd="18" destOrd="0" presId="urn:microsoft.com/office/officeart/2005/8/layout/cycle5"/>
    <dgm:cxn modelId="{F49747D5-7D66-4275-9AF2-C320482DB7C0}" type="presParOf" srcId="{F4C866F7-B7DF-4906-8911-6D59EEB8CBDD}" destId="{A7F0E396-1F0D-44AF-ACE2-3DEFA4DA773F}" srcOrd="19" destOrd="0" presId="urn:microsoft.com/office/officeart/2005/8/layout/cycle5"/>
    <dgm:cxn modelId="{5275F9C2-095C-4468-BB1F-11CCD676A8C3}" type="presParOf" srcId="{F4C866F7-B7DF-4906-8911-6D59EEB8CBDD}" destId="{4129D311-0DE8-4EB4-B1A1-9AA03987DF3B}" srcOrd="20" destOrd="0" presId="urn:microsoft.com/office/officeart/2005/8/layout/cycle5"/>
    <dgm:cxn modelId="{28C2DAC5-80FB-4A21-B6DE-C86E3FADAE83}" type="presParOf" srcId="{F4C866F7-B7DF-4906-8911-6D59EEB8CBDD}" destId="{95EA511F-C8A5-42C3-9445-CA41A4EA71F5}" srcOrd="21" destOrd="0" presId="urn:microsoft.com/office/officeart/2005/8/layout/cycle5"/>
    <dgm:cxn modelId="{645091B4-C161-48B3-B770-ED5306A2A419}" type="presParOf" srcId="{F4C866F7-B7DF-4906-8911-6D59EEB8CBDD}" destId="{53BBC6AF-DF80-4DD8-A53B-CE74632B3EFB}" srcOrd="22" destOrd="0" presId="urn:microsoft.com/office/officeart/2005/8/layout/cycle5"/>
    <dgm:cxn modelId="{BA368A1D-DAAD-4A7B-A487-9928B9E787FF}" type="presParOf" srcId="{F4C866F7-B7DF-4906-8911-6D59EEB8CBDD}" destId="{2451405C-1C3C-4C0E-A83B-3BF5759911D5}" srcOrd="23"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F64498-F784-4B9A-849E-FCC44A2FB81C}" type="doc">
      <dgm:prSet loTypeId="urn:microsoft.com/office/officeart/2005/8/layout/cycle8" loCatId="cycle" qsTypeId="urn:microsoft.com/office/officeart/2005/8/quickstyle/simple1" qsCatId="simple" csTypeId="urn:microsoft.com/office/officeart/2005/8/colors/accent1_2" csCatId="accent1" phldr="1"/>
      <dgm:spPr/>
    </dgm:pt>
    <dgm:pt modelId="{CE1FA433-B52F-40C7-8307-40B53F6F504E}">
      <dgm:prSet phldrT="[Texto]" custT="1"/>
      <dgm:spPr/>
      <dgm:t>
        <a:bodyPr/>
        <a:lstStyle/>
        <a:p>
          <a:r>
            <a:rPr lang="es-MX" sz="2100" b="1" dirty="0">
              <a:latin typeface="Tahoma" pitchFamily="34" charset="0"/>
              <a:ea typeface="Tahoma" pitchFamily="34" charset="0"/>
              <a:cs typeface="Tahoma" pitchFamily="34" charset="0"/>
            </a:rPr>
            <a:t>Gobierno Abierto</a:t>
          </a:r>
        </a:p>
      </dgm:t>
    </dgm:pt>
    <dgm:pt modelId="{B7E7CE09-F8E8-4C06-B0B5-50F4517336A9}" type="parTrans" cxnId="{7142C8AB-DC5B-4200-B9AC-34CA64928FD9}">
      <dgm:prSet/>
      <dgm:spPr/>
      <dgm:t>
        <a:bodyPr/>
        <a:lstStyle/>
        <a:p>
          <a:endParaRPr lang="es-MX" sz="2100">
            <a:latin typeface="Tahoma" pitchFamily="34" charset="0"/>
            <a:ea typeface="Tahoma" pitchFamily="34" charset="0"/>
            <a:cs typeface="Tahoma" pitchFamily="34" charset="0"/>
          </a:endParaRPr>
        </a:p>
      </dgm:t>
    </dgm:pt>
    <dgm:pt modelId="{38FE86AF-820C-4D3F-B859-12A94DC72C18}" type="sibTrans" cxnId="{7142C8AB-DC5B-4200-B9AC-34CA64928FD9}">
      <dgm:prSet/>
      <dgm:spPr/>
      <dgm:t>
        <a:bodyPr/>
        <a:lstStyle/>
        <a:p>
          <a:endParaRPr lang="es-MX" sz="2100">
            <a:latin typeface="Tahoma" pitchFamily="34" charset="0"/>
            <a:ea typeface="Tahoma" pitchFamily="34" charset="0"/>
            <a:cs typeface="Tahoma" pitchFamily="34" charset="0"/>
          </a:endParaRPr>
        </a:p>
      </dgm:t>
    </dgm:pt>
    <dgm:pt modelId="{E936F54F-B73B-44CF-B6F6-B1C9D16F8FEC}">
      <dgm:prSet phldrT="[Texto]" custT="1"/>
      <dgm:spPr/>
      <dgm:t>
        <a:bodyPr/>
        <a:lstStyle/>
        <a:p>
          <a:r>
            <a:rPr lang="es-MX" sz="2100" b="1" dirty="0">
              <a:latin typeface="Tahoma" pitchFamily="34" charset="0"/>
              <a:ea typeface="Tahoma" pitchFamily="34" charset="0"/>
              <a:cs typeface="Tahoma" pitchFamily="34" charset="0"/>
            </a:rPr>
            <a:t>Solicitudes de Información</a:t>
          </a:r>
        </a:p>
      </dgm:t>
    </dgm:pt>
    <dgm:pt modelId="{5188974B-294A-4808-B771-74215440587A}" type="parTrans" cxnId="{73B32476-3A63-4B38-AA78-992887B46FF3}">
      <dgm:prSet/>
      <dgm:spPr/>
      <dgm:t>
        <a:bodyPr/>
        <a:lstStyle/>
        <a:p>
          <a:endParaRPr lang="es-MX" sz="2100">
            <a:latin typeface="Tahoma" pitchFamily="34" charset="0"/>
            <a:ea typeface="Tahoma" pitchFamily="34" charset="0"/>
            <a:cs typeface="Tahoma" pitchFamily="34" charset="0"/>
          </a:endParaRPr>
        </a:p>
      </dgm:t>
    </dgm:pt>
    <dgm:pt modelId="{97475A15-1113-4D57-9542-9917CB4CC278}" type="sibTrans" cxnId="{73B32476-3A63-4B38-AA78-992887B46FF3}">
      <dgm:prSet/>
      <dgm:spPr/>
      <dgm:t>
        <a:bodyPr/>
        <a:lstStyle/>
        <a:p>
          <a:endParaRPr lang="es-MX" sz="2100">
            <a:latin typeface="Tahoma" pitchFamily="34" charset="0"/>
            <a:ea typeface="Tahoma" pitchFamily="34" charset="0"/>
            <a:cs typeface="Tahoma" pitchFamily="34" charset="0"/>
          </a:endParaRPr>
        </a:p>
      </dgm:t>
    </dgm:pt>
    <dgm:pt modelId="{A910B530-BB0D-4613-942F-D11AC4411A5A}">
      <dgm:prSet phldrT="[Texto]" custT="1"/>
      <dgm:spPr/>
      <dgm:t>
        <a:bodyPr/>
        <a:lstStyle/>
        <a:p>
          <a:r>
            <a:rPr lang="es-MX" sz="2100" b="1" dirty="0">
              <a:latin typeface="Tahoma" pitchFamily="34" charset="0"/>
              <a:ea typeface="Tahoma" pitchFamily="34" charset="0"/>
              <a:cs typeface="Tahoma" pitchFamily="34" charset="0"/>
            </a:rPr>
            <a:t>Obligaciones de Transparencia</a:t>
          </a:r>
        </a:p>
      </dgm:t>
    </dgm:pt>
    <dgm:pt modelId="{58B4C03D-7FE2-41D6-8BA8-C2A7B0D4FDBA}" type="parTrans" cxnId="{DA0BF5D7-090F-40B2-89D1-F621F46BA597}">
      <dgm:prSet/>
      <dgm:spPr/>
      <dgm:t>
        <a:bodyPr/>
        <a:lstStyle/>
        <a:p>
          <a:endParaRPr lang="es-MX" sz="2100">
            <a:latin typeface="Tahoma" pitchFamily="34" charset="0"/>
            <a:ea typeface="Tahoma" pitchFamily="34" charset="0"/>
            <a:cs typeface="Tahoma" pitchFamily="34" charset="0"/>
          </a:endParaRPr>
        </a:p>
      </dgm:t>
    </dgm:pt>
    <dgm:pt modelId="{49951AAF-969C-4CE5-A24B-CDAD46AFAC9F}" type="sibTrans" cxnId="{DA0BF5D7-090F-40B2-89D1-F621F46BA597}">
      <dgm:prSet/>
      <dgm:spPr/>
      <dgm:t>
        <a:bodyPr/>
        <a:lstStyle/>
        <a:p>
          <a:endParaRPr lang="es-MX" sz="2100">
            <a:latin typeface="Tahoma" pitchFamily="34" charset="0"/>
            <a:ea typeface="Tahoma" pitchFamily="34" charset="0"/>
            <a:cs typeface="Tahoma" pitchFamily="34" charset="0"/>
          </a:endParaRPr>
        </a:p>
      </dgm:t>
    </dgm:pt>
    <dgm:pt modelId="{F7BEC48C-8305-4200-8E54-D67ED1DB298F}" type="pres">
      <dgm:prSet presAssocID="{FFF64498-F784-4B9A-849E-FCC44A2FB81C}" presName="compositeShape" presStyleCnt="0">
        <dgm:presLayoutVars>
          <dgm:chMax val="7"/>
          <dgm:dir/>
          <dgm:resizeHandles val="exact"/>
        </dgm:presLayoutVars>
      </dgm:prSet>
      <dgm:spPr/>
    </dgm:pt>
    <dgm:pt modelId="{AC0EEF1A-238C-40EC-9A5C-9DE594D3D5ED}" type="pres">
      <dgm:prSet presAssocID="{FFF64498-F784-4B9A-849E-FCC44A2FB81C}" presName="wedge1" presStyleLbl="node1" presStyleIdx="0" presStyleCnt="3" custScaleX="102808"/>
      <dgm:spPr/>
      <dgm:t>
        <a:bodyPr/>
        <a:lstStyle/>
        <a:p>
          <a:endParaRPr lang="es-MX"/>
        </a:p>
      </dgm:t>
    </dgm:pt>
    <dgm:pt modelId="{9EAD3CF7-84E1-4775-81FC-7176D14328FA}" type="pres">
      <dgm:prSet presAssocID="{FFF64498-F784-4B9A-849E-FCC44A2FB81C}" presName="dummy1a" presStyleCnt="0"/>
      <dgm:spPr/>
    </dgm:pt>
    <dgm:pt modelId="{08DAA29E-8BDC-411C-B228-2ADC4C4F1ECB}" type="pres">
      <dgm:prSet presAssocID="{FFF64498-F784-4B9A-849E-FCC44A2FB81C}" presName="dummy1b" presStyleCnt="0"/>
      <dgm:spPr/>
    </dgm:pt>
    <dgm:pt modelId="{DE0EFC4A-08D3-4DA0-9D3F-78ECFF6929A9}" type="pres">
      <dgm:prSet presAssocID="{FFF64498-F784-4B9A-849E-FCC44A2FB81C}" presName="wedge1Tx" presStyleLbl="node1" presStyleIdx="0" presStyleCnt="3">
        <dgm:presLayoutVars>
          <dgm:chMax val="0"/>
          <dgm:chPref val="0"/>
          <dgm:bulletEnabled val="1"/>
        </dgm:presLayoutVars>
      </dgm:prSet>
      <dgm:spPr/>
      <dgm:t>
        <a:bodyPr/>
        <a:lstStyle/>
        <a:p>
          <a:endParaRPr lang="es-MX"/>
        </a:p>
      </dgm:t>
    </dgm:pt>
    <dgm:pt modelId="{7EC5ADEA-AB5B-4C81-B7EE-DB294C4CB38E}" type="pres">
      <dgm:prSet presAssocID="{FFF64498-F784-4B9A-849E-FCC44A2FB81C}" presName="wedge2" presStyleLbl="node1" presStyleIdx="1" presStyleCnt="3" custScaleX="98942"/>
      <dgm:spPr/>
      <dgm:t>
        <a:bodyPr/>
        <a:lstStyle/>
        <a:p>
          <a:endParaRPr lang="es-MX"/>
        </a:p>
      </dgm:t>
    </dgm:pt>
    <dgm:pt modelId="{30C8D773-8DA8-471D-9456-B055F140C552}" type="pres">
      <dgm:prSet presAssocID="{FFF64498-F784-4B9A-849E-FCC44A2FB81C}" presName="dummy2a" presStyleCnt="0"/>
      <dgm:spPr/>
    </dgm:pt>
    <dgm:pt modelId="{7F7BBB9A-C4F3-4F0E-A131-A8D2BC08664D}" type="pres">
      <dgm:prSet presAssocID="{FFF64498-F784-4B9A-849E-FCC44A2FB81C}" presName="dummy2b" presStyleCnt="0"/>
      <dgm:spPr/>
    </dgm:pt>
    <dgm:pt modelId="{659D42BF-C8C8-453E-88E6-0E97DD72120C}" type="pres">
      <dgm:prSet presAssocID="{FFF64498-F784-4B9A-849E-FCC44A2FB81C}" presName="wedge2Tx" presStyleLbl="node1" presStyleIdx="1" presStyleCnt="3">
        <dgm:presLayoutVars>
          <dgm:chMax val="0"/>
          <dgm:chPref val="0"/>
          <dgm:bulletEnabled val="1"/>
        </dgm:presLayoutVars>
      </dgm:prSet>
      <dgm:spPr/>
      <dgm:t>
        <a:bodyPr/>
        <a:lstStyle/>
        <a:p>
          <a:endParaRPr lang="es-MX"/>
        </a:p>
      </dgm:t>
    </dgm:pt>
    <dgm:pt modelId="{F03A24DE-5F31-4DDA-8E11-1BBA8C5FD8FF}" type="pres">
      <dgm:prSet presAssocID="{FFF64498-F784-4B9A-849E-FCC44A2FB81C}" presName="wedge3" presStyleLbl="node1" presStyleIdx="2" presStyleCnt="3"/>
      <dgm:spPr/>
      <dgm:t>
        <a:bodyPr/>
        <a:lstStyle/>
        <a:p>
          <a:endParaRPr lang="es-MX"/>
        </a:p>
      </dgm:t>
    </dgm:pt>
    <dgm:pt modelId="{4926CD39-7E91-44FE-8282-D1E12F6B0928}" type="pres">
      <dgm:prSet presAssocID="{FFF64498-F784-4B9A-849E-FCC44A2FB81C}" presName="dummy3a" presStyleCnt="0"/>
      <dgm:spPr/>
    </dgm:pt>
    <dgm:pt modelId="{3C6AFC77-9C51-4281-8CF4-81DF51295A4D}" type="pres">
      <dgm:prSet presAssocID="{FFF64498-F784-4B9A-849E-FCC44A2FB81C}" presName="dummy3b" presStyleCnt="0"/>
      <dgm:spPr/>
    </dgm:pt>
    <dgm:pt modelId="{365754C7-E53E-4A87-B89F-83B64C7DBBDB}" type="pres">
      <dgm:prSet presAssocID="{FFF64498-F784-4B9A-849E-FCC44A2FB81C}" presName="wedge3Tx" presStyleLbl="node1" presStyleIdx="2" presStyleCnt="3">
        <dgm:presLayoutVars>
          <dgm:chMax val="0"/>
          <dgm:chPref val="0"/>
          <dgm:bulletEnabled val="1"/>
        </dgm:presLayoutVars>
      </dgm:prSet>
      <dgm:spPr/>
      <dgm:t>
        <a:bodyPr/>
        <a:lstStyle/>
        <a:p>
          <a:endParaRPr lang="es-MX"/>
        </a:p>
      </dgm:t>
    </dgm:pt>
    <dgm:pt modelId="{040F7D5B-EBA2-47BC-9137-2D2A4E780156}" type="pres">
      <dgm:prSet presAssocID="{38FE86AF-820C-4D3F-B859-12A94DC72C18}" presName="arrowWedge1" presStyleLbl="fgSibTrans2D1" presStyleIdx="0" presStyleCnt="3"/>
      <dgm:spPr/>
    </dgm:pt>
    <dgm:pt modelId="{3E70858F-C80E-40A1-AD4B-0F8FF1EAB8AA}" type="pres">
      <dgm:prSet presAssocID="{97475A15-1113-4D57-9542-9917CB4CC278}" presName="arrowWedge2" presStyleLbl="fgSibTrans2D1" presStyleIdx="1" presStyleCnt="3"/>
      <dgm:spPr/>
    </dgm:pt>
    <dgm:pt modelId="{71D2A77F-E0BB-4CEE-A40B-BBB64B0F8CAC}" type="pres">
      <dgm:prSet presAssocID="{49951AAF-969C-4CE5-A24B-CDAD46AFAC9F}" presName="arrowWedge3" presStyleLbl="fgSibTrans2D1" presStyleIdx="2" presStyleCnt="3"/>
      <dgm:spPr/>
    </dgm:pt>
  </dgm:ptLst>
  <dgm:cxnLst>
    <dgm:cxn modelId="{7142C8AB-DC5B-4200-B9AC-34CA64928FD9}" srcId="{FFF64498-F784-4B9A-849E-FCC44A2FB81C}" destId="{CE1FA433-B52F-40C7-8307-40B53F6F504E}" srcOrd="0" destOrd="0" parTransId="{B7E7CE09-F8E8-4C06-B0B5-50F4517336A9}" sibTransId="{38FE86AF-820C-4D3F-B859-12A94DC72C18}"/>
    <dgm:cxn modelId="{96329D19-3B48-410E-ABA6-066BB825D989}" type="presOf" srcId="{CE1FA433-B52F-40C7-8307-40B53F6F504E}" destId="{AC0EEF1A-238C-40EC-9A5C-9DE594D3D5ED}" srcOrd="0" destOrd="0" presId="urn:microsoft.com/office/officeart/2005/8/layout/cycle8"/>
    <dgm:cxn modelId="{B931C647-6E54-4332-87B3-B660EB420F26}" type="presOf" srcId="{A910B530-BB0D-4613-942F-D11AC4411A5A}" destId="{365754C7-E53E-4A87-B89F-83B64C7DBBDB}" srcOrd="1" destOrd="0" presId="urn:microsoft.com/office/officeart/2005/8/layout/cycle8"/>
    <dgm:cxn modelId="{56C0E354-4B4B-492B-B2EA-177DE5C31AD2}" type="presOf" srcId="{E936F54F-B73B-44CF-B6F6-B1C9D16F8FEC}" destId="{7EC5ADEA-AB5B-4C81-B7EE-DB294C4CB38E}" srcOrd="0" destOrd="0" presId="urn:microsoft.com/office/officeart/2005/8/layout/cycle8"/>
    <dgm:cxn modelId="{912E1971-F7E0-44F6-9962-ED605A8DB6E0}" type="presOf" srcId="{A910B530-BB0D-4613-942F-D11AC4411A5A}" destId="{F03A24DE-5F31-4DDA-8E11-1BBA8C5FD8FF}" srcOrd="0" destOrd="0" presId="urn:microsoft.com/office/officeart/2005/8/layout/cycle8"/>
    <dgm:cxn modelId="{DA0BF5D7-090F-40B2-89D1-F621F46BA597}" srcId="{FFF64498-F784-4B9A-849E-FCC44A2FB81C}" destId="{A910B530-BB0D-4613-942F-D11AC4411A5A}" srcOrd="2" destOrd="0" parTransId="{58B4C03D-7FE2-41D6-8BA8-C2A7B0D4FDBA}" sibTransId="{49951AAF-969C-4CE5-A24B-CDAD46AFAC9F}"/>
    <dgm:cxn modelId="{18330207-57DA-4AD4-A063-56E5A043E44B}" type="presOf" srcId="{FFF64498-F784-4B9A-849E-FCC44A2FB81C}" destId="{F7BEC48C-8305-4200-8E54-D67ED1DB298F}" srcOrd="0" destOrd="0" presId="urn:microsoft.com/office/officeart/2005/8/layout/cycle8"/>
    <dgm:cxn modelId="{3C835824-916B-4014-9D50-EF5DAB1B817C}" type="presOf" srcId="{CE1FA433-B52F-40C7-8307-40B53F6F504E}" destId="{DE0EFC4A-08D3-4DA0-9D3F-78ECFF6929A9}" srcOrd="1" destOrd="0" presId="urn:microsoft.com/office/officeart/2005/8/layout/cycle8"/>
    <dgm:cxn modelId="{73B32476-3A63-4B38-AA78-992887B46FF3}" srcId="{FFF64498-F784-4B9A-849E-FCC44A2FB81C}" destId="{E936F54F-B73B-44CF-B6F6-B1C9D16F8FEC}" srcOrd="1" destOrd="0" parTransId="{5188974B-294A-4808-B771-74215440587A}" sibTransId="{97475A15-1113-4D57-9542-9917CB4CC278}"/>
    <dgm:cxn modelId="{DF092232-5B06-4603-B974-7D3432A45775}" type="presOf" srcId="{E936F54F-B73B-44CF-B6F6-B1C9D16F8FEC}" destId="{659D42BF-C8C8-453E-88E6-0E97DD72120C}" srcOrd="1" destOrd="0" presId="urn:microsoft.com/office/officeart/2005/8/layout/cycle8"/>
    <dgm:cxn modelId="{A494BD1C-1074-43DB-876F-C874770A8278}" type="presParOf" srcId="{F7BEC48C-8305-4200-8E54-D67ED1DB298F}" destId="{AC0EEF1A-238C-40EC-9A5C-9DE594D3D5ED}" srcOrd="0" destOrd="0" presId="urn:microsoft.com/office/officeart/2005/8/layout/cycle8"/>
    <dgm:cxn modelId="{D9E855BC-D95C-444F-AF0B-51843366FAE2}" type="presParOf" srcId="{F7BEC48C-8305-4200-8E54-D67ED1DB298F}" destId="{9EAD3CF7-84E1-4775-81FC-7176D14328FA}" srcOrd="1" destOrd="0" presId="urn:microsoft.com/office/officeart/2005/8/layout/cycle8"/>
    <dgm:cxn modelId="{79C7407B-F6F0-4AD3-9B63-1BEE8BBF32C9}" type="presParOf" srcId="{F7BEC48C-8305-4200-8E54-D67ED1DB298F}" destId="{08DAA29E-8BDC-411C-B228-2ADC4C4F1ECB}" srcOrd="2" destOrd="0" presId="urn:microsoft.com/office/officeart/2005/8/layout/cycle8"/>
    <dgm:cxn modelId="{EF80BE5D-F335-4ED5-8869-6D5922F4F8F2}" type="presParOf" srcId="{F7BEC48C-8305-4200-8E54-D67ED1DB298F}" destId="{DE0EFC4A-08D3-4DA0-9D3F-78ECFF6929A9}" srcOrd="3" destOrd="0" presId="urn:microsoft.com/office/officeart/2005/8/layout/cycle8"/>
    <dgm:cxn modelId="{66E66527-D616-4A9F-ACFF-657F03C8D23D}" type="presParOf" srcId="{F7BEC48C-8305-4200-8E54-D67ED1DB298F}" destId="{7EC5ADEA-AB5B-4C81-B7EE-DB294C4CB38E}" srcOrd="4" destOrd="0" presId="urn:microsoft.com/office/officeart/2005/8/layout/cycle8"/>
    <dgm:cxn modelId="{A03F4C50-EF4D-4556-A5E1-AA131815BE66}" type="presParOf" srcId="{F7BEC48C-8305-4200-8E54-D67ED1DB298F}" destId="{30C8D773-8DA8-471D-9456-B055F140C552}" srcOrd="5" destOrd="0" presId="urn:microsoft.com/office/officeart/2005/8/layout/cycle8"/>
    <dgm:cxn modelId="{B3FD8DBA-5051-409B-8DB4-26874F399107}" type="presParOf" srcId="{F7BEC48C-8305-4200-8E54-D67ED1DB298F}" destId="{7F7BBB9A-C4F3-4F0E-A131-A8D2BC08664D}" srcOrd="6" destOrd="0" presId="urn:microsoft.com/office/officeart/2005/8/layout/cycle8"/>
    <dgm:cxn modelId="{8453C309-263A-4DA3-A3E9-298FB11F1D97}" type="presParOf" srcId="{F7BEC48C-8305-4200-8E54-D67ED1DB298F}" destId="{659D42BF-C8C8-453E-88E6-0E97DD72120C}" srcOrd="7" destOrd="0" presId="urn:microsoft.com/office/officeart/2005/8/layout/cycle8"/>
    <dgm:cxn modelId="{4F7821D6-2895-41FA-9F61-A18768962E80}" type="presParOf" srcId="{F7BEC48C-8305-4200-8E54-D67ED1DB298F}" destId="{F03A24DE-5F31-4DDA-8E11-1BBA8C5FD8FF}" srcOrd="8" destOrd="0" presId="urn:microsoft.com/office/officeart/2005/8/layout/cycle8"/>
    <dgm:cxn modelId="{84B405D7-2D4E-424B-89FF-C0FA6CF79939}" type="presParOf" srcId="{F7BEC48C-8305-4200-8E54-D67ED1DB298F}" destId="{4926CD39-7E91-44FE-8282-D1E12F6B0928}" srcOrd="9" destOrd="0" presId="urn:microsoft.com/office/officeart/2005/8/layout/cycle8"/>
    <dgm:cxn modelId="{3AE7DD7E-E13B-4AD9-83B0-8627B6729D4C}" type="presParOf" srcId="{F7BEC48C-8305-4200-8E54-D67ED1DB298F}" destId="{3C6AFC77-9C51-4281-8CF4-81DF51295A4D}" srcOrd="10" destOrd="0" presId="urn:microsoft.com/office/officeart/2005/8/layout/cycle8"/>
    <dgm:cxn modelId="{8057C6ED-E160-4357-8FB6-371C301E13AF}" type="presParOf" srcId="{F7BEC48C-8305-4200-8E54-D67ED1DB298F}" destId="{365754C7-E53E-4A87-B89F-83B64C7DBBDB}" srcOrd="11" destOrd="0" presId="urn:microsoft.com/office/officeart/2005/8/layout/cycle8"/>
    <dgm:cxn modelId="{7DCFBAA5-F5F9-4A6E-AE66-6476AC243B09}" type="presParOf" srcId="{F7BEC48C-8305-4200-8E54-D67ED1DB298F}" destId="{040F7D5B-EBA2-47BC-9137-2D2A4E780156}" srcOrd="12" destOrd="0" presId="urn:microsoft.com/office/officeart/2005/8/layout/cycle8"/>
    <dgm:cxn modelId="{665D9DDC-8C14-47D7-A354-9F479B7D5158}" type="presParOf" srcId="{F7BEC48C-8305-4200-8E54-D67ED1DB298F}" destId="{3E70858F-C80E-40A1-AD4B-0F8FF1EAB8AA}" srcOrd="13" destOrd="0" presId="urn:microsoft.com/office/officeart/2005/8/layout/cycle8"/>
    <dgm:cxn modelId="{3EECD56A-537A-473A-B8D3-641691B7E0D3}" type="presParOf" srcId="{F7BEC48C-8305-4200-8E54-D67ED1DB298F}" destId="{71D2A77F-E0BB-4CEE-A40B-BBB64B0F8CAC}"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E349E8-57E7-42BD-89D0-F45FD9859C4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2CC3E6A7-F1B6-4492-8F53-D5A5D68F72AA}">
      <dgm:prSet phldrT="[Texto]" custT="1"/>
      <dgm:spPr/>
      <dgm:t>
        <a:bodyPr/>
        <a:lstStyle/>
        <a:p>
          <a:r>
            <a:rPr lang="es-MX" sz="1000" dirty="0"/>
            <a:t>Iniciativas de Leyes o decretos…</a:t>
          </a:r>
          <a:endParaRPr lang="es-ES" sz="1000" dirty="0"/>
        </a:p>
      </dgm:t>
    </dgm:pt>
    <dgm:pt modelId="{D5078D1A-A496-4640-A099-E4CB1662B74B}" type="parTrans" cxnId="{18CA6BD1-14D9-45A6-858E-908012B19808}">
      <dgm:prSet/>
      <dgm:spPr/>
      <dgm:t>
        <a:bodyPr/>
        <a:lstStyle/>
        <a:p>
          <a:endParaRPr lang="es-ES" sz="3200"/>
        </a:p>
      </dgm:t>
    </dgm:pt>
    <dgm:pt modelId="{DE86A75C-75D4-42A2-8BC4-BB59206D41CF}" type="sibTrans" cxnId="{18CA6BD1-14D9-45A6-858E-908012B19808}">
      <dgm:prSet/>
      <dgm:spPr/>
      <dgm:t>
        <a:bodyPr/>
        <a:lstStyle/>
        <a:p>
          <a:endParaRPr lang="es-ES" sz="3200"/>
        </a:p>
      </dgm:t>
    </dgm:pt>
    <dgm:pt modelId="{2C1E8E00-CD3D-4BCA-90ED-2B3B21F98023}">
      <dgm:prSet phldrT="[Texto]" custT="1"/>
      <dgm:spPr/>
      <dgm:t>
        <a:bodyPr/>
        <a:lstStyle/>
        <a:p>
          <a:r>
            <a:rPr lang="es-MX" sz="1000" dirty="0"/>
            <a:t>Programa General de Desarrollo de la CDMX…</a:t>
          </a:r>
          <a:endParaRPr lang="es-ES" sz="1000" dirty="0"/>
        </a:p>
      </dgm:t>
    </dgm:pt>
    <dgm:pt modelId="{642094FB-A3B3-4073-8243-81BF68FFCCEC}" type="parTrans" cxnId="{4F912FCB-4991-440E-9E50-ABBA9408C6EE}">
      <dgm:prSet/>
      <dgm:spPr/>
      <dgm:t>
        <a:bodyPr/>
        <a:lstStyle/>
        <a:p>
          <a:endParaRPr lang="es-ES" sz="3200"/>
        </a:p>
      </dgm:t>
    </dgm:pt>
    <dgm:pt modelId="{6CB57EB0-1E9D-4273-A694-1830296D2900}" type="sibTrans" cxnId="{4F912FCB-4991-440E-9E50-ABBA9408C6EE}">
      <dgm:prSet/>
      <dgm:spPr/>
      <dgm:t>
        <a:bodyPr/>
        <a:lstStyle/>
        <a:p>
          <a:endParaRPr lang="es-ES" sz="3200"/>
        </a:p>
      </dgm:t>
    </dgm:pt>
    <dgm:pt modelId="{9C2AE943-8924-4E35-8CFE-174EE74FF250}">
      <dgm:prSet phldrT="[Texto]" custT="1"/>
      <dgm:spPr/>
      <dgm:t>
        <a:bodyPr/>
        <a:lstStyle/>
        <a:p>
          <a:r>
            <a:rPr lang="es-MX" sz="1000" dirty="0"/>
            <a:t>Presupuesto de Egresos y las fórmulas de distribución de los recursos otorgados…</a:t>
          </a:r>
          <a:endParaRPr lang="es-ES" sz="1000" dirty="0"/>
        </a:p>
      </dgm:t>
    </dgm:pt>
    <dgm:pt modelId="{735506B2-03D3-4A9E-978F-F665FAA4FE60}" type="parTrans" cxnId="{9F8BA41F-AAE4-47A4-9888-1E66A1E39ACD}">
      <dgm:prSet/>
      <dgm:spPr/>
      <dgm:t>
        <a:bodyPr/>
        <a:lstStyle/>
        <a:p>
          <a:endParaRPr lang="es-ES" sz="3200"/>
        </a:p>
      </dgm:t>
    </dgm:pt>
    <dgm:pt modelId="{D2EAE572-87F7-4505-99F1-2EEBFD8D01FE}" type="sibTrans" cxnId="{9F8BA41F-AAE4-47A4-9888-1E66A1E39ACD}">
      <dgm:prSet/>
      <dgm:spPr/>
      <dgm:t>
        <a:bodyPr/>
        <a:lstStyle/>
        <a:p>
          <a:endParaRPr lang="es-ES" sz="3200"/>
        </a:p>
      </dgm:t>
    </dgm:pt>
    <dgm:pt modelId="{6D264DB5-457E-43E9-A2B3-24802ACD66DE}">
      <dgm:prSet phldrT="[Texto]" custT="1"/>
      <dgm:spPr/>
      <dgm:t>
        <a:bodyPr/>
        <a:lstStyle/>
        <a:p>
          <a:r>
            <a:rPr lang="es-MX" sz="1000" dirty="0"/>
            <a:t>Expropiaciones decretadas y ejecutadas…</a:t>
          </a:r>
          <a:endParaRPr lang="es-ES" sz="1000" dirty="0"/>
        </a:p>
      </dgm:t>
    </dgm:pt>
    <dgm:pt modelId="{7AA21850-0837-41E0-ACA5-D203D4ADD7F3}" type="parTrans" cxnId="{066FEAC2-93CF-40CD-9ECF-47494825133D}">
      <dgm:prSet/>
      <dgm:spPr/>
      <dgm:t>
        <a:bodyPr/>
        <a:lstStyle/>
        <a:p>
          <a:endParaRPr lang="es-ES" sz="3200"/>
        </a:p>
      </dgm:t>
    </dgm:pt>
    <dgm:pt modelId="{D3B2A0A7-CF7E-4E95-8B99-6AB0000C08AE}" type="sibTrans" cxnId="{066FEAC2-93CF-40CD-9ECF-47494825133D}">
      <dgm:prSet/>
      <dgm:spPr/>
      <dgm:t>
        <a:bodyPr/>
        <a:lstStyle/>
        <a:p>
          <a:endParaRPr lang="es-ES" sz="3200"/>
        </a:p>
      </dgm:t>
    </dgm:pt>
    <dgm:pt modelId="{A739FDFD-435E-4F4B-8B64-5D36036A99D9}">
      <dgm:prSet phldrT="[Texto]" custT="1"/>
      <dgm:spPr/>
      <dgm:t>
        <a:bodyPr/>
        <a:lstStyle/>
        <a:p>
          <a:r>
            <a:rPr lang="es-MX" sz="1000" dirty="0"/>
            <a:t>Listado de personas que  se les otorgo exenciones,  condonaciones o cancelaciones de impuestos locales o regímenes especiales….</a:t>
          </a:r>
          <a:endParaRPr lang="es-ES" sz="1000" dirty="0"/>
        </a:p>
      </dgm:t>
    </dgm:pt>
    <dgm:pt modelId="{17035697-B30D-40B7-8F53-6831EDBF6F13}" type="parTrans" cxnId="{B4CC8EE2-D1DE-462C-ACC4-B3ED42FD2DCC}">
      <dgm:prSet/>
      <dgm:spPr/>
      <dgm:t>
        <a:bodyPr/>
        <a:lstStyle/>
        <a:p>
          <a:endParaRPr lang="es-ES" sz="3200"/>
        </a:p>
      </dgm:t>
    </dgm:pt>
    <dgm:pt modelId="{B33A2E52-FDFD-4838-8242-F5B8879F5C63}" type="sibTrans" cxnId="{B4CC8EE2-D1DE-462C-ACC4-B3ED42FD2DCC}">
      <dgm:prSet/>
      <dgm:spPr/>
      <dgm:t>
        <a:bodyPr/>
        <a:lstStyle/>
        <a:p>
          <a:endParaRPr lang="es-ES" sz="3200"/>
        </a:p>
      </dgm:t>
    </dgm:pt>
    <dgm:pt modelId="{F7A3AF85-BEAE-43CB-9059-73165D1FBE54}">
      <dgm:prSet phldrT="[Texto]" custT="1"/>
      <dgm:spPr/>
      <dgm:t>
        <a:bodyPr/>
        <a:lstStyle/>
        <a:p>
          <a:r>
            <a:rPr lang="es-MX" sz="1000" dirty="0"/>
            <a:t>Planes de Desarrollo urbano, ordenamiento territorial y ecológico, tipos y usos de suelo, licencias  de uso y construcción…</a:t>
          </a:r>
          <a:endParaRPr lang="es-ES" sz="1000" dirty="0"/>
        </a:p>
      </dgm:t>
    </dgm:pt>
    <dgm:pt modelId="{0CA48EE4-B220-4AEB-8B77-9271C20ABE9E}" type="parTrans" cxnId="{1FDBBF89-87B3-4F1D-AEDD-640ABF9ED67F}">
      <dgm:prSet/>
      <dgm:spPr/>
      <dgm:t>
        <a:bodyPr/>
        <a:lstStyle/>
        <a:p>
          <a:endParaRPr lang="es-ES" sz="3200"/>
        </a:p>
      </dgm:t>
    </dgm:pt>
    <dgm:pt modelId="{FD8C45F8-FA17-4165-A419-EB5277CAF332}" type="sibTrans" cxnId="{1FDBBF89-87B3-4F1D-AEDD-640ABF9ED67F}">
      <dgm:prSet/>
      <dgm:spPr/>
      <dgm:t>
        <a:bodyPr/>
        <a:lstStyle/>
        <a:p>
          <a:endParaRPr lang="es-ES" sz="3200"/>
        </a:p>
      </dgm:t>
    </dgm:pt>
    <dgm:pt modelId="{3EE15239-7FD2-4990-A5D2-56A890F697EF}">
      <dgm:prSet phldrT="[Texto]" custT="1"/>
      <dgm:spPr/>
      <dgm:t>
        <a:bodyPr/>
        <a:lstStyle/>
        <a:p>
          <a:r>
            <a:rPr lang="es-MX" sz="1000" dirty="0"/>
            <a:t>Estadísticas e índices delictivos, indicadores de procuración de justicia…</a:t>
          </a:r>
          <a:endParaRPr lang="es-ES" sz="1000" dirty="0"/>
        </a:p>
      </dgm:t>
    </dgm:pt>
    <dgm:pt modelId="{84F502BC-ED3E-4D2D-9591-01B3FA0401C8}" type="parTrans" cxnId="{18E6A13E-9B0B-4573-BF15-CCD6E5E3F735}">
      <dgm:prSet/>
      <dgm:spPr/>
      <dgm:t>
        <a:bodyPr/>
        <a:lstStyle/>
        <a:p>
          <a:endParaRPr lang="es-ES" sz="3200"/>
        </a:p>
      </dgm:t>
    </dgm:pt>
    <dgm:pt modelId="{0AD3DED9-7EBB-4483-9848-78B0E2EFA8F3}" type="sibTrans" cxnId="{18E6A13E-9B0B-4573-BF15-CCD6E5E3F735}">
      <dgm:prSet/>
      <dgm:spPr/>
      <dgm:t>
        <a:bodyPr/>
        <a:lstStyle/>
        <a:p>
          <a:endParaRPr lang="es-ES" sz="3200"/>
        </a:p>
      </dgm:t>
    </dgm:pt>
    <dgm:pt modelId="{B7D2A6C9-7016-4C8B-B413-8E7B1807B8B5}">
      <dgm:prSet phldrT="[Texto]" custT="1"/>
      <dgm:spPr/>
      <dgm:t>
        <a:bodyPr/>
        <a:lstStyle/>
        <a:p>
          <a:r>
            <a:rPr lang="es-ES_tradnl" sz="1000">
              <a:solidFill>
                <a:schemeClr val="tx1"/>
              </a:solidFill>
            </a:rPr>
            <a:t>Origen y destino de los recursos sin distinguir las distintas fuentes de donde   provengan</a:t>
          </a:r>
          <a:endParaRPr lang="es-ES" sz="1000" dirty="0"/>
        </a:p>
      </dgm:t>
    </dgm:pt>
    <dgm:pt modelId="{947BBA12-8B69-4E5A-A367-ABC380D9D15E}" type="parTrans" cxnId="{CAB7980D-B4D5-472A-972D-5EFC84479A70}">
      <dgm:prSet/>
      <dgm:spPr/>
      <dgm:t>
        <a:bodyPr/>
        <a:lstStyle/>
        <a:p>
          <a:endParaRPr lang="es-ES" sz="2000"/>
        </a:p>
      </dgm:t>
    </dgm:pt>
    <dgm:pt modelId="{045B531F-9DC8-476D-8882-1127DAA340F3}" type="sibTrans" cxnId="{CAB7980D-B4D5-472A-972D-5EFC84479A70}">
      <dgm:prSet/>
      <dgm:spPr/>
      <dgm:t>
        <a:bodyPr/>
        <a:lstStyle/>
        <a:p>
          <a:endParaRPr lang="es-ES" sz="2000"/>
        </a:p>
      </dgm:t>
    </dgm:pt>
    <dgm:pt modelId="{CAFB8605-773C-47E3-895F-D455BF5ED543}" type="pres">
      <dgm:prSet presAssocID="{59E349E8-57E7-42BD-89D0-F45FD9859C4B}" presName="rootnode" presStyleCnt="0">
        <dgm:presLayoutVars>
          <dgm:chMax/>
          <dgm:chPref/>
          <dgm:dir/>
          <dgm:animLvl val="lvl"/>
        </dgm:presLayoutVars>
      </dgm:prSet>
      <dgm:spPr/>
      <dgm:t>
        <a:bodyPr/>
        <a:lstStyle/>
        <a:p>
          <a:endParaRPr lang="es-MX"/>
        </a:p>
      </dgm:t>
    </dgm:pt>
    <dgm:pt modelId="{FAA19502-43F7-490D-9282-F10BDAB5327D}" type="pres">
      <dgm:prSet presAssocID="{2CC3E6A7-F1B6-4492-8F53-D5A5D68F72AA}" presName="composite" presStyleCnt="0"/>
      <dgm:spPr/>
    </dgm:pt>
    <dgm:pt modelId="{FBB68F80-0318-4565-953D-9B503F54B8B4}" type="pres">
      <dgm:prSet presAssocID="{2CC3E6A7-F1B6-4492-8F53-D5A5D68F72AA}" presName="LShape" presStyleLbl="alignNode1" presStyleIdx="0" presStyleCnt="15"/>
      <dgm:spPr>
        <a:solidFill>
          <a:srgbClr val="0070C0"/>
        </a:solidFill>
      </dgm:spPr>
    </dgm:pt>
    <dgm:pt modelId="{0ECDD412-132C-4FD1-8310-56BF4FAD4D56}" type="pres">
      <dgm:prSet presAssocID="{2CC3E6A7-F1B6-4492-8F53-D5A5D68F72AA}" presName="ParentText" presStyleLbl="revTx" presStyleIdx="0" presStyleCnt="8">
        <dgm:presLayoutVars>
          <dgm:chMax val="0"/>
          <dgm:chPref val="0"/>
          <dgm:bulletEnabled val="1"/>
        </dgm:presLayoutVars>
      </dgm:prSet>
      <dgm:spPr/>
      <dgm:t>
        <a:bodyPr/>
        <a:lstStyle/>
        <a:p>
          <a:endParaRPr lang="es-MX"/>
        </a:p>
      </dgm:t>
    </dgm:pt>
    <dgm:pt modelId="{F0C31920-1A74-4C0B-A735-B0D94E45B4B3}" type="pres">
      <dgm:prSet presAssocID="{2CC3E6A7-F1B6-4492-8F53-D5A5D68F72AA}" presName="Triangle" presStyleLbl="alignNode1" presStyleIdx="1" presStyleCnt="15"/>
      <dgm:spPr>
        <a:solidFill>
          <a:srgbClr val="0070C0"/>
        </a:solidFill>
      </dgm:spPr>
    </dgm:pt>
    <dgm:pt modelId="{27301588-4AA5-4707-88CC-B9527E70B12C}" type="pres">
      <dgm:prSet presAssocID="{DE86A75C-75D4-42A2-8BC4-BB59206D41CF}" presName="sibTrans" presStyleCnt="0"/>
      <dgm:spPr/>
    </dgm:pt>
    <dgm:pt modelId="{EEC77244-E9E8-4BFA-BD79-0C75EF8B6622}" type="pres">
      <dgm:prSet presAssocID="{DE86A75C-75D4-42A2-8BC4-BB59206D41CF}" presName="space" presStyleCnt="0"/>
      <dgm:spPr/>
    </dgm:pt>
    <dgm:pt modelId="{36A5BC73-2096-44C3-9BBE-0B06DBE37ED4}" type="pres">
      <dgm:prSet presAssocID="{2C1E8E00-CD3D-4BCA-90ED-2B3B21F98023}" presName="composite" presStyleCnt="0"/>
      <dgm:spPr/>
    </dgm:pt>
    <dgm:pt modelId="{5AFF77D9-EAEC-49D6-8F7C-1B665EECE847}" type="pres">
      <dgm:prSet presAssocID="{2C1E8E00-CD3D-4BCA-90ED-2B3B21F98023}" presName="LShape" presStyleLbl="alignNode1" presStyleIdx="2" presStyleCnt="15"/>
      <dgm:spPr>
        <a:solidFill>
          <a:srgbClr val="7030A0"/>
        </a:solidFill>
        <a:ln>
          <a:solidFill>
            <a:srgbClr val="7030A0"/>
          </a:solidFill>
        </a:ln>
      </dgm:spPr>
    </dgm:pt>
    <dgm:pt modelId="{C39D80CE-1616-482A-915B-E069818543A6}" type="pres">
      <dgm:prSet presAssocID="{2C1E8E00-CD3D-4BCA-90ED-2B3B21F98023}" presName="ParentText" presStyleLbl="revTx" presStyleIdx="1" presStyleCnt="8">
        <dgm:presLayoutVars>
          <dgm:chMax val="0"/>
          <dgm:chPref val="0"/>
          <dgm:bulletEnabled val="1"/>
        </dgm:presLayoutVars>
      </dgm:prSet>
      <dgm:spPr/>
      <dgm:t>
        <a:bodyPr/>
        <a:lstStyle/>
        <a:p>
          <a:endParaRPr lang="es-MX"/>
        </a:p>
      </dgm:t>
    </dgm:pt>
    <dgm:pt modelId="{D80779FD-4A1F-4BEC-A016-C8778AB0ACBC}" type="pres">
      <dgm:prSet presAssocID="{2C1E8E00-CD3D-4BCA-90ED-2B3B21F98023}" presName="Triangle" presStyleLbl="alignNode1" presStyleIdx="3" presStyleCnt="15"/>
      <dgm:spPr>
        <a:solidFill>
          <a:srgbClr val="7030A0"/>
        </a:solidFill>
        <a:ln>
          <a:solidFill>
            <a:srgbClr val="7030A0"/>
          </a:solidFill>
        </a:ln>
      </dgm:spPr>
    </dgm:pt>
    <dgm:pt modelId="{426CB635-E722-48DF-8726-222EC9A7B454}" type="pres">
      <dgm:prSet presAssocID="{6CB57EB0-1E9D-4273-A694-1830296D2900}" presName="sibTrans" presStyleCnt="0"/>
      <dgm:spPr/>
    </dgm:pt>
    <dgm:pt modelId="{C2663D60-25B1-4457-866E-509694D8B866}" type="pres">
      <dgm:prSet presAssocID="{6CB57EB0-1E9D-4273-A694-1830296D2900}" presName="space" presStyleCnt="0"/>
      <dgm:spPr/>
    </dgm:pt>
    <dgm:pt modelId="{C08E5C3F-FB87-4F05-8009-D0AD04029362}" type="pres">
      <dgm:prSet presAssocID="{9C2AE943-8924-4E35-8CFE-174EE74FF250}" presName="composite" presStyleCnt="0"/>
      <dgm:spPr/>
    </dgm:pt>
    <dgm:pt modelId="{03B2CDB7-0A67-44AF-AA3B-8390F51D82B9}" type="pres">
      <dgm:prSet presAssocID="{9C2AE943-8924-4E35-8CFE-174EE74FF250}" presName="LShape" presStyleLbl="alignNode1" presStyleIdx="4" presStyleCnt="15"/>
      <dgm:spPr>
        <a:solidFill>
          <a:srgbClr val="00B050"/>
        </a:solidFill>
        <a:ln>
          <a:solidFill>
            <a:srgbClr val="00B050"/>
          </a:solidFill>
        </a:ln>
      </dgm:spPr>
    </dgm:pt>
    <dgm:pt modelId="{AF64492C-CFDC-4172-9DD7-7F1356563F50}" type="pres">
      <dgm:prSet presAssocID="{9C2AE943-8924-4E35-8CFE-174EE74FF250}" presName="ParentText" presStyleLbl="revTx" presStyleIdx="2" presStyleCnt="8">
        <dgm:presLayoutVars>
          <dgm:chMax val="0"/>
          <dgm:chPref val="0"/>
          <dgm:bulletEnabled val="1"/>
        </dgm:presLayoutVars>
      </dgm:prSet>
      <dgm:spPr/>
      <dgm:t>
        <a:bodyPr/>
        <a:lstStyle/>
        <a:p>
          <a:endParaRPr lang="es-MX"/>
        </a:p>
      </dgm:t>
    </dgm:pt>
    <dgm:pt modelId="{8F4A88FC-F14E-41DE-9569-52008D3AA5A6}" type="pres">
      <dgm:prSet presAssocID="{9C2AE943-8924-4E35-8CFE-174EE74FF250}" presName="Triangle" presStyleLbl="alignNode1" presStyleIdx="5" presStyleCnt="15"/>
      <dgm:spPr>
        <a:solidFill>
          <a:srgbClr val="00B050"/>
        </a:solidFill>
        <a:ln>
          <a:solidFill>
            <a:srgbClr val="00B050"/>
          </a:solidFill>
        </a:ln>
      </dgm:spPr>
    </dgm:pt>
    <dgm:pt modelId="{297B3492-5BE1-4757-A73E-4DF4591A801E}" type="pres">
      <dgm:prSet presAssocID="{D2EAE572-87F7-4505-99F1-2EEBFD8D01FE}" presName="sibTrans" presStyleCnt="0"/>
      <dgm:spPr/>
    </dgm:pt>
    <dgm:pt modelId="{E30B0C29-E624-4F30-8E85-4163F388A732}" type="pres">
      <dgm:prSet presAssocID="{D2EAE572-87F7-4505-99F1-2EEBFD8D01FE}" presName="space" presStyleCnt="0"/>
      <dgm:spPr/>
    </dgm:pt>
    <dgm:pt modelId="{CE8EB761-674C-44D3-A418-040368D08253}" type="pres">
      <dgm:prSet presAssocID="{6D264DB5-457E-43E9-A2B3-24802ACD66DE}" presName="composite" presStyleCnt="0"/>
      <dgm:spPr/>
    </dgm:pt>
    <dgm:pt modelId="{AD897138-18CD-4CA8-8055-FA739529B516}" type="pres">
      <dgm:prSet presAssocID="{6D264DB5-457E-43E9-A2B3-24802ACD66DE}" presName="LShape" presStyleLbl="alignNode1" presStyleIdx="6" presStyleCnt="15"/>
      <dgm:spPr/>
    </dgm:pt>
    <dgm:pt modelId="{754D9089-50CB-4F2C-BB4F-138C626FD5FB}" type="pres">
      <dgm:prSet presAssocID="{6D264DB5-457E-43E9-A2B3-24802ACD66DE}" presName="ParentText" presStyleLbl="revTx" presStyleIdx="3" presStyleCnt="8">
        <dgm:presLayoutVars>
          <dgm:chMax val="0"/>
          <dgm:chPref val="0"/>
          <dgm:bulletEnabled val="1"/>
        </dgm:presLayoutVars>
      </dgm:prSet>
      <dgm:spPr/>
      <dgm:t>
        <a:bodyPr/>
        <a:lstStyle/>
        <a:p>
          <a:endParaRPr lang="es-MX"/>
        </a:p>
      </dgm:t>
    </dgm:pt>
    <dgm:pt modelId="{76F567E5-BDA6-4788-B6D7-FDB59924803B}" type="pres">
      <dgm:prSet presAssocID="{6D264DB5-457E-43E9-A2B3-24802ACD66DE}" presName="Triangle" presStyleLbl="alignNode1" presStyleIdx="7" presStyleCnt="15"/>
      <dgm:spPr/>
    </dgm:pt>
    <dgm:pt modelId="{F77B09B9-898B-4A22-A50E-143D134C352F}" type="pres">
      <dgm:prSet presAssocID="{D3B2A0A7-CF7E-4E95-8B99-6AB0000C08AE}" presName="sibTrans" presStyleCnt="0"/>
      <dgm:spPr/>
    </dgm:pt>
    <dgm:pt modelId="{8DE9494E-3664-403B-9D12-46031A12DCA3}" type="pres">
      <dgm:prSet presAssocID="{D3B2A0A7-CF7E-4E95-8B99-6AB0000C08AE}" presName="space" presStyleCnt="0"/>
      <dgm:spPr/>
    </dgm:pt>
    <dgm:pt modelId="{99D1D68B-2153-452C-863E-0271842BF41F}" type="pres">
      <dgm:prSet presAssocID="{A739FDFD-435E-4F4B-8B64-5D36036A99D9}" presName="composite" presStyleCnt="0"/>
      <dgm:spPr/>
    </dgm:pt>
    <dgm:pt modelId="{06EE0B3D-ACE9-4CAF-A59B-38BF828C2165}" type="pres">
      <dgm:prSet presAssocID="{A739FDFD-435E-4F4B-8B64-5D36036A99D9}" presName="LShape" presStyleLbl="alignNode1" presStyleIdx="8" presStyleCnt="15"/>
      <dgm:spPr>
        <a:solidFill>
          <a:schemeClr val="accent2">
            <a:lumMod val="75000"/>
          </a:schemeClr>
        </a:solidFill>
        <a:ln>
          <a:solidFill>
            <a:srgbClr val="0070C0"/>
          </a:solidFill>
        </a:ln>
      </dgm:spPr>
    </dgm:pt>
    <dgm:pt modelId="{D19DC201-C96E-481D-9E01-060B50A9AB1E}" type="pres">
      <dgm:prSet presAssocID="{A739FDFD-435E-4F4B-8B64-5D36036A99D9}" presName="ParentText" presStyleLbl="revTx" presStyleIdx="4" presStyleCnt="8">
        <dgm:presLayoutVars>
          <dgm:chMax val="0"/>
          <dgm:chPref val="0"/>
          <dgm:bulletEnabled val="1"/>
        </dgm:presLayoutVars>
      </dgm:prSet>
      <dgm:spPr/>
      <dgm:t>
        <a:bodyPr/>
        <a:lstStyle/>
        <a:p>
          <a:endParaRPr lang="es-MX"/>
        </a:p>
      </dgm:t>
    </dgm:pt>
    <dgm:pt modelId="{47CCEB0B-9889-41DE-91E3-199791B6945A}" type="pres">
      <dgm:prSet presAssocID="{A739FDFD-435E-4F4B-8B64-5D36036A99D9}" presName="Triangle" presStyleLbl="alignNode1" presStyleIdx="9" presStyleCnt="15"/>
      <dgm:spPr>
        <a:solidFill>
          <a:srgbClr val="0070C0"/>
        </a:solidFill>
        <a:ln>
          <a:solidFill>
            <a:srgbClr val="0070C0"/>
          </a:solidFill>
        </a:ln>
      </dgm:spPr>
    </dgm:pt>
    <dgm:pt modelId="{E93540E9-E30F-404E-A04C-B810D83BDEA9}" type="pres">
      <dgm:prSet presAssocID="{B33A2E52-FDFD-4838-8242-F5B8879F5C63}" presName="sibTrans" presStyleCnt="0"/>
      <dgm:spPr/>
    </dgm:pt>
    <dgm:pt modelId="{F4B12784-4FF9-454E-83F0-13853700E253}" type="pres">
      <dgm:prSet presAssocID="{B33A2E52-FDFD-4838-8242-F5B8879F5C63}" presName="space" presStyleCnt="0"/>
      <dgm:spPr/>
    </dgm:pt>
    <dgm:pt modelId="{0DD69FB8-990F-4886-9828-0C3BCEED767B}" type="pres">
      <dgm:prSet presAssocID="{F7A3AF85-BEAE-43CB-9059-73165D1FBE54}" presName="composite" presStyleCnt="0"/>
      <dgm:spPr/>
    </dgm:pt>
    <dgm:pt modelId="{D78FB49A-EE59-4EB7-A3B0-19B4BCEBB16E}" type="pres">
      <dgm:prSet presAssocID="{F7A3AF85-BEAE-43CB-9059-73165D1FBE54}" presName="LShape" presStyleLbl="alignNode1" presStyleIdx="10" presStyleCnt="15"/>
      <dgm:spPr>
        <a:solidFill>
          <a:srgbClr val="FF9900"/>
        </a:solidFill>
        <a:ln>
          <a:solidFill>
            <a:srgbClr val="FF9900"/>
          </a:solidFill>
        </a:ln>
      </dgm:spPr>
    </dgm:pt>
    <dgm:pt modelId="{8C92FFE7-5E27-4F1A-BD4A-C8924F920147}" type="pres">
      <dgm:prSet presAssocID="{F7A3AF85-BEAE-43CB-9059-73165D1FBE54}" presName="ParentText" presStyleLbl="revTx" presStyleIdx="5" presStyleCnt="8">
        <dgm:presLayoutVars>
          <dgm:chMax val="0"/>
          <dgm:chPref val="0"/>
          <dgm:bulletEnabled val="1"/>
        </dgm:presLayoutVars>
      </dgm:prSet>
      <dgm:spPr/>
      <dgm:t>
        <a:bodyPr/>
        <a:lstStyle/>
        <a:p>
          <a:endParaRPr lang="es-MX"/>
        </a:p>
      </dgm:t>
    </dgm:pt>
    <dgm:pt modelId="{0E7ED6D2-7B7F-4197-997D-4A32CAD898AA}" type="pres">
      <dgm:prSet presAssocID="{F7A3AF85-BEAE-43CB-9059-73165D1FBE54}" presName="Triangle" presStyleLbl="alignNode1" presStyleIdx="11" presStyleCnt="15"/>
      <dgm:spPr>
        <a:solidFill>
          <a:srgbClr val="FF9900"/>
        </a:solidFill>
        <a:ln>
          <a:solidFill>
            <a:srgbClr val="FFC000"/>
          </a:solidFill>
        </a:ln>
      </dgm:spPr>
    </dgm:pt>
    <dgm:pt modelId="{2152F383-3342-46B5-8970-B651C5EBFF0E}" type="pres">
      <dgm:prSet presAssocID="{FD8C45F8-FA17-4165-A419-EB5277CAF332}" presName="sibTrans" presStyleCnt="0"/>
      <dgm:spPr/>
    </dgm:pt>
    <dgm:pt modelId="{DE8687A2-A681-494B-B50C-5E4745E4022D}" type="pres">
      <dgm:prSet presAssocID="{FD8C45F8-FA17-4165-A419-EB5277CAF332}" presName="space" presStyleCnt="0"/>
      <dgm:spPr/>
    </dgm:pt>
    <dgm:pt modelId="{C43B87C7-6442-40C1-B576-EDBF184340A7}" type="pres">
      <dgm:prSet presAssocID="{3EE15239-7FD2-4990-A5D2-56A890F697EF}" presName="composite" presStyleCnt="0"/>
      <dgm:spPr/>
    </dgm:pt>
    <dgm:pt modelId="{8AE596B1-6449-43DD-AA2F-F9FA5FFD6C89}" type="pres">
      <dgm:prSet presAssocID="{3EE15239-7FD2-4990-A5D2-56A890F697EF}" presName="LShape" presStyleLbl="alignNode1" presStyleIdx="12" presStyleCnt="15"/>
      <dgm:spPr>
        <a:solidFill>
          <a:srgbClr val="990033"/>
        </a:solidFill>
        <a:ln>
          <a:solidFill>
            <a:srgbClr val="990033"/>
          </a:solidFill>
        </a:ln>
      </dgm:spPr>
    </dgm:pt>
    <dgm:pt modelId="{AAD400FD-26C3-4B2D-AD23-2B24A26D4D74}" type="pres">
      <dgm:prSet presAssocID="{3EE15239-7FD2-4990-A5D2-56A890F697EF}" presName="ParentText" presStyleLbl="revTx" presStyleIdx="6" presStyleCnt="8">
        <dgm:presLayoutVars>
          <dgm:chMax val="0"/>
          <dgm:chPref val="0"/>
          <dgm:bulletEnabled val="1"/>
        </dgm:presLayoutVars>
      </dgm:prSet>
      <dgm:spPr/>
      <dgm:t>
        <a:bodyPr/>
        <a:lstStyle/>
        <a:p>
          <a:endParaRPr lang="es-MX"/>
        </a:p>
      </dgm:t>
    </dgm:pt>
    <dgm:pt modelId="{97EDAB84-2BA9-4E6D-BD1C-AA315B43F7E7}" type="pres">
      <dgm:prSet presAssocID="{3EE15239-7FD2-4990-A5D2-56A890F697EF}" presName="Triangle" presStyleLbl="alignNode1" presStyleIdx="13" presStyleCnt="15"/>
      <dgm:spPr/>
    </dgm:pt>
    <dgm:pt modelId="{21D22FD1-F735-4D3D-A4D9-3B75A49AD876}" type="pres">
      <dgm:prSet presAssocID="{0AD3DED9-7EBB-4483-9848-78B0E2EFA8F3}" presName="sibTrans" presStyleCnt="0"/>
      <dgm:spPr/>
    </dgm:pt>
    <dgm:pt modelId="{EA47CA09-790B-49A3-973A-A82C25C8020B}" type="pres">
      <dgm:prSet presAssocID="{0AD3DED9-7EBB-4483-9848-78B0E2EFA8F3}" presName="space" presStyleCnt="0"/>
      <dgm:spPr/>
    </dgm:pt>
    <dgm:pt modelId="{49CCAB0C-2F8C-40AA-B6E7-3901E3B8E1EB}" type="pres">
      <dgm:prSet presAssocID="{B7D2A6C9-7016-4C8B-B413-8E7B1807B8B5}" presName="composite" presStyleCnt="0"/>
      <dgm:spPr/>
    </dgm:pt>
    <dgm:pt modelId="{08DDA0F6-BF8E-4C5C-9C77-F30319230D60}" type="pres">
      <dgm:prSet presAssocID="{B7D2A6C9-7016-4C8B-B413-8E7B1807B8B5}" presName="LShape" presStyleLbl="alignNode1" presStyleIdx="14" presStyleCnt="15"/>
      <dgm:spPr/>
    </dgm:pt>
    <dgm:pt modelId="{CF305097-5EC0-4B47-8227-87738D9E08CE}" type="pres">
      <dgm:prSet presAssocID="{B7D2A6C9-7016-4C8B-B413-8E7B1807B8B5}" presName="ParentText" presStyleLbl="revTx" presStyleIdx="7" presStyleCnt="8">
        <dgm:presLayoutVars>
          <dgm:chMax val="0"/>
          <dgm:chPref val="0"/>
          <dgm:bulletEnabled val="1"/>
        </dgm:presLayoutVars>
      </dgm:prSet>
      <dgm:spPr/>
      <dgm:t>
        <a:bodyPr/>
        <a:lstStyle/>
        <a:p>
          <a:endParaRPr lang="es-MX"/>
        </a:p>
      </dgm:t>
    </dgm:pt>
  </dgm:ptLst>
  <dgm:cxnLst>
    <dgm:cxn modelId="{15F5B197-62ED-45B3-9E2C-795D1FC07366}" type="presOf" srcId="{2C1E8E00-CD3D-4BCA-90ED-2B3B21F98023}" destId="{C39D80CE-1616-482A-915B-E069818543A6}" srcOrd="0" destOrd="0" presId="urn:microsoft.com/office/officeart/2009/3/layout/StepUpProcess"/>
    <dgm:cxn modelId="{97EE7FB0-5E5F-40A0-A639-F11AB7B60525}" type="presOf" srcId="{B7D2A6C9-7016-4C8B-B413-8E7B1807B8B5}" destId="{CF305097-5EC0-4B47-8227-87738D9E08CE}" srcOrd="0" destOrd="0" presId="urn:microsoft.com/office/officeart/2009/3/layout/StepUpProcess"/>
    <dgm:cxn modelId="{18E6A13E-9B0B-4573-BF15-CCD6E5E3F735}" srcId="{59E349E8-57E7-42BD-89D0-F45FD9859C4B}" destId="{3EE15239-7FD2-4990-A5D2-56A890F697EF}" srcOrd="6" destOrd="0" parTransId="{84F502BC-ED3E-4D2D-9591-01B3FA0401C8}" sibTransId="{0AD3DED9-7EBB-4483-9848-78B0E2EFA8F3}"/>
    <dgm:cxn modelId="{1FDBBF89-87B3-4F1D-AEDD-640ABF9ED67F}" srcId="{59E349E8-57E7-42BD-89D0-F45FD9859C4B}" destId="{F7A3AF85-BEAE-43CB-9059-73165D1FBE54}" srcOrd="5" destOrd="0" parTransId="{0CA48EE4-B220-4AEB-8B77-9271C20ABE9E}" sibTransId="{FD8C45F8-FA17-4165-A419-EB5277CAF332}"/>
    <dgm:cxn modelId="{CAB7980D-B4D5-472A-972D-5EFC84479A70}" srcId="{59E349E8-57E7-42BD-89D0-F45FD9859C4B}" destId="{B7D2A6C9-7016-4C8B-B413-8E7B1807B8B5}" srcOrd="7" destOrd="0" parTransId="{947BBA12-8B69-4E5A-A367-ABC380D9D15E}" sibTransId="{045B531F-9DC8-476D-8882-1127DAA340F3}"/>
    <dgm:cxn modelId="{D1831C26-D41B-46A6-AE0A-4A3986564A6B}" type="presOf" srcId="{6D264DB5-457E-43E9-A2B3-24802ACD66DE}" destId="{754D9089-50CB-4F2C-BB4F-138C626FD5FB}" srcOrd="0" destOrd="0" presId="urn:microsoft.com/office/officeart/2009/3/layout/StepUpProcess"/>
    <dgm:cxn modelId="{46973E3C-7BBE-4F40-864C-257E635B4554}" type="presOf" srcId="{F7A3AF85-BEAE-43CB-9059-73165D1FBE54}" destId="{8C92FFE7-5E27-4F1A-BD4A-C8924F920147}" srcOrd="0" destOrd="0" presId="urn:microsoft.com/office/officeart/2009/3/layout/StepUpProcess"/>
    <dgm:cxn modelId="{4F912FCB-4991-440E-9E50-ABBA9408C6EE}" srcId="{59E349E8-57E7-42BD-89D0-F45FD9859C4B}" destId="{2C1E8E00-CD3D-4BCA-90ED-2B3B21F98023}" srcOrd="1" destOrd="0" parTransId="{642094FB-A3B3-4073-8243-81BF68FFCCEC}" sibTransId="{6CB57EB0-1E9D-4273-A694-1830296D2900}"/>
    <dgm:cxn modelId="{40FD067D-A70A-4782-8DD4-1531B27001C1}" type="presOf" srcId="{2CC3E6A7-F1B6-4492-8F53-D5A5D68F72AA}" destId="{0ECDD412-132C-4FD1-8310-56BF4FAD4D56}" srcOrd="0" destOrd="0" presId="urn:microsoft.com/office/officeart/2009/3/layout/StepUpProcess"/>
    <dgm:cxn modelId="{22A8931C-7AF5-4905-959E-2BD0A79FBDEA}" type="presOf" srcId="{3EE15239-7FD2-4990-A5D2-56A890F697EF}" destId="{AAD400FD-26C3-4B2D-AD23-2B24A26D4D74}" srcOrd="0" destOrd="0" presId="urn:microsoft.com/office/officeart/2009/3/layout/StepUpProcess"/>
    <dgm:cxn modelId="{18CA6BD1-14D9-45A6-858E-908012B19808}" srcId="{59E349E8-57E7-42BD-89D0-F45FD9859C4B}" destId="{2CC3E6A7-F1B6-4492-8F53-D5A5D68F72AA}" srcOrd="0" destOrd="0" parTransId="{D5078D1A-A496-4640-A099-E4CB1662B74B}" sibTransId="{DE86A75C-75D4-42A2-8BC4-BB59206D41CF}"/>
    <dgm:cxn modelId="{F49ACF25-0EDB-4062-8F48-2E6216794198}" type="presOf" srcId="{A739FDFD-435E-4F4B-8B64-5D36036A99D9}" destId="{D19DC201-C96E-481D-9E01-060B50A9AB1E}" srcOrd="0" destOrd="0" presId="urn:microsoft.com/office/officeart/2009/3/layout/StepUpProcess"/>
    <dgm:cxn modelId="{698C7FBC-6BF4-4D1F-BAE4-5822701BC16E}" type="presOf" srcId="{59E349E8-57E7-42BD-89D0-F45FD9859C4B}" destId="{CAFB8605-773C-47E3-895F-D455BF5ED543}" srcOrd="0" destOrd="0" presId="urn:microsoft.com/office/officeart/2009/3/layout/StepUpProcess"/>
    <dgm:cxn modelId="{066FEAC2-93CF-40CD-9ECF-47494825133D}" srcId="{59E349E8-57E7-42BD-89D0-F45FD9859C4B}" destId="{6D264DB5-457E-43E9-A2B3-24802ACD66DE}" srcOrd="3" destOrd="0" parTransId="{7AA21850-0837-41E0-ACA5-D203D4ADD7F3}" sibTransId="{D3B2A0A7-CF7E-4E95-8B99-6AB0000C08AE}"/>
    <dgm:cxn modelId="{B4CC8EE2-D1DE-462C-ACC4-B3ED42FD2DCC}" srcId="{59E349E8-57E7-42BD-89D0-F45FD9859C4B}" destId="{A739FDFD-435E-4F4B-8B64-5D36036A99D9}" srcOrd="4" destOrd="0" parTransId="{17035697-B30D-40B7-8F53-6831EDBF6F13}" sibTransId="{B33A2E52-FDFD-4838-8242-F5B8879F5C63}"/>
    <dgm:cxn modelId="{9F8BA41F-AAE4-47A4-9888-1E66A1E39ACD}" srcId="{59E349E8-57E7-42BD-89D0-F45FD9859C4B}" destId="{9C2AE943-8924-4E35-8CFE-174EE74FF250}" srcOrd="2" destOrd="0" parTransId="{735506B2-03D3-4A9E-978F-F665FAA4FE60}" sibTransId="{D2EAE572-87F7-4505-99F1-2EEBFD8D01FE}"/>
    <dgm:cxn modelId="{650E94E5-376E-4F4A-A1B3-DE17E8FED3ED}" type="presOf" srcId="{9C2AE943-8924-4E35-8CFE-174EE74FF250}" destId="{AF64492C-CFDC-4172-9DD7-7F1356563F50}" srcOrd="0" destOrd="0" presId="urn:microsoft.com/office/officeart/2009/3/layout/StepUpProcess"/>
    <dgm:cxn modelId="{092CB73C-120E-4CEB-9507-ACAF6110D67F}" type="presParOf" srcId="{CAFB8605-773C-47E3-895F-D455BF5ED543}" destId="{FAA19502-43F7-490D-9282-F10BDAB5327D}" srcOrd="0" destOrd="0" presId="urn:microsoft.com/office/officeart/2009/3/layout/StepUpProcess"/>
    <dgm:cxn modelId="{7432E3F0-DE28-40D2-BDF6-871AB8E1CD49}" type="presParOf" srcId="{FAA19502-43F7-490D-9282-F10BDAB5327D}" destId="{FBB68F80-0318-4565-953D-9B503F54B8B4}" srcOrd="0" destOrd="0" presId="urn:microsoft.com/office/officeart/2009/3/layout/StepUpProcess"/>
    <dgm:cxn modelId="{8B223B9D-C471-4C0B-82E9-F8E93F37D0E9}" type="presParOf" srcId="{FAA19502-43F7-490D-9282-F10BDAB5327D}" destId="{0ECDD412-132C-4FD1-8310-56BF4FAD4D56}" srcOrd="1" destOrd="0" presId="urn:microsoft.com/office/officeart/2009/3/layout/StepUpProcess"/>
    <dgm:cxn modelId="{EDE04C9B-7197-4CD1-B394-AA7C60DB76F7}" type="presParOf" srcId="{FAA19502-43F7-490D-9282-F10BDAB5327D}" destId="{F0C31920-1A74-4C0B-A735-B0D94E45B4B3}" srcOrd="2" destOrd="0" presId="urn:microsoft.com/office/officeart/2009/3/layout/StepUpProcess"/>
    <dgm:cxn modelId="{63EC4086-3289-4181-BCB0-0C233243CE3E}" type="presParOf" srcId="{CAFB8605-773C-47E3-895F-D455BF5ED543}" destId="{27301588-4AA5-4707-88CC-B9527E70B12C}" srcOrd="1" destOrd="0" presId="urn:microsoft.com/office/officeart/2009/3/layout/StepUpProcess"/>
    <dgm:cxn modelId="{58A82402-1F43-4BE8-9493-E65F4063C883}" type="presParOf" srcId="{27301588-4AA5-4707-88CC-B9527E70B12C}" destId="{EEC77244-E9E8-4BFA-BD79-0C75EF8B6622}" srcOrd="0" destOrd="0" presId="urn:microsoft.com/office/officeart/2009/3/layout/StepUpProcess"/>
    <dgm:cxn modelId="{CA01961A-CE3D-4E3E-91CC-CB640D01EB06}" type="presParOf" srcId="{CAFB8605-773C-47E3-895F-D455BF5ED543}" destId="{36A5BC73-2096-44C3-9BBE-0B06DBE37ED4}" srcOrd="2" destOrd="0" presId="urn:microsoft.com/office/officeart/2009/3/layout/StepUpProcess"/>
    <dgm:cxn modelId="{B98FF0A4-68A2-471C-B3FA-2570931BBF54}" type="presParOf" srcId="{36A5BC73-2096-44C3-9BBE-0B06DBE37ED4}" destId="{5AFF77D9-EAEC-49D6-8F7C-1B665EECE847}" srcOrd="0" destOrd="0" presId="urn:microsoft.com/office/officeart/2009/3/layout/StepUpProcess"/>
    <dgm:cxn modelId="{4158EAD0-F591-41F9-A371-A9AD3A86B3C3}" type="presParOf" srcId="{36A5BC73-2096-44C3-9BBE-0B06DBE37ED4}" destId="{C39D80CE-1616-482A-915B-E069818543A6}" srcOrd="1" destOrd="0" presId="urn:microsoft.com/office/officeart/2009/3/layout/StepUpProcess"/>
    <dgm:cxn modelId="{56CC3AFB-D8AC-4D7C-97FD-5A506F4EA23F}" type="presParOf" srcId="{36A5BC73-2096-44C3-9BBE-0B06DBE37ED4}" destId="{D80779FD-4A1F-4BEC-A016-C8778AB0ACBC}" srcOrd="2" destOrd="0" presId="urn:microsoft.com/office/officeart/2009/3/layout/StepUpProcess"/>
    <dgm:cxn modelId="{D4E59C3F-607E-4E39-9CE8-C1C422CBC10E}" type="presParOf" srcId="{CAFB8605-773C-47E3-895F-D455BF5ED543}" destId="{426CB635-E722-48DF-8726-222EC9A7B454}" srcOrd="3" destOrd="0" presId="urn:microsoft.com/office/officeart/2009/3/layout/StepUpProcess"/>
    <dgm:cxn modelId="{024AAAB3-8848-4E84-9C21-D7D1823632D6}" type="presParOf" srcId="{426CB635-E722-48DF-8726-222EC9A7B454}" destId="{C2663D60-25B1-4457-866E-509694D8B866}" srcOrd="0" destOrd="0" presId="urn:microsoft.com/office/officeart/2009/3/layout/StepUpProcess"/>
    <dgm:cxn modelId="{E1F50F83-F516-4158-BE11-11759C921F98}" type="presParOf" srcId="{CAFB8605-773C-47E3-895F-D455BF5ED543}" destId="{C08E5C3F-FB87-4F05-8009-D0AD04029362}" srcOrd="4" destOrd="0" presId="urn:microsoft.com/office/officeart/2009/3/layout/StepUpProcess"/>
    <dgm:cxn modelId="{F47F487D-E6D0-4A82-BB72-21F146FF1639}" type="presParOf" srcId="{C08E5C3F-FB87-4F05-8009-D0AD04029362}" destId="{03B2CDB7-0A67-44AF-AA3B-8390F51D82B9}" srcOrd="0" destOrd="0" presId="urn:microsoft.com/office/officeart/2009/3/layout/StepUpProcess"/>
    <dgm:cxn modelId="{165C32FA-C9D6-4EBE-8767-65D3AD4581B2}" type="presParOf" srcId="{C08E5C3F-FB87-4F05-8009-D0AD04029362}" destId="{AF64492C-CFDC-4172-9DD7-7F1356563F50}" srcOrd="1" destOrd="0" presId="urn:microsoft.com/office/officeart/2009/3/layout/StepUpProcess"/>
    <dgm:cxn modelId="{26747523-1F67-497E-A999-3B604BE0C7C4}" type="presParOf" srcId="{C08E5C3F-FB87-4F05-8009-D0AD04029362}" destId="{8F4A88FC-F14E-41DE-9569-52008D3AA5A6}" srcOrd="2" destOrd="0" presId="urn:microsoft.com/office/officeart/2009/3/layout/StepUpProcess"/>
    <dgm:cxn modelId="{9A80E453-A86F-4686-8F9B-49F5801A69B6}" type="presParOf" srcId="{CAFB8605-773C-47E3-895F-D455BF5ED543}" destId="{297B3492-5BE1-4757-A73E-4DF4591A801E}" srcOrd="5" destOrd="0" presId="urn:microsoft.com/office/officeart/2009/3/layout/StepUpProcess"/>
    <dgm:cxn modelId="{7444E018-458B-443E-AB92-6AD9184276F1}" type="presParOf" srcId="{297B3492-5BE1-4757-A73E-4DF4591A801E}" destId="{E30B0C29-E624-4F30-8E85-4163F388A732}" srcOrd="0" destOrd="0" presId="urn:microsoft.com/office/officeart/2009/3/layout/StepUpProcess"/>
    <dgm:cxn modelId="{0ABABD68-C513-4EC2-9796-0C85F214A5E6}" type="presParOf" srcId="{CAFB8605-773C-47E3-895F-D455BF5ED543}" destId="{CE8EB761-674C-44D3-A418-040368D08253}" srcOrd="6" destOrd="0" presId="urn:microsoft.com/office/officeart/2009/3/layout/StepUpProcess"/>
    <dgm:cxn modelId="{78815CCA-751E-4E3E-897F-202063D35A62}" type="presParOf" srcId="{CE8EB761-674C-44D3-A418-040368D08253}" destId="{AD897138-18CD-4CA8-8055-FA739529B516}" srcOrd="0" destOrd="0" presId="urn:microsoft.com/office/officeart/2009/3/layout/StepUpProcess"/>
    <dgm:cxn modelId="{1F2E97C0-C7AB-40D4-A374-9D58C93D95E2}" type="presParOf" srcId="{CE8EB761-674C-44D3-A418-040368D08253}" destId="{754D9089-50CB-4F2C-BB4F-138C626FD5FB}" srcOrd="1" destOrd="0" presId="urn:microsoft.com/office/officeart/2009/3/layout/StepUpProcess"/>
    <dgm:cxn modelId="{03EB2481-BCE2-4BE2-A842-C8BF2B465E95}" type="presParOf" srcId="{CE8EB761-674C-44D3-A418-040368D08253}" destId="{76F567E5-BDA6-4788-B6D7-FDB59924803B}" srcOrd="2" destOrd="0" presId="urn:microsoft.com/office/officeart/2009/3/layout/StepUpProcess"/>
    <dgm:cxn modelId="{E43C038B-87D6-4D1B-8872-56A93E09EF78}" type="presParOf" srcId="{CAFB8605-773C-47E3-895F-D455BF5ED543}" destId="{F77B09B9-898B-4A22-A50E-143D134C352F}" srcOrd="7" destOrd="0" presId="urn:microsoft.com/office/officeart/2009/3/layout/StepUpProcess"/>
    <dgm:cxn modelId="{D8789483-9FA8-460B-9C7B-D73F1259372D}" type="presParOf" srcId="{F77B09B9-898B-4A22-A50E-143D134C352F}" destId="{8DE9494E-3664-403B-9D12-46031A12DCA3}" srcOrd="0" destOrd="0" presId="urn:microsoft.com/office/officeart/2009/3/layout/StepUpProcess"/>
    <dgm:cxn modelId="{9835D9BE-E388-4903-A5FF-C8CE7FD19452}" type="presParOf" srcId="{CAFB8605-773C-47E3-895F-D455BF5ED543}" destId="{99D1D68B-2153-452C-863E-0271842BF41F}" srcOrd="8" destOrd="0" presId="urn:microsoft.com/office/officeart/2009/3/layout/StepUpProcess"/>
    <dgm:cxn modelId="{0E12C161-8DB7-4775-AF66-FC622090F439}" type="presParOf" srcId="{99D1D68B-2153-452C-863E-0271842BF41F}" destId="{06EE0B3D-ACE9-4CAF-A59B-38BF828C2165}" srcOrd="0" destOrd="0" presId="urn:microsoft.com/office/officeart/2009/3/layout/StepUpProcess"/>
    <dgm:cxn modelId="{C2814E0C-C4B0-45E6-9C84-AD91136EA630}" type="presParOf" srcId="{99D1D68B-2153-452C-863E-0271842BF41F}" destId="{D19DC201-C96E-481D-9E01-060B50A9AB1E}" srcOrd="1" destOrd="0" presId="urn:microsoft.com/office/officeart/2009/3/layout/StepUpProcess"/>
    <dgm:cxn modelId="{79957709-5038-4F8E-B041-6921C7E95E6B}" type="presParOf" srcId="{99D1D68B-2153-452C-863E-0271842BF41F}" destId="{47CCEB0B-9889-41DE-91E3-199791B6945A}" srcOrd="2" destOrd="0" presId="urn:microsoft.com/office/officeart/2009/3/layout/StepUpProcess"/>
    <dgm:cxn modelId="{4C8B15BB-DD52-41C2-BBE4-A369678F56E0}" type="presParOf" srcId="{CAFB8605-773C-47E3-895F-D455BF5ED543}" destId="{E93540E9-E30F-404E-A04C-B810D83BDEA9}" srcOrd="9" destOrd="0" presId="urn:microsoft.com/office/officeart/2009/3/layout/StepUpProcess"/>
    <dgm:cxn modelId="{CB582E7A-8497-4268-8F6F-4E0DC5368B0C}" type="presParOf" srcId="{E93540E9-E30F-404E-A04C-B810D83BDEA9}" destId="{F4B12784-4FF9-454E-83F0-13853700E253}" srcOrd="0" destOrd="0" presId="urn:microsoft.com/office/officeart/2009/3/layout/StepUpProcess"/>
    <dgm:cxn modelId="{F35C461C-AFB0-487F-ACFC-A0FFDFF14025}" type="presParOf" srcId="{CAFB8605-773C-47E3-895F-D455BF5ED543}" destId="{0DD69FB8-990F-4886-9828-0C3BCEED767B}" srcOrd="10" destOrd="0" presId="urn:microsoft.com/office/officeart/2009/3/layout/StepUpProcess"/>
    <dgm:cxn modelId="{B98D4F29-9F41-439D-82C7-D9572F56D21F}" type="presParOf" srcId="{0DD69FB8-990F-4886-9828-0C3BCEED767B}" destId="{D78FB49A-EE59-4EB7-A3B0-19B4BCEBB16E}" srcOrd="0" destOrd="0" presId="urn:microsoft.com/office/officeart/2009/3/layout/StepUpProcess"/>
    <dgm:cxn modelId="{E31503E1-427E-40B5-A145-ADF365028FC3}" type="presParOf" srcId="{0DD69FB8-990F-4886-9828-0C3BCEED767B}" destId="{8C92FFE7-5E27-4F1A-BD4A-C8924F920147}" srcOrd="1" destOrd="0" presId="urn:microsoft.com/office/officeart/2009/3/layout/StepUpProcess"/>
    <dgm:cxn modelId="{C048BCED-2B1F-4D97-BBEF-B24BBBE9ED07}" type="presParOf" srcId="{0DD69FB8-990F-4886-9828-0C3BCEED767B}" destId="{0E7ED6D2-7B7F-4197-997D-4A32CAD898AA}" srcOrd="2" destOrd="0" presId="urn:microsoft.com/office/officeart/2009/3/layout/StepUpProcess"/>
    <dgm:cxn modelId="{F7CAB13F-A162-4070-BAEA-52EF2FB8D137}" type="presParOf" srcId="{CAFB8605-773C-47E3-895F-D455BF5ED543}" destId="{2152F383-3342-46B5-8970-B651C5EBFF0E}" srcOrd="11" destOrd="0" presId="urn:microsoft.com/office/officeart/2009/3/layout/StepUpProcess"/>
    <dgm:cxn modelId="{1F6B1603-8E02-4165-8B55-3F0986207CB4}" type="presParOf" srcId="{2152F383-3342-46B5-8970-B651C5EBFF0E}" destId="{DE8687A2-A681-494B-B50C-5E4745E4022D}" srcOrd="0" destOrd="0" presId="urn:microsoft.com/office/officeart/2009/3/layout/StepUpProcess"/>
    <dgm:cxn modelId="{5F890272-818B-4143-9CCD-B17524BA48BA}" type="presParOf" srcId="{CAFB8605-773C-47E3-895F-D455BF5ED543}" destId="{C43B87C7-6442-40C1-B576-EDBF184340A7}" srcOrd="12" destOrd="0" presId="urn:microsoft.com/office/officeart/2009/3/layout/StepUpProcess"/>
    <dgm:cxn modelId="{8A31109C-DC97-4BAA-B80C-DC197C488910}" type="presParOf" srcId="{C43B87C7-6442-40C1-B576-EDBF184340A7}" destId="{8AE596B1-6449-43DD-AA2F-F9FA5FFD6C89}" srcOrd="0" destOrd="0" presId="urn:microsoft.com/office/officeart/2009/3/layout/StepUpProcess"/>
    <dgm:cxn modelId="{F3461901-A77D-45FD-977F-91CFB787CBDA}" type="presParOf" srcId="{C43B87C7-6442-40C1-B576-EDBF184340A7}" destId="{AAD400FD-26C3-4B2D-AD23-2B24A26D4D74}" srcOrd="1" destOrd="0" presId="urn:microsoft.com/office/officeart/2009/3/layout/StepUpProcess"/>
    <dgm:cxn modelId="{BA600375-77B1-4BB2-833E-E1DCF80B19A0}" type="presParOf" srcId="{C43B87C7-6442-40C1-B576-EDBF184340A7}" destId="{97EDAB84-2BA9-4E6D-BD1C-AA315B43F7E7}" srcOrd="2" destOrd="0" presId="urn:microsoft.com/office/officeart/2009/3/layout/StepUpProcess"/>
    <dgm:cxn modelId="{2B8AC0E7-DF89-4E05-B6F4-14E4A142C2CF}" type="presParOf" srcId="{CAFB8605-773C-47E3-895F-D455BF5ED543}" destId="{21D22FD1-F735-4D3D-A4D9-3B75A49AD876}" srcOrd="13" destOrd="0" presId="urn:microsoft.com/office/officeart/2009/3/layout/StepUpProcess"/>
    <dgm:cxn modelId="{1F13736E-AE78-426B-A97D-5A9A8351B8A8}" type="presParOf" srcId="{21D22FD1-F735-4D3D-A4D9-3B75A49AD876}" destId="{EA47CA09-790B-49A3-973A-A82C25C8020B}" srcOrd="0" destOrd="0" presId="urn:microsoft.com/office/officeart/2009/3/layout/StepUpProcess"/>
    <dgm:cxn modelId="{075D5CC3-B7AC-4B0B-B048-16D7E4ABF048}" type="presParOf" srcId="{CAFB8605-773C-47E3-895F-D455BF5ED543}" destId="{49CCAB0C-2F8C-40AA-B6E7-3901E3B8E1EB}" srcOrd="14" destOrd="0" presId="urn:microsoft.com/office/officeart/2009/3/layout/StepUpProcess"/>
    <dgm:cxn modelId="{3DF35D75-7A21-4477-AB39-56D777FE910A}" type="presParOf" srcId="{49CCAB0C-2F8C-40AA-B6E7-3901E3B8E1EB}" destId="{08DDA0F6-BF8E-4C5C-9C77-F30319230D60}" srcOrd="0" destOrd="0" presId="urn:microsoft.com/office/officeart/2009/3/layout/StepUpProcess"/>
    <dgm:cxn modelId="{8ED7D834-3CF5-456F-B976-74F1C7E22B6C}" type="presParOf" srcId="{49CCAB0C-2F8C-40AA-B6E7-3901E3B8E1EB}" destId="{CF305097-5EC0-4B47-8227-87738D9E08CE}"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0D5EDC-FECB-4B2D-A0F8-F9A41A14E261}">
      <dsp:nvSpPr>
        <dsp:cNvPr id="0" name=""/>
        <dsp:cNvSpPr/>
      </dsp:nvSpPr>
      <dsp:spPr>
        <a:xfrm rot="5400000">
          <a:off x="386466" y="2615120"/>
          <a:ext cx="1150398" cy="1914236"/>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693E9DE-9020-4E7B-B482-00BE6CBC4B8B}">
      <dsp:nvSpPr>
        <dsp:cNvPr id="0" name=""/>
        <dsp:cNvSpPr/>
      </dsp:nvSpPr>
      <dsp:spPr>
        <a:xfrm>
          <a:off x="194436" y="3187064"/>
          <a:ext cx="1728183" cy="15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MX" sz="2000" b="1" kern="1200"/>
            <a:t>1977</a:t>
          </a:r>
          <a:endParaRPr lang="es-MX" sz="2000" b="0" kern="1200" dirty="0"/>
        </a:p>
        <a:p>
          <a:pPr marL="114300" lvl="1" indent="-114300" algn="l" defTabSz="622300">
            <a:lnSpc>
              <a:spcPct val="90000"/>
            </a:lnSpc>
            <a:spcBef>
              <a:spcPct val="0"/>
            </a:spcBef>
            <a:spcAft>
              <a:spcPct val="15000"/>
            </a:spcAft>
            <a:buChar char="••"/>
          </a:pPr>
          <a:r>
            <a:rPr lang="es-MX" sz="1400" b="1" kern="1200" dirty="0"/>
            <a:t>Artículo 6º </a:t>
          </a:r>
          <a:r>
            <a:rPr lang="es-MX" sz="1400" b="0" kern="1200" dirty="0"/>
            <a:t>Constitucional. …</a:t>
          </a:r>
          <a:r>
            <a:rPr lang="es-MX" sz="1400" b="0" i="1" kern="1200" dirty="0"/>
            <a:t>El derecho a la información será garantizado por el Estado</a:t>
          </a:r>
          <a:r>
            <a:rPr lang="es-MX" sz="1400" b="0" kern="1200" dirty="0"/>
            <a:t>.</a:t>
          </a:r>
        </a:p>
      </dsp:txBody>
      <dsp:txXfrm>
        <a:off x="194436" y="3187064"/>
        <a:ext cx="1728183" cy="1514854"/>
      </dsp:txXfrm>
    </dsp:sp>
    <dsp:sp modelId="{85CCB94D-081B-43EB-A345-A94605F4907B}">
      <dsp:nvSpPr>
        <dsp:cNvPr id="0" name=""/>
        <dsp:cNvSpPr/>
      </dsp:nvSpPr>
      <dsp:spPr>
        <a:xfrm>
          <a:off x="1596547" y="2474191"/>
          <a:ext cx="326072" cy="326072"/>
        </a:xfrm>
        <a:prstGeom prst="triangle">
          <a:avLst>
            <a:gd name="adj" fmla="val 1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58DF9C6-3BD6-424D-9A8B-0631C795ACFB}">
      <dsp:nvSpPr>
        <dsp:cNvPr id="0" name=""/>
        <dsp:cNvSpPr/>
      </dsp:nvSpPr>
      <dsp:spPr>
        <a:xfrm rot="5400000">
          <a:off x="2502101" y="2091604"/>
          <a:ext cx="1150398" cy="1914236"/>
        </a:xfrm>
        <a:prstGeom prst="corner">
          <a:avLst>
            <a:gd name="adj1" fmla="val 16120"/>
            <a:gd name="adj2" fmla="val 1611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F4035E8-BD03-4B8C-8323-BA7A628F3903}">
      <dsp:nvSpPr>
        <dsp:cNvPr id="0" name=""/>
        <dsp:cNvSpPr/>
      </dsp:nvSpPr>
      <dsp:spPr>
        <a:xfrm>
          <a:off x="2310071" y="2663548"/>
          <a:ext cx="1728183" cy="15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b="1" kern="1200" dirty="0"/>
            <a:t>2002</a:t>
          </a:r>
          <a:endParaRPr lang="es-MX" sz="1700" b="0" kern="1200" dirty="0"/>
        </a:p>
        <a:p>
          <a:pPr marL="114300" lvl="1" indent="-114300" algn="just" defTabSz="622300">
            <a:lnSpc>
              <a:spcPct val="90000"/>
            </a:lnSpc>
            <a:spcBef>
              <a:spcPct val="0"/>
            </a:spcBef>
            <a:spcAft>
              <a:spcPct val="15000"/>
            </a:spcAft>
            <a:buChar char="••"/>
          </a:pPr>
          <a:r>
            <a:rPr lang="es-MX" sz="1400" b="0" kern="1200" dirty="0"/>
            <a:t>11 de junio de 2002, se publica en el DOF la LFTAIPG (Grupo Oaxaca)</a:t>
          </a:r>
        </a:p>
      </dsp:txBody>
      <dsp:txXfrm>
        <a:off x="2310071" y="2663548"/>
        <a:ext cx="1728183" cy="1514854"/>
      </dsp:txXfrm>
    </dsp:sp>
    <dsp:sp modelId="{C7E92E75-28A1-43D8-91A7-52CBC9D91FB1}">
      <dsp:nvSpPr>
        <dsp:cNvPr id="0" name=""/>
        <dsp:cNvSpPr/>
      </dsp:nvSpPr>
      <dsp:spPr>
        <a:xfrm>
          <a:off x="3712182" y="1950676"/>
          <a:ext cx="326072" cy="326072"/>
        </a:xfrm>
        <a:prstGeom prst="triangle">
          <a:avLst>
            <a:gd name="adj" fmla="val 10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DAA190B-81BA-4C9D-8AE2-89D0678A5000}">
      <dsp:nvSpPr>
        <dsp:cNvPr id="0" name=""/>
        <dsp:cNvSpPr/>
      </dsp:nvSpPr>
      <dsp:spPr>
        <a:xfrm rot="5400000">
          <a:off x="4617735" y="1568088"/>
          <a:ext cx="1150398" cy="1914236"/>
        </a:xfrm>
        <a:prstGeom prst="corner">
          <a:avLst>
            <a:gd name="adj1" fmla="val 16120"/>
            <a:gd name="adj2" fmla="val 1611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605123C-C0FB-48D2-BCB2-9CD6FD471BFD}">
      <dsp:nvSpPr>
        <dsp:cNvPr id="0" name=""/>
        <dsp:cNvSpPr/>
      </dsp:nvSpPr>
      <dsp:spPr>
        <a:xfrm>
          <a:off x="4425705" y="2140032"/>
          <a:ext cx="1728183" cy="15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800100">
            <a:lnSpc>
              <a:spcPct val="90000"/>
            </a:lnSpc>
            <a:spcBef>
              <a:spcPct val="0"/>
            </a:spcBef>
            <a:spcAft>
              <a:spcPct val="35000"/>
            </a:spcAft>
          </a:pPr>
          <a:r>
            <a:rPr lang="es-MX" sz="1800" b="1" kern="1200"/>
            <a:t>2007</a:t>
          </a:r>
          <a:endParaRPr lang="es-MX" sz="1800" b="1" kern="1200" dirty="0"/>
        </a:p>
        <a:p>
          <a:pPr marL="114300" lvl="1" indent="-114300" algn="l" defTabSz="622300">
            <a:lnSpc>
              <a:spcPct val="90000"/>
            </a:lnSpc>
            <a:spcBef>
              <a:spcPct val="0"/>
            </a:spcBef>
            <a:spcAft>
              <a:spcPct val="15000"/>
            </a:spcAft>
            <a:buChar char="••"/>
          </a:pPr>
          <a:r>
            <a:rPr lang="es-MX" sz="1400" kern="1200" dirty="0"/>
            <a:t>El 20 de julio de 2007, se agrega un segundo párrafo al Artículo 6 de la CPEUM </a:t>
          </a:r>
          <a:r>
            <a:rPr lang="es-MX" sz="1400" b="0" kern="1200" dirty="0"/>
            <a:t>)</a:t>
          </a:r>
        </a:p>
      </dsp:txBody>
      <dsp:txXfrm>
        <a:off x="4425705" y="2140032"/>
        <a:ext cx="1728183" cy="1514854"/>
      </dsp:txXfrm>
    </dsp:sp>
    <dsp:sp modelId="{4D43626C-7F59-4B1B-93EB-53E3A2AAA33B}">
      <dsp:nvSpPr>
        <dsp:cNvPr id="0" name=""/>
        <dsp:cNvSpPr/>
      </dsp:nvSpPr>
      <dsp:spPr>
        <a:xfrm>
          <a:off x="5827816" y="1427160"/>
          <a:ext cx="326072" cy="326072"/>
        </a:xfrm>
        <a:prstGeom prst="triangle">
          <a:avLst>
            <a:gd name="adj" fmla="val 1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A687596-8EB8-45C9-81A1-6A1098F17BC4}">
      <dsp:nvSpPr>
        <dsp:cNvPr id="0" name=""/>
        <dsp:cNvSpPr/>
      </dsp:nvSpPr>
      <dsp:spPr>
        <a:xfrm rot="5400000">
          <a:off x="6733369" y="1067948"/>
          <a:ext cx="1150398" cy="1914236"/>
        </a:xfrm>
        <a:prstGeom prst="corner">
          <a:avLst>
            <a:gd name="adj1" fmla="val 16120"/>
            <a:gd name="adj2" fmla="val 1611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00A16D6-DD38-4C10-8F0D-DEBE5FCD3827}">
      <dsp:nvSpPr>
        <dsp:cNvPr id="0" name=""/>
        <dsp:cNvSpPr/>
      </dsp:nvSpPr>
      <dsp:spPr>
        <a:xfrm>
          <a:off x="6541339" y="1616517"/>
          <a:ext cx="1728183" cy="15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a:t>2014</a:t>
          </a:r>
          <a:endParaRPr lang="es-MX" sz="1800" b="1" kern="1200" dirty="0"/>
        </a:p>
        <a:p>
          <a:pPr marL="114300" lvl="1" indent="-114300" algn="l" defTabSz="622300">
            <a:lnSpc>
              <a:spcPct val="90000"/>
            </a:lnSpc>
            <a:spcBef>
              <a:spcPct val="0"/>
            </a:spcBef>
            <a:spcAft>
              <a:spcPct val="15000"/>
            </a:spcAft>
            <a:buChar char="••"/>
          </a:pPr>
          <a:r>
            <a:rPr lang="es-MX" sz="1400" kern="1200" dirty="0"/>
            <a:t>Reforma al Artículo 6 de la CPEUM</a:t>
          </a:r>
        </a:p>
      </dsp:txBody>
      <dsp:txXfrm>
        <a:off x="6541339" y="1616517"/>
        <a:ext cx="1728183" cy="1514854"/>
      </dsp:txXfrm>
    </dsp:sp>
    <dsp:sp modelId="{C68AD7AB-485A-4D6F-80E8-68D82F8A462C}">
      <dsp:nvSpPr>
        <dsp:cNvPr id="0" name=""/>
        <dsp:cNvSpPr/>
      </dsp:nvSpPr>
      <dsp:spPr>
        <a:xfrm>
          <a:off x="7943450" y="903644"/>
          <a:ext cx="326072" cy="326072"/>
        </a:xfrm>
        <a:prstGeom prst="triangle">
          <a:avLst>
            <a:gd name="adj" fmla="val 10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8265EAF-061A-478C-A50F-C9873BA95685}">
      <dsp:nvSpPr>
        <dsp:cNvPr id="0" name=""/>
        <dsp:cNvSpPr/>
      </dsp:nvSpPr>
      <dsp:spPr>
        <a:xfrm rot="5400000">
          <a:off x="8849003" y="521056"/>
          <a:ext cx="1150398" cy="1914236"/>
        </a:xfrm>
        <a:prstGeom prst="corner">
          <a:avLst>
            <a:gd name="adj1" fmla="val 16120"/>
            <a:gd name="adj2" fmla="val 1611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1DD9F47-5D25-4D09-9A4E-00D60673B06D}">
      <dsp:nvSpPr>
        <dsp:cNvPr id="0" name=""/>
        <dsp:cNvSpPr/>
      </dsp:nvSpPr>
      <dsp:spPr>
        <a:xfrm>
          <a:off x="8656973" y="1093001"/>
          <a:ext cx="1728183" cy="1514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b="1" kern="1200"/>
            <a:t>2015</a:t>
          </a:r>
          <a:endParaRPr lang="es-MX" sz="1800" b="1" kern="1200" dirty="0"/>
        </a:p>
        <a:p>
          <a:pPr marL="114300" lvl="1" indent="-114300" algn="l" defTabSz="622300">
            <a:lnSpc>
              <a:spcPct val="90000"/>
            </a:lnSpc>
            <a:spcBef>
              <a:spcPct val="0"/>
            </a:spcBef>
            <a:spcAft>
              <a:spcPct val="15000"/>
            </a:spcAft>
            <a:buChar char="••"/>
          </a:pPr>
          <a:r>
            <a:rPr lang="es-MX" sz="1400" kern="1200" dirty="0"/>
            <a:t>4 de mayo se publica la Ley General de Transparencia y Acceso a la información Pública</a:t>
          </a:r>
        </a:p>
      </dsp:txBody>
      <dsp:txXfrm>
        <a:off x="8656973" y="1093001"/>
        <a:ext cx="1728183" cy="151485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0D5EDC-FECB-4B2D-A0F8-F9A41A14E261}">
      <dsp:nvSpPr>
        <dsp:cNvPr id="0" name=""/>
        <dsp:cNvSpPr/>
      </dsp:nvSpPr>
      <dsp:spPr>
        <a:xfrm rot="5400000">
          <a:off x="3156852" y="2982969"/>
          <a:ext cx="1011113" cy="1272249"/>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693E9DE-9020-4E7B-B482-00BE6CBC4B8B}">
      <dsp:nvSpPr>
        <dsp:cNvPr id="0" name=""/>
        <dsp:cNvSpPr/>
      </dsp:nvSpPr>
      <dsp:spPr>
        <a:xfrm>
          <a:off x="3255401" y="3306882"/>
          <a:ext cx="1491556" cy="1558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a:t>18 de marzo de 2003</a:t>
          </a:r>
          <a:endParaRPr lang="es-MX" sz="1600" b="0" kern="1200" dirty="0"/>
        </a:p>
        <a:p>
          <a:pPr marL="171450" lvl="1" indent="-171450" algn="just" defTabSz="711200">
            <a:lnSpc>
              <a:spcPct val="90000"/>
            </a:lnSpc>
            <a:spcBef>
              <a:spcPct val="0"/>
            </a:spcBef>
            <a:spcAft>
              <a:spcPct val="15000"/>
            </a:spcAft>
            <a:buChar char="••"/>
          </a:pPr>
          <a:r>
            <a:rPr lang="es-MX" sz="1600" b="1" i="0" kern="1200" dirty="0"/>
            <a:t>La  </a:t>
          </a:r>
          <a:r>
            <a:rPr lang="es-MX" sz="1600" b="0" i="0" kern="1200" dirty="0"/>
            <a:t>Asamblea Legislativa del Distrito Federal, Aprobó la Primera </a:t>
          </a:r>
          <a:r>
            <a:rPr lang="es-MX" sz="1600" b="1" i="0" kern="1200" dirty="0"/>
            <a:t>LTAIPDF.</a:t>
          </a:r>
        </a:p>
      </dsp:txBody>
      <dsp:txXfrm>
        <a:off x="3255401" y="3306882"/>
        <a:ext cx="1491556" cy="1558493"/>
      </dsp:txXfrm>
    </dsp:sp>
    <dsp:sp modelId="{85CCB94D-081B-43EB-A345-A94605F4907B}">
      <dsp:nvSpPr>
        <dsp:cNvPr id="0" name=""/>
        <dsp:cNvSpPr/>
      </dsp:nvSpPr>
      <dsp:spPr>
        <a:xfrm>
          <a:off x="1221925" y="3319873"/>
          <a:ext cx="286593" cy="286593"/>
        </a:xfrm>
        <a:prstGeom prst="triangle">
          <a:avLst>
            <a:gd name="adj" fmla="val 1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58DF9C6-3BD6-424D-9A8B-0631C795ACFB}">
      <dsp:nvSpPr>
        <dsp:cNvPr id="0" name=""/>
        <dsp:cNvSpPr/>
      </dsp:nvSpPr>
      <dsp:spPr>
        <a:xfrm rot="5400000">
          <a:off x="5323518" y="2207355"/>
          <a:ext cx="1011113" cy="1682469"/>
        </a:xfrm>
        <a:prstGeom prst="corner">
          <a:avLst>
            <a:gd name="adj1" fmla="val 16120"/>
            <a:gd name="adj2" fmla="val 1611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F4035E8-BD03-4B8C-8323-BA7A628F3903}">
      <dsp:nvSpPr>
        <dsp:cNvPr id="0" name=""/>
        <dsp:cNvSpPr/>
      </dsp:nvSpPr>
      <dsp:spPr>
        <a:xfrm>
          <a:off x="5166219" y="2943820"/>
          <a:ext cx="2211975" cy="13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just" defTabSz="755650">
            <a:lnSpc>
              <a:spcPct val="90000"/>
            </a:lnSpc>
            <a:spcBef>
              <a:spcPct val="0"/>
            </a:spcBef>
            <a:spcAft>
              <a:spcPct val="35000"/>
            </a:spcAft>
          </a:pPr>
          <a:r>
            <a:rPr lang="es-MX" sz="1700" b="1" kern="1200" dirty="0"/>
            <a:t>28 de marzo de 2008</a:t>
          </a:r>
          <a:endParaRPr lang="es-MX" sz="1700" b="0" kern="1200" dirty="0"/>
        </a:p>
        <a:p>
          <a:pPr marL="171450" lvl="1" indent="-171450" algn="just" defTabSz="800100">
            <a:lnSpc>
              <a:spcPct val="90000"/>
            </a:lnSpc>
            <a:spcBef>
              <a:spcPct val="0"/>
            </a:spcBef>
            <a:spcAft>
              <a:spcPct val="15000"/>
            </a:spcAft>
            <a:buChar char="••"/>
          </a:pPr>
          <a:r>
            <a:rPr lang="es-MX" sz="1800" b="1" kern="1200" dirty="0"/>
            <a:t>Reforma a la LTAIPDF de la cual surgen la Ley de protección de Datos Personales del Distrito Federal  y Ley de Archivos del D.F.</a:t>
          </a:r>
        </a:p>
      </dsp:txBody>
      <dsp:txXfrm>
        <a:off x="5166219" y="2943820"/>
        <a:ext cx="2211975" cy="1331442"/>
      </dsp:txXfrm>
    </dsp:sp>
    <dsp:sp modelId="{C7E92E75-28A1-43D8-91A7-52CBC9D91FB1}">
      <dsp:nvSpPr>
        <dsp:cNvPr id="0" name=""/>
        <dsp:cNvSpPr/>
      </dsp:nvSpPr>
      <dsp:spPr>
        <a:xfrm>
          <a:off x="3261026" y="2859742"/>
          <a:ext cx="286593" cy="286593"/>
        </a:xfrm>
        <a:prstGeom prst="triangle">
          <a:avLst>
            <a:gd name="adj" fmla="val 10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CDAA190B-81BA-4C9D-8AE2-89D0678A5000}">
      <dsp:nvSpPr>
        <dsp:cNvPr id="0" name=""/>
        <dsp:cNvSpPr/>
      </dsp:nvSpPr>
      <dsp:spPr>
        <a:xfrm rot="5400000">
          <a:off x="7849804" y="1482395"/>
          <a:ext cx="1011113" cy="2043190"/>
        </a:xfrm>
        <a:prstGeom prst="corner">
          <a:avLst>
            <a:gd name="adj1" fmla="val 16120"/>
            <a:gd name="adj2" fmla="val 1611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1605123C-C0FB-48D2-BCB2-9CD6FD471BFD}">
      <dsp:nvSpPr>
        <dsp:cNvPr id="0" name=""/>
        <dsp:cNvSpPr/>
      </dsp:nvSpPr>
      <dsp:spPr>
        <a:xfrm>
          <a:off x="7704861" y="2326499"/>
          <a:ext cx="1908460" cy="13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s-MX" sz="1800" b="1" kern="1200" dirty="0"/>
            <a:t>29 de agosto de 2011</a:t>
          </a:r>
        </a:p>
        <a:p>
          <a:pPr marL="171450" lvl="1" indent="-171450" algn="just" defTabSz="711200">
            <a:lnSpc>
              <a:spcPct val="90000"/>
            </a:lnSpc>
            <a:spcBef>
              <a:spcPct val="0"/>
            </a:spcBef>
            <a:spcAft>
              <a:spcPct val="15000"/>
            </a:spcAft>
            <a:buChar char="••"/>
          </a:pPr>
          <a:r>
            <a:rPr lang="es-MX" sz="1600" b="1" kern="1200" dirty="0"/>
            <a:t>Se realiza una reforma significativa a la LTAIPDF en la cual se adicionan y derogan diversas disposiciones con los cuales se buscó fortalecer los mecanismos de apertura informativa.</a:t>
          </a:r>
        </a:p>
      </dsp:txBody>
      <dsp:txXfrm>
        <a:off x="7704861" y="2326499"/>
        <a:ext cx="1908460" cy="1331442"/>
      </dsp:txXfrm>
    </dsp:sp>
    <dsp:sp modelId="{4D43626C-7F59-4B1B-93EB-53E3A2AAA33B}">
      <dsp:nvSpPr>
        <dsp:cNvPr id="0" name=""/>
        <dsp:cNvSpPr/>
      </dsp:nvSpPr>
      <dsp:spPr>
        <a:xfrm>
          <a:off x="4940659" y="2399611"/>
          <a:ext cx="286593" cy="286593"/>
        </a:xfrm>
        <a:prstGeom prst="triangle">
          <a:avLst>
            <a:gd name="adj" fmla="val 1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A687596-8EB8-45C9-81A1-6A1098F17BC4}">
      <dsp:nvSpPr>
        <dsp:cNvPr id="0" name=""/>
        <dsp:cNvSpPr/>
      </dsp:nvSpPr>
      <dsp:spPr>
        <a:xfrm rot="5400000">
          <a:off x="9878621" y="1311173"/>
          <a:ext cx="955967" cy="1675756"/>
        </a:xfrm>
        <a:prstGeom prst="corner">
          <a:avLst>
            <a:gd name="adj1" fmla="val 16120"/>
            <a:gd name="adj2" fmla="val 1611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00A16D6-DD38-4C10-8F0D-DEBE5FCD3827}">
      <dsp:nvSpPr>
        <dsp:cNvPr id="0" name=""/>
        <dsp:cNvSpPr/>
      </dsp:nvSpPr>
      <dsp:spPr>
        <a:xfrm>
          <a:off x="9826234" y="1911318"/>
          <a:ext cx="1518942" cy="142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MX" sz="1600" b="1" kern="1200" dirty="0"/>
            <a:t>     6 de mayo de 2016</a:t>
          </a:r>
        </a:p>
        <a:p>
          <a:pPr marL="171450" lvl="1" indent="-171450" algn="r" defTabSz="711200">
            <a:lnSpc>
              <a:spcPct val="90000"/>
            </a:lnSpc>
            <a:spcBef>
              <a:spcPct val="0"/>
            </a:spcBef>
            <a:spcAft>
              <a:spcPct val="15000"/>
            </a:spcAft>
            <a:buChar char="••"/>
          </a:pPr>
          <a:r>
            <a:rPr lang="es-MX" sz="1600" b="1" kern="1200" dirty="0"/>
            <a:t>  Se publica la Ley de    Transparencia, Acceso a la Información Pública  y Rendición de Cuentas de la Ciudad de México. Abrogando la LTAIPDF</a:t>
          </a:r>
        </a:p>
      </dsp:txBody>
      <dsp:txXfrm>
        <a:off x="9826234" y="1911318"/>
        <a:ext cx="1518942" cy="1422553"/>
      </dsp:txXfrm>
    </dsp:sp>
    <dsp:sp modelId="{B246BDDB-0389-4171-AE05-2DC749894E7D}">
      <dsp:nvSpPr>
        <dsp:cNvPr id="0" name=""/>
        <dsp:cNvSpPr/>
      </dsp:nvSpPr>
      <dsp:spPr>
        <a:xfrm>
          <a:off x="6435833" y="1893925"/>
          <a:ext cx="286593" cy="286593"/>
        </a:xfrm>
        <a:prstGeom prst="triangle">
          <a:avLst>
            <a:gd name="adj" fmla="val 10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0BA03E32-5E3F-43F2-B2B6-ECEC3090133F}">
      <dsp:nvSpPr>
        <dsp:cNvPr id="0" name=""/>
        <dsp:cNvSpPr/>
      </dsp:nvSpPr>
      <dsp:spPr>
        <a:xfrm rot="5400000">
          <a:off x="1403668" y="3013945"/>
          <a:ext cx="1011113" cy="1795228"/>
        </a:xfrm>
        <a:prstGeom prst="corner">
          <a:avLst>
            <a:gd name="adj1" fmla="val 16120"/>
            <a:gd name="adj2" fmla="val 1611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30520F7E-83C0-40BA-B5A2-B4DD1DCF2E11}">
      <dsp:nvSpPr>
        <dsp:cNvPr id="0" name=""/>
        <dsp:cNvSpPr/>
      </dsp:nvSpPr>
      <dsp:spPr>
        <a:xfrm>
          <a:off x="6942111" y="2060355"/>
          <a:ext cx="1518942" cy="13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endParaRPr lang="es-MX" sz="6100" b="0" kern="1200" dirty="0"/>
        </a:p>
      </dsp:txBody>
      <dsp:txXfrm>
        <a:off x="6942111" y="2060355"/>
        <a:ext cx="1518942" cy="1331442"/>
      </dsp:txXfrm>
    </dsp:sp>
    <dsp:sp modelId="{10AABD6F-4088-46E7-B516-DCAFC3A02481}">
      <dsp:nvSpPr>
        <dsp:cNvPr id="0" name=""/>
        <dsp:cNvSpPr/>
      </dsp:nvSpPr>
      <dsp:spPr>
        <a:xfrm>
          <a:off x="8174461" y="1433794"/>
          <a:ext cx="286593" cy="286593"/>
        </a:xfrm>
        <a:prstGeom prst="triangle">
          <a:avLst>
            <a:gd name="adj" fmla="val 10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F1A83ED-1E87-4789-91B4-70BEA067D35E}">
      <dsp:nvSpPr>
        <dsp:cNvPr id="0" name=""/>
        <dsp:cNvSpPr/>
      </dsp:nvSpPr>
      <dsp:spPr>
        <a:xfrm rot="5400000">
          <a:off x="10393865" y="5523831"/>
          <a:ext cx="1011113" cy="1682469"/>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E19996BC-C1BE-4EB2-8884-DF2204DCA6A8}">
      <dsp:nvSpPr>
        <dsp:cNvPr id="0" name=""/>
        <dsp:cNvSpPr/>
      </dsp:nvSpPr>
      <dsp:spPr>
        <a:xfrm>
          <a:off x="8564623" y="1600224"/>
          <a:ext cx="1518942" cy="13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lvl="0" algn="l" defTabSz="2711450">
            <a:lnSpc>
              <a:spcPct val="90000"/>
            </a:lnSpc>
            <a:spcBef>
              <a:spcPct val="0"/>
            </a:spcBef>
            <a:spcAft>
              <a:spcPct val="35000"/>
            </a:spcAft>
          </a:pPr>
          <a:endParaRPr lang="es-MX" sz="6100" b="0" kern="1200" dirty="0"/>
        </a:p>
      </dsp:txBody>
      <dsp:txXfrm>
        <a:off x="8564623" y="1600224"/>
        <a:ext cx="1518942" cy="1331442"/>
      </dsp:txXfrm>
    </dsp:sp>
    <dsp:sp modelId="{0498DC5F-A6D8-4E07-9016-D16B1E9150E6}">
      <dsp:nvSpPr>
        <dsp:cNvPr id="0" name=""/>
        <dsp:cNvSpPr/>
      </dsp:nvSpPr>
      <dsp:spPr>
        <a:xfrm>
          <a:off x="9796973" y="973663"/>
          <a:ext cx="286593" cy="286593"/>
        </a:xfrm>
        <a:prstGeom prst="triangle">
          <a:avLst>
            <a:gd name="adj" fmla="val 1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958DE410-DEEB-47F0-B403-047EA745BF9C}">
      <dsp:nvSpPr>
        <dsp:cNvPr id="0" name=""/>
        <dsp:cNvSpPr/>
      </dsp:nvSpPr>
      <dsp:spPr>
        <a:xfrm rot="5400000">
          <a:off x="10342020" y="5567136"/>
          <a:ext cx="841195" cy="1400538"/>
        </a:xfrm>
        <a:prstGeom prst="corner">
          <a:avLst>
            <a:gd name="adj1" fmla="val 16120"/>
            <a:gd name="adj2" fmla="val 1611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BF5CB59-3346-49F0-8AFF-5B5BFB1F434A}">
      <dsp:nvSpPr>
        <dsp:cNvPr id="0" name=""/>
        <dsp:cNvSpPr/>
      </dsp:nvSpPr>
      <dsp:spPr>
        <a:xfrm>
          <a:off x="1323483" y="3645948"/>
          <a:ext cx="1518942" cy="133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b="1" kern="1200" dirty="0"/>
            <a:t>11 de junio de 2002, se publica en el DOF la LFTAIPG (Grupo Oaxaca)</a:t>
          </a:r>
        </a:p>
        <a:p>
          <a:pPr lvl="0" algn="l" defTabSz="622300">
            <a:lnSpc>
              <a:spcPct val="90000"/>
            </a:lnSpc>
            <a:spcBef>
              <a:spcPct val="0"/>
            </a:spcBef>
            <a:spcAft>
              <a:spcPct val="35000"/>
            </a:spcAft>
          </a:pPr>
          <a:r>
            <a:rPr lang="es-MX" sz="1400" kern="1200" dirty="0">
              <a:solidFill>
                <a:schemeClr val="tx2">
                  <a:lumMod val="50000"/>
                </a:schemeClr>
              </a:solidFill>
            </a:rPr>
            <a:t>De 2002 a 2007, los estados y el DF crearon leyes de Acceso a la Información. </a:t>
          </a:r>
          <a:endParaRPr lang="es-MX" sz="1400" b="0" kern="1200" dirty="0"/>
        </a:p>
      </dsp:txBody>
      <dsp:txXfrm>
        <a:off x="1323483" y="3645948"/>
        <a:ext cx="1518942" cy="133144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74F30-484C-41AA-AFB8-FD92253358DC}">
      <dsp:nvSpPr>
        <dsp:cNvPr id="0" name=""/>
        <dsp:cNvSpPr/>
      </dsp:nvSpPr>
      <dsp:spPr>
        <a:xfrm>
          <a:off x="18961" y="89313"/>
          <a:ext cx="2546357" cy="15278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Pleno de Instituto</a:t>
          </a:r>
        </a:p>
      </dsp:txBody>
      <dsp:txXfrm>
        <a:off x="18961" y="89313"/>
        <a:ext cx="2546357" cy="1527814"/>
      </dsp:txXfrm>
    </dsp:sp>
    <dsp:sp modelId="{ECEF531F-CF59-41EE-BB47-A73052314057}">
      <dsp:nvSpPr>
        <dsp:cNvPr id="0" name=""/>
        <dsp:cNvSpPr/>
      </dsp:nvSpPr>
      <dsp:spPr>
        <a:xfrm>
          <a:off x="2801646" y="76311"/>
          <a:ext cx="2546357" cy="152781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Comisionado Presidente</a:t>
          </a:r>
        </a:p>
      </dsp:txBody>
      <dsp:txXfrm>
        <a:off x="2801646" y="76311"/>
        <a:ext cx="2546357" cy="1527814"/>
      </dsp:txXfrm>
    </dsp:sp>
    <dsp:sp modelId="{B557F6AE-51C4-4941-A265-D11A6282E799}">
      <dsp:nvSpPr>
        <dsp:cNvPr id="0" name=""/>
        <dsp:cNvSpPr/>
      </dsp:nvSpPr>
      <dsp:spPr>
        <a:xfrm>
          <a:off x="652" y="1858761"/>
          <a:ext cx="2546357" cy="1527814"/>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Unidades Administrativas</a:t>
          </a:r>
        </a:p>
      </dsp:txBody>
      <dsp:txXfrm>
        <a:off x="652" y="1858761"/>
        <a:ext cx="2546357" cy="1527814"/>
      </dsp:txXfrm>
    </dsp:sp>
    <dsp:sp modelId="{AFE6C630-D537-4DF6-9EA1-DA5AEA4DB834}">
      <dsp:nvSpPr>
        <dsp:cNvPr id="0" name=""/>
        <dsp:cNvSpPr/>
      </dsp:nvSpPr>
      <dsp:spPr>
        <a:xfrm>
          <a:off x="2801646" y="1858761"/>
          <a:ext cx="2546357" cy="152781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Órgano Interno de Control</a:t>
          </a:r>
        </a:p>
      </dsp:txBody>
      <dsp:txXfrm>
        <a:off x="2801646" y="1858761"/>
        <a:ext cx="2546357" cy="15278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672624-7E56-4C4A-9229-130794DAEFB5}">
      <dsp:nvSpPr>
        <dsp:cNvPr id="0" name=""/>
        <dsp:cNvSpPr/>
      </dsp:nvSpPr>
      <dsp:spPr>
        <a:xfrm>
          <a:off x="0" y="0"/>
          <a:ext cx="4023360" cy="4023360"/>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8BC37-3C14-4608-82E4-F56C34C4ABDD}">
      <dsp:nvSpPr>
        <dsp:cNvPr id="0" name=""/>
        <dsp:cNvSpPr/>
      </dsp:nvSpPr>
      <dsp:spPr>
        <a:xfrm>
          <a:off x="1998000" y="0"/>
          <a:ext cx="8046720" cy="402336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a:latin typeface="Tahoma" pitchFamily="34" charset="0"/>
              <a:ea typeface="Tahoma" pitchFamily="34" charset="0"/>
              <a:cs typeface="Tahoma" pitchFamily="34" charset="0"/>
            </a:rPr>
            <a:t>Capturar, ordenar, analizar y procesar las solicitudes de información.</a:t>
          </a:r>
          <a:endParaRPr lang="es-MX" sz="2400" kern="1200">
            <a:latin typeface="Tahoma" pitchFamily="34" charset="0"/>
            <a:ea typeface="Tahoma" pitchFamily="34" charset="0"/>
            <a:cs typeface="Tahoma" pitchFamily="34" charset="0"/>
          </a:endParaRPr>
        </a:p>
      </dsp:txBody>
      <dsp:txXfrm>
        <a:off x="1998000" y="0"/>
        <a:ext cx="8046720" cy="1207010"/>
      </dsp:txXfrm>
    </dsp:sp>
    <dsp:sp modelId="{DD161B6D-4CAE-46A8-B69F-CE6E18A7D07A}">
      <dsp:nvSpPr>
        <dsp:cNvPr id="0" name=""/>
        <dsp:cNvSpPr/>
      </dsp:nvSpPr>
      <dsp:spPr>
        <a:xfrm>
          <a:off x="704089" y="1207010"/>
          <a:ext cx="2615181" cy="2615181"/>
        </a:xfrm>
        <a:prstGeom prst="pie">
          <a:avLst>
            <a:gd name="adj1" fmla="val 5400000"/>
            <a:gd name="adj2" fmla="val 1620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E8439-22B7-46D6-982E-15F6806BDE01}">
      <dsp:nvSpPr>
        <dsp:cNvPr id="0" name=""/>
        <dsp:cNvSpPr/>
      </dsp:nvSpPr>
      <dsp:spPr>
        <a:xfrm>
          <a:off x="2011680" y="1207010"/>
          <a:ext cx="8046720" cy="2615181"/>
        </a:xfrm>
        <a:prstGeom prst="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a:latin typeface="Tahoma" pitchFamily="34" charset="0"/>
              <a:ea typeface="Tahoma" pitchFamily="34" charset="0"/>
              <a:cs typeface="Tahoma" pitchFamily="34" charset="0"/>
            </a:rPr>
            <a:t>Tramitar las solicitudes de información y dar seguimiento hasta la entrega de la respuesta.</a:t>
          </a:r>
          <a:endParaRPr lang="es-MX" sz="2400" kern="1200">
            <a:latin typeface="Tahoma" pitchFamily="34" charset="0"/>
            <a:ea typeface="Tahoma" pitchFamily="34" charset="0"/>
            <a:cs typeface="Tahoma" pitchFamily="34" charset="0"/>
          </a:endParaRPr>
        </a:p>
      </dsp:txBody>
      <dsp:txXfrm>
        <a:off x="2011680" y="1207010"/>
        <a:ext cx="8046720" cy="1207006"/>
      </dsp:txXfrm>
    </dsp:sp>
    <dsp:sp modelId="{62629108-9CFF-4F73-BB4D-581BE0F5578C}">
      <dsp:nvSpPr>
        <dsp:cNvPr id="0" name=""/>
        <dsp:cNvSpPr/>
      </dsp:nvSpPr>
      <dsp:spPr>
        <a:xfrm>
          <a:off x="1408176" y="2414017"/>
          <a:ext cx="1207006" cy="1207006"/>
        </a:xfrm>
        <a:prstGeom prst="pie">
          <a:avLst>
            <a:gd name="adj1" fmla="val 5400000"/>
            <a:gd name="adj2" fmla="val 1620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0C47F-8847-4E91-8F90-F8760370B532}">
      <dsp:nvSpPr>
        <dsp:cNvPr id="0" name=""/>
        <dsp:cNvSpPr/>
      </dsp:nvSpPr>
      <dsp:spPr>
        <a:xfrm>
          <a:off x="2011680" y="2414017"/>
          <a:ext cx="8046720" cy="1207006"/>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a:latin typeface="Tahoma" pitchFamily="34" charset="0"/>
              <a:ea typeface="Tahoma" pitchFamily="34" charset="0"/>
              <a:cs typeface="Tahoma" pitchFamily="34" charset="0"/>
            </a:rPr>
            <a:t>Formular el </a:t>
          </a:r>
          <a:r>
            <a:rPr lang="es-ES_tradnl" sz="2400" b="1" kern="1200" dirty="0">
              <a:latin typeface="Tahoma" pitchFamily="34" charset="0"/>
              <a:ea typeface="Tahoma" pitchFamily="34" charset="0"/>
              <a:cs typeface="Tahoma" pitchFamily="34" charset="0"/>
            </a:rPr>
            <a:t>programa de capacitación </a:t>
          </a:r>
          <a:r>
            <a:rPr lang="es-ES_tradnl" sz="2400" kern="1200" dirty="0">
              <a:latin typeface="Tahoma" pitchFamily="34" charset="0"/>
              <a:ea typeface="Tahoma" pitchFamily="34" charset="0"/>
              <a:cs typeface="Tahoma" pitchFamily="34" charset="0"/>
            </a:rPr>
            <a:t>en materia de </a:t>
          </a:r>
          <a:r>
            <a:rPr lang="es-ES_tradnl" sz="2400" b="1" kern="1200" dirty="0">
              <a:latin typeface="Tahoma" pitchFamily="34" charset="0"/>
              <a:ea typeface="Tahoma" pitchFamily="34" charset="0"/>
              <a:cs typeface="Tahoma" pitchFamily="34" charset="0"/>
            </a:rPr>
            <a:t>Acceso a la Información y gobierno abierto</a:t>
          </a:r>
          <a:r>
            <a:rPr lang="es-ES_tradnl" sz="2400" kern="1200" dirty="0">
              <a:latin typeface="Tahoma" pitchFamily="34" charset="0"/>
              <a:ea typeface="Tahoma" pitchFamily="34" charset="0"/>
              <a:cs typeface="Tahoma" pitchFamily="34" charset="0"/>
            </a:rPr>
            <a:t>, que deberá de ser instrumentado por la propia unidad.</a:t>
          </a:r>
          <a:endParaRPr lang="es-MX" sz="2400" kern="1200" dirty="0">
            <a:latin typeface="Tahoma" pitchFamily="34" charset="0"/>
            <a:ea typeface="Tahoma" pitchFamily="34" charset="0"/>
            <a:cs typeface="Tahoma" pitchFamily="34" charset="0"/>
          </a:endParaRPr>
        </a:p>
      </dsp:txBody>
      <dsp:txXfrm>
        <a:off x="2011680" y="2414017"/>
        <a:ext cx="8046720" cy="12070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5A90D9-00ED-4FCE-B185-FB47D9A0FE09}">
      <dsp:nvSpPr>
        <dsp:cNvPr id="0" name=""/>
        <dsp:cNvSpPr/>
      </dsp:nvSpPr>
      <dsp:spPr>
        <a:xfrm>
          <a:off x="0" y="0"/>
          <a:ext cx="4023360" cy="4023360"/>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4CE5F-A20F-447E-B1FB-9B5471F9EB78}">
      <dsp:nvSpPr>
        <dsp:cNvPr id="0" name=""/>
        <dsp:cNvSpPr/>
      </dsp:nvSpPr>
      <dsp:spPr>
        <a:xfrm>
          <a:off x="2011680" y="0"/>
          <a:ext cx="8046720" cy="402336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1" kern="1200">
              <a:latin typeface="Tahoma" pitchFamily="34" charset="0"/>
              <a:ea typeface="Tahoma" pitchFamily="34" charset="0"/>
              <a:cs typeface="Tahoma" pitchFamily="34" charset="0"/>
            </a:rPr>
            <a:t>Operar los sistemas digitales </a:t>
          </a:r>
          <a:r>
            <a:rPr lang="es-ES_tradnl" sz="2400" kern="1200">
              <a:latin typeface="Tahoma" pitchFamily="34" charset="0"/>
              <a:ea typeface="Tahoma" pitchFamily="34" charset="0"/>
              <a:cs typeface="Tahoma" pitchFamily="34" charset="0"/>
            </a:rPr>
            <a:t>que para efecto garanticen el Derecho a Acceso a  Información.</a:t>
          </a:r>
          <a:endParaRPr lang="es-MX" sz="2400" kern="1200">
            <a:latin typeface="Tahoma" pitchFamily="34" charset="0"/>
            <a:ea typeface="Tahoma" pitchFamily="34" charset="0"/>
            <a:cs typeface="Tahoma" pitchFamily="34" charset="0"/>
          </a:endParaRPr>
        </a:p>
      </dsp:txBody>
      <dsp:txXfrm>
        <a:off x="2011680" y="0"/>
        <a:ext cx="8046720" cy="1207010"/>
      </dsp:txXfrm>
    </dsp:sp>
    <dsp:sp modelId="{74D1B798-C2B2-49A0-A6FC-57616BDCA84F}">
      <dsp:nvSpPr>
        <dsp:cNvPr id="0" name=""/>
        <dsp:cNvSpPr/>
      </dsp:nvSpPr>
      <dsp:spPr>
        <a:xfrm>
          <a:off x="704089" y="1207010"/>
          <a:ext cx="2615181" cy="2615181"/>
        </a:xfrm>
        <a:prstGeom prst="pie">
          <a:avLst>
            <a:gd name="adj1" fmla="val 5400000"/>
            <a:gd name="adj2" fmla="val 1620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21CF41-9951-4988-82CF-657AB0077BD1}">
      <dsp:nvSpPr>
        <dsp:cNvPr id="0" name=""/>
        <dsp:cNvSpPr/>
      </dsp:nvSpPr>
      <dsp:spPr>
        <a:xfrm>
          <a:off x="2011680" y="1207010"/>
          <a:ext cx="8046720" cy="2615181"/>
        </a:xfrm>
        <a:prstGeom prst="rect">
          <a:avLst/>
        </a:prstGeom>
        <a:solidFill>
          <a:schemeClr val="lt1">
            <a:alpha val="90000"/>
            <a:hueOff val="0"/>
            <a:satOff val="0"/>
            <a:lumOff val="0"/>
            <a:alphaOff val="0"/>
          </a:schemeClr>
        </a:solidFill>
        <a:ln w="15875"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1" kern="1200">
              <a:latin typeface="Tahoma" pitchFamily="34" charset="0"/>
              <a:ea typeface="Tahoma" pitchFamily="34" charset="0"/>
              <a:cs typeface="Tahoma" pitchFamily="34" charset="0"/>
            </a:rPr>
            <a:t>Fomentar la Cultura de la Transparencia.</a:t>
          </a:r>
          <a:endParaRPr lang="es-MX" sz="2400" kern="1200">
            <a:latin typeface="Tahoma" pitchFamily="34" charset="0"/>
            <a:ea typeface="Tahoma" pitchFamily="34" charset="0"/>
            <a:cs typeface="Tahoma" pitchFamily="34" charset="0"/>
          </a:endParaRPr>
        </a:p>
      </dsp:txBody>
      <dsp:txXfrm>
        <a:off x="2011680" y="1207010"/>
        <a:ext cx="8046720" cy="1207006"/>
      </dsp:txXfrm>
    </dsp:sp>
    <dsp:sp modelId="{867FEB15-33E2-4AA0-8898-434D2FAEC702}">
      <dsp:nvSpPr>
        <dsp:cNvPr id="0" name=""/>
        <dsp:cNvSpPr/>
      </dsp:nvSpPr>
      <dsp:spPr>
        <a:xfrm>
          <a:off x="1408176" y="2414017"/>
          <a:ext cx="1207006" cy="1207006"/>
        </a:xfrm>
        <a:prstGeom prst="pie">
          <a:avLst>
            <a:gd name="adj1" fmla="val 5400000"/>
            <a:gd name="adj2" fmla="val 1620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73A74-E731-4AC0-A2DF-C7FF81A09E5A}">
      <dsp:nvSpPr>
        <dsp:cNvPr id="0" name=""/>
        <dsp:cNvSpPr/>
      </dsp:nvSpPr>
      <dsp:spPr>
        <a:xfrm>
          <a:off x="2011680" y="2414017"/>
          <a:ext cx="8046720" cy="1207006"/>
        </a:xfrm>
        <a:prstGeom prst="rect">
          <a:avLst/>
        </a:prstGeom>
        <a:solidFill>
          <a:schemeClr val="lt1">
            <a:alpha val="90000"/>
            <a:hueOff val="0"/>
            <a:satOff val="0"/>
            <a:lumOff val="0"/>
            <a:alphaOff val="0"/>
          </a:schemeClr>
        </a:solidFill>
        <a:ln w="15875"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b="1" kern="1200">
              <a:latin typeface="Tahoma" pitchFamily="34" charset="0"/>
              <a:ea typeface="Tahoma" pitchFamily="34" charset="0"/>
              <a:cs typeface="Tahoma" pitchFamily="34" charset="0"/>
            </a:rPr>
            <a:t>La Unidad de Transparencia podrá dar aviso al superior jerárquico en caso de que algún área se niegue a colaborar.</a:t>
          </a:r>
          <a:endParaRPr lang="es-MX" sz="2400" kern="1200">
            <a:latin typeface="Tahoma" pitchFamily="34" charset="0"/>
            <a:ea typeface="Tahoma" pitchFamily="34" charset="0"/>
            <a:cs typeface="Tahoma" pitchFamily="34" charset="0"/>
          </a:endParaRPr>
        </a:p>
      </dsp:txBody>
      <dsp:txXfrm>
        <a:off x="2011680" y="2414017"/>
        <a:ext cx="8046720" cy="120700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201CC64-D1B3-4423-8440-14C8F96A0677}" type="datetimeFigureOut">
              <a:rPr lang="es-MX" smtClean="0"/>
              <a:pPr/>
              <a:t>29/05/2017</a:t>
            </a:fld>
            <a:endParaRPr lang="es-MX"/>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EF2E773-DDDB-45EF-A8F2-7B3BC1929CF3}" type="slidenum">
              <a:rPr lang="es-MX" smtClean="0"/>
              <a:pPr/>
              <a:t>‹Nº›</a:t>
            </a:fld>
            <a:endParaRPr lang="es-MX"/>
          </a:p>
        </p:txBody>
      </p:sp>
    </p:spTree>
    <p:extLst>
      <p:ext uri="{BB962C8B-B14F-4D97-AF65-F5344CB8AC3E}">
        <p14:creationId xmlns:p14="http://schemas.microsoft.com/office/powerpoint/2010/main" xmlns="" val="2993201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CB09F953-C8AE-4CBB-A66B-6C1214F799C1}" type="datetimeFigureOut">
              <a:rPr lang="es-MX" smtClean="0"/>
              <a:pPr/>
              <a:t>29/05/2017</a:t>
            </a:fld>
            <a:endParaRPr lang="es-MX"/>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CA23038-4068-4A76-8764-641AEA1E56F6}" type="slidenum">
              <a:rPr lang="es-MX" smtClean="0"/>
              <a:pPr/>
              <a:t>‹Nº›</a:t>
            </a:fld>
            <a:endParaRPr lang="es-MX"/>
          </a:p>
        </p:txBody>
      </p:sp>
    </p:spTree>
    <p:extLst>
      <p:ext uri="{BB962C8B-B14F-4D97-AF65-F5344CB8AC3E}">
        <p14:creationId xmlns:p14="http://schemas.microsoft.com/office/powerpoint/2010/main" xmlns="" val="277087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nciclopedia-juridica.biz14.com/d/inter&#233;s/inter&#233;s.htm" TargetMode="External"/><Relationship Id="rId3" Type="http://schemas.openxmlformats.org/officeDocument/2006/relationships/hyperlink" Target="http://www.enciclopedia-juridica.biz14.com/d/concepto/concepto.htm" TargetMode="External"/><Relationship Id="rId7" Type="http://schemas.openxmlformats.org/officeDocument/2006/relationships/hyperlink" Target="http://www.enciclopedia-juridica.biz14.com/d/inter&#233;s-p&#250;blico/inter&#233;s-p&#250;blico.htm" TargetMode="External"/><Relationship Id="rId12" Type="http://schemas.openxmlformats.org/officeDocument/2006/relationships/hyperlink" Target="http://www.enciclopedia-juridica.biz14.com/d/estado/estado.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enciclopedia-juridica.biz14.com/d/intervenci&#243;n/intervenci&#243;n.htm" TargetMode="External"/><Relationship Id="rId11" Type="http://schemas.openxmlformats.org/officeDocument/2006/relationships/hyperlink" Target="http://www.enciclopedia-juridica.biz14.com/d/teor&#237;a/teor&#237;a.htm" TargetMode="External"/><Relationship Id="rId5" Type="http://schemas.openxmlformats.org/officeDocument/2006/relationships/hyperlink" Target="http://www.enciclopedia-juridica.biz14.com/d/intervenci&#243;n-administrativa/intervenci&#243;n-administrativa.htm" TargetMode="External"/><Relationship Id="rId10" Type="http://schemas.openxmlformats.org/officeDocument/2006/relationships/hyperlink" Target="http://www.enciclopedia-juridica.biz14.com/d/bien-com&#250;n/bien-com&#250;n.htm" TargetMode="External"/><Relationship Id="rId4" Type="http://schemas.openxmlformats.org/officeDocument/2006/relationships/hyperlink" Target="http://www.enciclopedia-juridica.biz14.com/d/administraciones-p&#250;blicas/administraciones-p&#250;blicas.htm" TargetMode="External"/><Relationship Id="rId9" Type="http://schemas.openxmlformats.org/officeDocument/2006/relationships/hyperlink" Target="http://www.enciclopedia-juridica.biz14.com/d/jur&#237;dico/jur&#237;dico.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11</a:t>
            </a:fld>
            <a:endParaRPr lang="es-MX"/>
          </a:p>
        </p:txBody>
      </p:sp>
    </p:spTree>
    <p:extLst>
      <p:ext uri="{BB962C8B-B14F-4D97-AF65-F5344CB8AC3E}">
        <p14:creationId xmlns:p14="http://schemas.microsoft.com/office/powerpoint/2010/main" xmlns="" val="394687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Homogéneo= </a:t>
            </a:r>
            <a:r>
              <a:rPr lang="es-MX" dirty="0">
                <a:effectLst/>
              </a:rPr>
              <a:t>Perteneciente o relativo a un mismo género, poseedor de iguales caracteres (RAE)</a:t>
            </a:r>
          </a:p>
          <a:p>
            <a:r>
              <a:rPr lang="es-MX" dirty="0"/>
              <a:t>Interés</a:t>
            </a:r>
            <a:r>
              <a:rPr lang="es-MX" baseline="0" dirty="0"/>
              <a:t> Público: </a:t>
            </a:r>
            <a:r>
              <a:rPr lang="es-MX" dirty="0"/>
              <a:t>Es un </a:t>
            </a:r>
            <a:r>
              <a:rPr lang="es-MX" dirty="0">
                <a:hlinkClick r:id="rId3"/>
              </a:rPr>
              <a:t>concepto</a:t>
            </a:r>
            <a:r>
              <a:rPr lang="es-MX" dirty="0"/>
              <a:t> indeterminado que fundamenta y justifica la actuación de las </a:t>
            </a:r>
            <a:r>
              <a:rPr lang="es-MX" dirty="0">
                <a:hlinkClick r:id="rId4"/>
              </a:rPr>
              <a:t>Administraciones públicas</a:t>
            </a:r>
            <a:r>
              <a:rPr lang="es-MX" dirty="0"/>
              <a:t>. La </a:t>
            </a:r>
            <a:r>
              <a:rPr lang="es-MX" dirty="0">
                <a:hlinkClick r:id="rId5"/>
              </a:rPr>
              <a:t>intervención administrativa</a:t>
            </a:r>
            <a:r>
              <a:rPr lang="es-MX" dirty="0"/>
              <a:t> en los campos diversos de la vida social y económica debe estar basada en que con tal </a:t>
            </a:r>
            <a:r>
              <a:rPr lang="es-MX" dirty="0">
                <a:hlinkClick r:id="rId6"/>
              </a:rPr>
              <a:t>intervención</a:t>
            </a:r>
            <a:r>
              <a:rPr lang="es-MX" dirty="0"/>
              <a:t> se busca el </a:t>
            </a:r>
            <a:r>
              <a:rPr lang="es-MX" dirty="0">
                <a:hlinkClick r:id="rId7"/>
              </a:rPr>
              <a:t>interés público</a:t>
            </a:r>
            <a:r>
              <a:rPr lang="es-MX" dirty="0"/>
              <a:t>, o es exigida por tal </a:t>
            </a:r>
            <a:r>
              <a:rPr lang="es-MX" dirty="0">
                <a:hlinkClick r:id="rId8"/>
              </a:rPr>
              <a:t>interés</a:t>
            </a:r>
            <a:r>
              <a:rPr lang="es-MX" dirty="0"/>
              <a:t>. Es la traducción </a:t>
            </a:r>
            <a:r>
              <a:rPr lang="es-MX" dirty="0">
                <a:hlinkClick r:id="rId9"/>
              </a:rPr>
              <a:t>jurídico</a:t>
            </a:r>
            <a:r>
              <a:rPr lang="es-MX" dirty="0"/>
              <a:t>-administrativa del </a:t>
            </a:r>
            <a:r>
              <a:rPr lang="es-MX" dirty="0">
                <a:hlinkClick r:id="rId3"/>
              </a:rPr>
              <a:t>concepto</a:t>
            </a:r>
            <a:r>
              <a:rPr lang="es-MX" dirty="0"/>
              <a:t> </a:t>
            </a:r>
            <a:r>
              <a:rPr lang="es-MX" dirty="0">
                <a:hlinkClick r:id="rId9"/>
              </a:rPr>
              <a:t>jurídico</a:t>
            </a:r>
            <a:r>
              <a:rPr lang="es-MX" dirty="0"/>
              <a:t>-político de </a:t>
            </a:r>
            <a:r>
              <a:rPr lang="es-MX" dirty="0">
                <a:hlinkClick r:id="rId10"/>
              </a:rPr>
              <a:t>bien común</a:t>
            </a:r>
            <a:r>
              <a:rPr lang="es-MX" dirty="0"/>
              <a:t>, que integra gran parte de la </a:t>
            </a:r>
            <a:r>
              <a:rPr lang="es-MX" dirty="0">
                <a:hlinkClick r:id="rId11"/>
              </a:rPr>
              <a:t>teoría</a:t>
            </a:r>
            <a:r>
              <a:rPr lang="es-MX" dirty="0"/>
              <a:t> de los fines del </a:t>
            </a:r>
            <a:r>
              <a:rPr lang="es-MX" dirty="0">
                <a:hlinkClick r:id="rId12"/>
              </a:rPr>
              <a:t>Estado</a:t>
            </a:r>
            <a:r>
              <a:rPr lang="es-MX" dirty="0"/>
              <a:t>.</a:t>
            </a:r>
            <a:br>
              <a:rPr lang="es-MX" dirty="0"/>
            </a:br>
            <a:r>
              <a:rPr lang="es-MX" dirty="0"/>
              <a:t>(DICCIONARIO</a:t>
            </a:r>
            <a:r>
              <a:rPr lang="es-MX" baseline="0" dirty="0"/>
              <a:t> JURÍDICO)</a:t>
            </a:r>
          </a:p>
          <a:p>
            <a:r>
              <a:rPr lang="es-MX" baseline="0" dirty="0"/>
              <a:t>Proactivo. </a:t>
            </a:r>
            <a:r>
              <a:rPr lang="es-MX" dirty="0">
                <a:effectLst/>
              </a:rPr>
              <a:t>Que toma activamente el control y decide qué hacer en cada momento, anticipándose a los acontecimientos. (RAE)</a:t>
            </a: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14</a:t>
            </a:fld>
            <a:endParaRPr lang="es-MX"/>
          </a:p>
        </p:txBody>
      </p:sp>
    </p:spTree>
    <p:extLst>
      <p:ext uri="{BB962C8B-B14F-4D97-AF65-F5344CB8AC3E}">
        <p14:creationId xmlns:p14="http://schemas.microsoft.com/office/powerpoint/2010/main" xmlns="" val="248078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CA23038-4068-4A76-8764-641AEA1E56F6}" type="slidenum">
              <a:rPr lang="es-MX" smtClean="0"/>
              <a:pPr/>
              <a:t>22</a:t>
            </a:fld>
            <a:endParaRPr lang="es-MX"/>
          </a:p>
        </p:txBody>
      </p:sp>
    </p:spTree>
    <p:extLst>
      <p:ext uri="{BB962C8B-B14F-4D97-AF65-F5344CB8AC3E}">
        <p14:creationId xmlns:p14="http://schemas.microsoft.com/office/powerpoint/2010/main" xmlns="" val="293893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32</a:t>
            </a:fld>
            <a:endParaRPr lang="es-MX"/>
          </a:p>
        </p:txBody>
      </p:sp>
    </p:spTree>
    <p:extLst>
      <p:ext uri="{BB962C8B-B14F-4D97-AF65-F5344CB8AC3E}">
        <p14:creationId xmlns:p14="http://schemas.microsoft.com/office/powerpoint/2010/main" xmlns="" val="246569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35</a:t>
            </a:fld>
            <a:endParaRPr lang="es-MX"/>
          </a:p>
        </p:txBody>
      </p:sp>
    </p:spTree>
    <p:extLst>
      <p:ext uri="{BB962C8B-B14F-4D97-AF65-F5344CB8AC3E}">
        <p14:creationId xmlns:p14="http://schemas.microsoft.com/office/powerpoint/2010/main" xmlns="" val="13526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121. Los sujetos obligados, deberán mantener impresa para consulta directa de los particulares, difundir y mantener actualizada a través de los respectivos medios electrónicos, de sus sitios de internet y de la Plataforma Nacional de Transparencia, la información, por lo menos, de los temas, documentos y políticas siguientes según les corresponda:  </a:t>
            </a:r>
          </a:p>
          <a:p>
            <a:r>
              <a:rPr lang="es-MX" dirty="0" smtClean="0"/>
              <a:t>I. </a:t>
            </a:r>
            <a:r>
              <a:rPr lang="es-MX" dirty="0" smtClean="0">
                <a:solidFill>
                  <a:srgbClr val="00B050"/>
                </a:solidFill>
              </a:rPr>
              <a:t>El marco normativo </a:t>
            </a:r>
            <a:r>
              <a:rPr lang="es-MX" dirty="0" smtClean="0"/>
              <a:t>aplicable al sujeto obligado, en el que deberá incluirse la gaceta oficial, leyes, códigos, reglamentos, decretos de creación, reglas de procedimiento, manuales administrativos, reglas de operación, criterios, políticas emitidas aplicables al ámbito de su competencia, entre otros;  II. Su estructura orgánica completa, en un formato que permita vincular cada parte de la estructura, las atribuciones y responsabilidades que le corresponden a cada servidor público, prestador de servicios profesionales o miembro de los sujetos obligados, de conformidad con las disposiciones aplicables;  III. Las facultades de cada Área y las relativas a las funciones;  IV. Las metas y objetivos de las Áreas de conformidad con sus programas operativos;  V. Los indicadores relacionados con temas de interés público o trascendencia social que conforme a sus funciones, deban establecer;  VI. Los indicadores que permitan rendir cuenta de sus objetivos, metas y resultados;  VII. Los planes, programas o proyectos, con indicadores de gestión, de resultados  y sus metas, que permitan evaluar su desempeño por área de conformidad con sus programas operativos; VIII. El directorio de todas las personas servidoras públicas, desde el titular del sujeto obligado hasta jefe de departamento o su equivalente, o de menor nivel, cuando se brinde atención al público; manejen o apliquen recursos públicos; realicen actos de autoridad o presten servicios profesionales bajo el régimen de confianza u honorarios y personal de base. El directorio deberá incluir, al menos el nombre, fotografía, cargo o nombramiento asignado, nivel del puesto en la estructura orgánica, fecha de alta en el cargo, número telefónico, domicilio para recibir correspondencia y dirección de correo electrónico oficiales;  IX. La remuneración mensual bruta y neta de todas las personas servidoras públicas de base o de confianza, de todas las percepciones, incluyendo sueldos, prestaciones, gratificaciones, primas, comisiones, dietas, bonos, estímulos, ingresos y sistemas de compensación, señalando la periodicidad de dicha remuneración, en un formato que permita vincular a cada persona servidora pública con su remuneración; X. Una lista con el importe con el concepto de viáticos y gastos de representación que mensualmente las personas servidoras públicas hayan ejecutado por concepto de encargo o comisión, así como el objeto e informe de comisión correspondiente;  XI. El número total de las plazas y del personal de base y confianza, especificando el total de las vacantes, por nivel de puesto, para cada unidad administrativa;  XII. Las contrataciones de servicios profesionales por honorarios, señalando los nombres de los prestadores de servicios, los servicios contratados, el monto de los honorarios y el periodo de contratación;  XIII. La Versión Pública en los sistemas habilitados para ello, de las Declaraciones Patrimoniales, de Intereses y Fiscal de las personas servidoras públicas y colaboradores de los sujetos obligados, que deban presentarlas de acuerdo a la normatividad aplicable; </a:t>
            </a:r>
          </a:p>
          <a:p>
            <a:r>
              <a:rPr lang="es-MX" dirty="0" smtClean="0"/>
              <a:t>6 de Mayo de 2016 GACETA OFICIAL DE LA CIUDAD DE MÉXICO 33  </a:t>
            </a:r>
          </a:p>
          <a:p>
            <a:r>
              <a:rPr lang="es-MX" dirty="0" smtClean="0"/>
              <a:t>XIV. El domicilio de la Unidad de Transparencia, además de la dirección electrónica donde podrán recibirse las solicitudes para obtener la información;  XV. Las convocatorias a concursos para ocupar cargos públicos y los resultados de los mismos;  XVI. Las condiciones generales de trabajo, contratos o convenios que regulen las relaciones laborales del personal de base o de confianza, así como los recursos públicos económicos, en especie o donativos, que sean entregados a los sindicatos y ejerzan como recursos públicos;  XVII. La información curricular y perfil de los puestos de las personas servidoras públicas, desde el nivel de jefe de departamento o equivalente, hasta el titular del sujeto obligado, así como, en su caso, las sanciones administrativas de que haya sido objeto;  XVIII. El listado de personas servidoras públicas con sanciones administrativas definitivas, especificando la causa de sanción y la disposición;  XIX. Los servicios que ofrecen señalando los requisitos para acceder a ellos;  XX. Los trámites, requisitos y formatos que ofrecen;  XXI. La información financiera sobre el presupuesto asignado, de los últimos tres ejercicios fiscales, la relativa al presupuesto asignado en lo general y por programas, así como los informes trimestrales sobre su ejecución. Esta información incluirá: a) Los ingresos recibidos por cualquier concepto, incluidos los donativos, señalando el nombre de los responsables de recibirlos, administrarlos y ejercerlos, indicando el destino de cada uno de ellos: b) El presupuesto de egresos y método para su estimación, incluida toda la información relativa a los tratamientos fiscales diferenciados o preferenciales; c) Las bases de cálculo de los ingresos; d) Los informes de cuenta pública; e) Aplicación de fondos auxiliares especiales y el origen de los ingresos;  f) Estados financieros y presupuestales, cuando así proceda, y g) Las cantidades recibidas de manera desglosada por concepto de recursos autogenerados, y en su caso, el uso o aplicación que se les da; h) El presupuesto ejercido en programas de capacitación en materia de transparencia, desglosado por tema de la capacitación, sujeto obligado y beneficiarios.  XXII. Los programas operativos anuales y de trabajo en los que se refleje de forma desglosada la ejecución del presupuesto asignado por rubros y capítulos, para verificar el monto ejercido de forma parcial y total; XXIII. Metas y objetivos de las unidades administrativas de conformidad con sus programas operativos; XXIV. La información relativa a la Cuenta y Deuda públicas, en términos de la normatividad aplicable;  XXV. Los montos destinados a gastos relativos a comunicación social y publicidad oficial desglosada por tipo de medio, proveedores, número de contrato y concepto o campaña;  XXVI. Los informes de resultados de las auditorias al ejercicio presupuestal y revisiones. Cada sujeto obligado deberá presentar un informe que contenga lo siguiente: a) Los resultados de todo tipo de auditorías concluidas, hechas al ejercicio presupuestal de cada uno de los sujetos obligados; b) El número y tipo de auditorías realizadas en el ejercicio presupuestario respectivo, así como el órgano que lo realizó; c) Número total de observaciones determinadas en los resultados de auditoria por cada rubro sujeto a revisión y las sanciones o medidas correctivas impuestas; y d) Respecto del seguimiento de los resultados de auditorías, el total de las aclaraciones efectuadas por el sujeto obligado;  XXVII. Los dictámenes de cuenta pública así como los estados financieros y demás información que los órganos de fiscalización superior utilizan para emitir dichos dictámenes; XXVIII. Los montos, criterios, convocatorias y listado de personas físicas o morales a quienes, por cualquier motivo, se les asigne o permita usar recursos públicos o, en los términos de las disposiciones aplicables, realicen actos de autoridad. Asimismo, los informes que dichas personas les entreguen sobre el uso y destino de dichos recursos;  XXIX. Las concesiones, contratos, convenios, permisos, licencias o autorizaciones otorgados, especificando los titulares de aquéllos, debiendo publicarse su objeto, nombre o razón social del titular, vigencia, tipo, términos, condiciones, monto y modificaciones, así como si el procedimiento involucra el aprovechamiento de bienes, servicios y/o recursos públicos;  XXX. La información de los resultados sobre procedimientos de adjudicación directa, invitación restringida y licitación de cualquier naturaleza, incluyendo la Versión Pública del documento respectivo y de los contratos celebrados, que deberá contener, por lo menos, lo siguiente: </a:t>
            </a:r>
          </a:p>
          <a:p>
            <a:r>
              <a:rPr lang="es-MX" dirty="0" smtClean="0"/>
              <a:t>34 GACETA OFICIAL DE LA CIUDAD DE MÉXICO 6 de Mayo de 2016  </a:t>
            </a:r>
          </a:p>
          <a:p>
            <a:r>
              <a:rPr lang="es-MX" dirty="0" smtClean="0"/>
              <a:t>a) De licitaciones públicas o procedimientos de invitación restringida: 1. La convocatoria o invitación emitida, así como los fundamentos legales aplicados para llevarla a cabo;  2. Los nombres de los participantes o invitados;  3. El nombre del ganador y las razones que lo justifican;  4. El Área solicitante y la responsable de su ejecución;  5. Las convocatorias e invitaciones emitidas;  6. Los dictámenes y fallo de adjudicación;  7. El contrato, la fecha, monto y el plazo de entrega o de ejecución de los servicios u obra licitada y, en su caso, sus anexos;  8. Los mecanismos de vigilancia y supervisión, incluyendo, en su caso, los estudios de impacto urbano y ambiental, según corresponda;  9. La partida presupuestal, de conformidad con el clasificador por objeto del gasto, en el caso de ser aplicable;  10. Origen de los recursos especificando si son federales, o locales, así como el tipo de fondo de participación o aportación respectiva;  11. Los convenios modificatorio 12. s que, en su caso, sean firmados, precisando el objeto y la fecha de celebración;  13. Los informes de avance físico y financiero sobre las obras o servicios contratados;  14. El convenio de terminación, y  15. El finiquito;   </a:t>
            </a:r>
          </a:p>
          <a:p>
            <a:r>
              <a:rPr lang="es-MX" dirty="0" smtClean="0"/>
              <a:t>b) De las Adjudicaciones Directas:  </a:t>
            </a:r>
          </a:p>
          <a:p>
            <a:r>
              <a:rPr lang="es-MX" dirty="0" smtClean="0"/>
              <a:t>1. La propuesta enviada por el participante;  2. Los motivos y fundamentos legales aplicados para llevarla a cabo;  3. La autorización del ejercicio de la opción;  4. En su caso, las cotizaciones consideradas, especificando los nombres de los  proveedores y los montos;  5. El nombre de la persona física o moral adjudicada;  6. La unidad administrativa solicitante y la responsable de su ejecución;  7. El número, fecha, el monto del contrato y el plazo de entrega o de ejecución de los servicios u obra;  8. Los mecanismos de vigilancia y supervisión, incluyendo, en su caso, los estudios de impacto urbano y ambiental, según corresponda;  9. Los informes de avance sobre las obras o servicios contratados;  10. El convenio de terminación, y  11. El finiquito;  XXXI. Los informes que por disposición legal debe rendir el sujeto obligado, la unidad responsable de los mismos, el fundamento legal que obliga a su generación, así como su calendario de publicación; XXXII. Las estadísticas que generen en cumplimiento de sus facultades, competencias o funciones con la mayor desagregación posible;  XXXIII. Informe de avances programáticos o presupuestales, balances generales y su estado financiero;  XXXIV. Padrón de proveedores y contratistas;  XXXV. Los convenios de coordinación de concertación con los sectores social y privado; así como los convenios institucionales celebrados por el sujeto obligado, especificando el tipo de convenio, con quién se celebra, objetivo, fecha de celebración y vigencia; XXXVI. El inventario de bienes muebles e inmuebles en posesión y propiedad; así como el moto a que ascienden los mismos, siempre que su valor sea superior a 350 veces la unidad de medida vigente en la Ciudad de México, así como el catálogo o informe de altas y bajas;  XXXVII. La relación del número de recomendaciones emitidas al sujeto obligado por la Comisión de Derechos Humanos de la Ciudad de México, las acciones que han llevado a cabo para su atención; y el seguimiento a cada una de ellas, así como el avance e implementación de las líneas de acción del Programa de Derechos Humanos que le corresponda; XXXVIII. La relación del número de recomendaciones emitidas por el Instituto al sujeto obligado, y el seguimiento a cada una de ellas; XXXIX. Las resoluciones y laudos que se emitan en procesos o procedimientos seguidos en forma de juicio;  XL. Los mecanismos de participación ciudadana;  XLI. Los programas que ofrecen, incluyendo información sobre la población, objetivo y destino, así como los trámites, tiempos de respuesta, requisitos y formatos para acceder a los mismos;  </a:t>
            </a:r>
          </a:p>
          <a:p>
            <a:r>
              <a:rPr lang="es-MX" dirty="0" smtClean="0"/>
              <a:t>6 de Mayo de 2016 GACETA OFICIAL DE LA CIUDAD DE MÉXICO 35  </a:t>
            </a:r>
          </a:p>
          <a:p>
            <a:r>
              <a:rPr lang="es-MX" dirty="0" smtClean="0"/>
              <a:t>XLII. La relacionada con los programas y centros destinados a la práctica de actividad física, el ejercicio y el deporte, incluyendo sus direcciones, horarios y modalidades; XLIII. Las actas y resoluciones del Comité de Transparencia de los sujetos obligados;  XLIV. Todas las evaluaciones y encuestas que hagan los sujetos obligados a programas financiados con recursos públicos;  XLV. Los estudios financiados con recursos públicos;  XLVI. El listado de jubilados y pensionados y el monto que reciben;  XLVII. Los ingresos recibidos por cualquier concepto señalando el nombre de los responsables de recibirlos, administrarlos y ejercerlos, así como su destino, indicando el destino de cada uno de ellos;  XLVIII. Donaciones hechas a terceros en dinero o en especie;  XLIX. El catálogo de disposición y guía de archivo documental;  L. La calendarización, las minutas y las actas de las reuniones públicas, ordinarias y extraordinarias de los diversos consejos, órganos colegiados, gabinetes, sesiones plenarias, comités, comisiones y sesiones de trabajo que convoquen los sujetos obligados en el ámbito de su competencia, así como las opiniones y recomendaciones que emitan, en su caso los consejos consultivos. Se deberán difundir las minutas o las actas de las reuniones y sesiones, así como la lista de los integrantes de cada uno de los órganos colegiados;  LI. Para efectos estadísticos, el listado de solicitudes a las empresas concesionarias de telecomunicaciones y proveedores de servicios o aplicaciones de Internet para la intervención de comunicaciones privadas, el acceso al registro de comunicaciones y la localización geográfica en tiempo real de equipos de comunicación, que contenga exclusivamente el objeto, el alcance temporal y los fundamentos legales del requerimiento, así como, en su caso, la mención de que cuenta con la autorización judicial correspondiente;  LII. Cualquier otra información que sea de utilidad o se considere relevante, para el conocimiento y evaluación de las funciones y políticas públicas responsabilidad del sujeto obligado además de la que, con base en la información estadística, responda a las preguntas hechas con más frecuencia por el público.; LIII. La ubicación de todas las obras públicas, señalando: sector al que pertenece, ubicación, monto asignado y ejercicio; y LIV. Los sujetos obligados que otorguen incentivos, condonaciones o reducciones fiscales; concesiones, permisos o licencias por virtud de las cuales se usen, gocen, disfruten o exploten bienes públicos, se ejerzan actos o se desarrolle cualquier actividad de interés público o se opere en auxilio y colaboración de la autoridad, se perciban ingresos de ellas, se reciban o permitan el ejercicio de gasto público, deberán señalar las personas beneficiadas, la temporalidad, los montos y todo aquello relacionado con el acto administrativo, así como lo que para tal efecto le determine el Instituto.  </a:t>
            </a:r>
          </a:p>
          <a:p>
            <a:r>
              <a:rPr lang="es-MX" dirty="0" smtClean="0"/>
              <a:t>Los sujetos obligados deberán informar al Instituto, cuáles son los rubros del presente artículo que son aplicables a sus páginas de Internet, con el objeto de que el Instituto verifique y apruebe de forma fundada y motivada la relación de fracciones aplicables a cada sujeto obligado.  </a:t>
            </a:r>
          </a:p>
          <a:p>
            <a:r>
              <a:rPr lang="es-MX" dirty="0" smtClean="0"/>
              <a:t>Sección Primera De las Obligaciones de Transparencia en materia de Programas Sociales, de Ayudas, Subsidios, Estímulos y Apoyos.  </a:t>
            </a:r>
          </a:p>
          <a:p>
            <a:r>
              <a:rPr lang="es-MX" dirty="0" smtClean="0"/>
              <a:t>Artículo 122. Los sujetos obligados deberán mantener impresa para consulta directa de los particulares, difundir y mantener actualizada a través de los respectivos medios electrónicos, procurando que sea en formatos y bases abiertas en sus sitios de internet y de la Plataforma Nacional de Transparencia, la información, por lo menos, de los temas, documentos y políticas siguientes según les corresponda: I. Los criterios de planeación y ejecución de sus programas, especificando las metas y objetivos anualmente y el presupuesto público destinado para ello; II. La información actualizada mensualmente de los programas de subsidios, estímulos, apoyos y ayudas en el que se deberá informar respecto de los programas de transferencia, de servicios, de infraestructura social y de subsidio, en los que se deberá contener lo siguiente:  a) Área;  b) Denominación del programa;  c) Periodo de vigencia;  d) Diseño, objetivos y alcances;  e) Metas físicas;  f) Población beneficiada estimada;  g) Monto aprobado, modificado y ejercido, así como los calendarios de su programación presupuestal;  </a:t>
            </a:r>
          </a:p>
          <a:p>
            <a:r>
              <a:rPr lang="es-MX" dirty="0" smtClean="0"/>
              <a:t>36 GACETA OFICIAL DE LA CIUDAD DE MÉXICO 6 de Mayo de 2016  </a:t>
            </a:r>
          </a:p>
          <a:p>
            <a:r>
              <a:rPr lang="es-MX" dirty="0" smtClean="0"/>
              <a:t>h) Requisitos y procedimientos de acceso;  i) Procedimiento de queja o inconformidad ciudadana;  j) Mecanismos de exigibilidad;  k) Mecanismos de evaluación, informes de evaluación y seguimiento de recomendaciones;  l) Indicadores con nombre, definición, método de cálculo, unidad de medida, dimensión, frecuencia de medición, nombre de las bases de datos utilizadas para su cálculo;  m) Formas de participación social;  n) Articulación con otros programas sociales;  o) Vínculo a las reglas de operación o Documento equivalente;  p) Vínculo a la convocatoria respectiva; q) Informes periódicos sobre la ejecución y los resultados de las evaluaciones realizadas; r) Padrón de beneficiarios mismo que deberá contener los siguientes datos: nombre de la persona física o denominación social de las personas morales beneficiarias, el monto, recurso, beneficio o apoyo otorgado para cada una de ellas, su distribución por unidad territorial, en su caso, edad y sexo; y III. El resultado de la evaluación del ejercicio y operación de los programas. </a:t>
            </a:r>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57</a:t>
            </a:fld>
            <a:endParaRPr lang="es-MX" dirty="0"/>
          </a:p>
        </p:txBody>
      </p:sp>
    </p:spTree>
    <p:extLst>
      <p:ext uri="{BB962C8B-B14F-4D97-AF65-F5344CB8AC3E}">
        <p14:creationId xmlns:p14="http://schemas.microsoft.com/office/powerpoint/2010/main" xmlns="" val="93737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Artículo 121. Los sujetos obligados, deberán mantener impresa para consulta directa de los particulares, difundir y mantener actualizada a través de los respectivos medios electrónicos, de sus sitios de internet y de la Plataforma Nacional de Transparencia, la información, por lo menos, de los temas, documentos y políticas siguientes según les corresponda:  </a:t>
            </a:r>
          </a:p>
          <a:p>
            <a:r>
              <a:rPr lang="es-MX" dirty="0" smtClean="0"/>
              <a:t>I. </a:t>
            </a:r>
            <a:r>
              <a:rPr lang="es-MX" dirty="0" smtClean="0">
                <a:solidFill>
                  <a:srgbClr val="00B050"/>
                </a:solidFill>
              </a:rPr>
              <a:t>El marco normativo </a:t>
            </a:r>
            <a:r>
              <a:rPr lang="es-MX" dirty="0" smtClean="0"/>
              <a:t>aplicable al sujeto obligado, en el que deberá incluirse la gaceta oficial, leyes, códigos, reglamentos, decretos de creación, reglas de procedimiento, manuales administrativos, reglas de operación, criterios, políticas emitidas aplicables al ámbito de su competencia, entre otros;  II. Su estructura orgánica completa, en un formato que permita vincular cada parte de la estructura, las atribuciones y responsabilidades que le corresponden a cada servidor público, prestador de servicios profesionales o miembro de los sujetos obligados, de conformidad con las disposiciones aplicables;  III. Las facultades de cada Área y las relativas a las funciones;  IV. Las metas y objetivos de las Áreas de conformidad con sus programas operativos;  V. Los indicadores relacionados con temas de interés público o trascendencia social que conforme a sus funciones, deban establecer;  VI. Los indicadores que permitan rendir cuenta de sus objetivos, metas y resultados;  VII. Los planes, programas o proyectos, con indicadores de gestión, de resultados  y sus metas, que permitan evaluar su desempeño por área de conformidad con sus programas operativos; VIII. El directorio de todas las personas servidoras públicas, desde el titular del sujeto obligado hasta jefe de departamento o su equivalente, o de menor nivel, cuando se brinde atención al público; manejen o apliquen recursos públicos; realicen actos de autoridad o presten servicios profesionales bajo el régimen de confianza u honorarios y personal de base. El directorio deberá incluir, al menos el nombre, fotografía, cargo o nombramiento asignado, nivel del puesto en la estructura orgánica, fecha de alta en el cargo, número telefónico, domicilio para recibir correspondencia y dirección de correo electrónico oficiales;  IX. La remuneración mensual bruta y neta de todas las personas servidoras públicas de base o de confianza, de todas las percepciones, incluyendo sueldos, prestaciones, gratificaciones, primas, comisiones, dietas, bonos, estímulos, ingresos y sistemas de compensación, señalando la periodicidad de dicha remuneración, en un formato que permita vincular a cada persona servidora pública con su remuneración; X. Una lista con el importe con el concepto de viáticos y gastos de representación que mensualmente las personas servidoras públicas hayan ejecutado por concepto de encargo o comisión, así como el objeto e informe de comisión correspondiente;  XI. El número total de las plazas y del personal de base y confianza, especificando el total de las vacantes, por nivel de puesto, para cada unidad administrativa;  XII. Las contrataciones de servicios profesionales por honorarios, señalando los nombres de los prestadores de servicios, los servicios contratados, el monto de los honorarios y el periodo de contratación;  XIII. La Versión Pública en los sistemas habilitados para ello, de las Declaraciones Patrimoniales, de Intereses y Fiscal de las personas servidoras públicas y colaboradores de los sujetos obligados, que deban presentarlas de acuerdo a la normatividad aplicable; </a:t>
            </a:r>
          </a:p>
          <a:p>
            <a:r>
              <a:rPr lang="es-MX" dirty="0" smtClean="0"/>
              <a:t>6 de Mayo de 2016 GACETA OFICIAL DE LA CIUDAD DE MÉXICO 33  </a:t>
            </a:r>
          </a:p>
          <a:p>
            <a:r>
              <a:rPr lang="es-MX" dirty="0" smtClean="0"/>
              <a:t>XIV. El domicilio de la Unidad de Transparencia, además de la dirección electrónica donde podrán recibirse las solicitudes para obtener la información;  XV. Las convocatorias a concursos para ocupar cargos públicos y los resultados de los mismos;  XVI. Las condiciones generales de trabajo, contratos o convenios que regulen las relaciones laborales del personal de base o de confianza, así como los recursos públicos económicos, en especie o donativos, que sean entregados a los sindicatos y ejerzan como recursos públicos;  XVII. La información curricular y perfil de los puestos de las personas servidoras públicas, desde el nivel de jefe de departamento o equivalente, hasta el titular del sujeto obligado, así como, en su caso, las sanciones administrativas de que haya sido objeto;  XVIII. El listado de personas servidoras públicas con sanciones administrativas definitivas, especificando la causa de sanción y la disposición;  XIX. Los servicios que ofrecen señalando los requisitos para acceder a ellos;  XX. Los trámites, requisitos y formatos que ofrecen;  XXI. La información financiera sobre el presupuesto asignado, de los últimos tres ejercicios fiscales, la relativa al presupuesto asignado en lo general y por programas, así como los informes trimestrales sobre su ejecución. Esta información incluirá: a) Los ingresos recibidos por cualquier concepto, incluidos los donativos, señalando el nombre de los responsables de recibirlos, administrarlos y ejercerlos, indicando el destino de cada uno de ellos: b) El presupuesto de egresos y método para su estimación, incluida toda la información relativa a los tratamientos fiscales diferenciados o preferenciales; c) Las bases de cálculo de los ingresos; d) Los informes de cuenta pública; e) Aplicación de fondos auxiliares especiales y el origen de los ingresos;  f) Estados financieros y presupuestales, cuando así proceda, y g) Las cantidades recibidas de manera desglosada por concepto de recursos autogenerados, y en su caso, el uso o aplicación que se les da; h) El presupuesto ejercido en programas de capacitación en materia de transparencia, desglosado por tema de la capacitación, sujeto obligado y beneficiarios.  XXII. Los programas operativos anuales y de trabajo en los que se refleje de forma desglosada la ejecución del presupuesto asignado por rubros y capítulos, para verificar el monto ejercido de forma parcial y total; XXIII. Metas y objetivos de las unidades administrativas de conformidad con sus programas operativos; XXIV. La información relativa a la Cuenta y Deuda públicas, en términos de la normatividad aplicable;  XXV. Los montos destinados a gastos relativos a comunicación social y publicidad oficial desglosada por tipo de medio, proveedores, número de contrato y concepto o campaña;  XXVI. Los informes de resultados de las auditorias al ejercicio presupuestal y revisiones. Cada sujeto obligado deberá presentar un informe que contenga lo siguiente: a) Los resultados de todo tipo de auditorías concluidas, hechas al ejercicio presupuestal de cada uno de los sujetos obligados; b) El número y tipo de auditorías realizadas en el ejercicio presupuestario respectivo, así como el órgano que lo realizó; c) Número total de observaciones determinadas en los resultados de auditoria por cada rubro sujeto a revisión y las sanciones o medidas correctivas impuestas; y d) Respecto del seguimiento de los resultados de auditorías, el total de las aclaraciones efectuadas por el sujeto obligado;  XXVII. Los dictámenes de cuenta pública así como los estados financieros y demás información que los órganos de fiscalización superior utilizan para emitir dichos dictámenes; XXVIII. Los montos, criterios, convocatorias y listado de personas físicas o morales a quienes, por cualquier motivo, se les asigne o permita usar recursos públicos o, en los términos de las disposiciones aplicables, realicen actos de autoridad. Asimismo, los informes que dichas personas les entreguen sobre el uso y destino de dichos recursos;  XXIX. Las concesiones, contratos, convenios, permisos, licencias o autorizaciones otorgados, especificando los titulares de aquéllos, debiendo publicarse su objeto, nombre o razón social del titular, vigencia, tipo, términos, condiciones, monto y modificaciones, así como si el procedimiento involucra el aprovechamiento de bienes, servicios y/o recursos públicos;  XXX. La información de los resultados sobre procedimientos de adjudicación directa, invitación restringida y licitación de cualquier naturaleza, incluyendo la Versión Pública del documento respectivo y de los contratos celebrados, que deberá contener, por lo menos, lo siguiente: </a:t>
            </a:r>
          </a:p>
          <a:p>
            <a:r>
              <a:rPr lang="es-MX" dirty="0" smtClean="0"/>
              <a:t>34 GACETA OFICIAL DE LA CIUDAD DE MÉXICO 6 de Mayo de 2016  </a:t>
            </a:r>
          </a:p>
          <a:p>
            <a:r>
              <a:rPr lang="es-MX" dirty="0" smtClean="0"/>
              <a:t>a) De licitaciones públicas o procedimientos de invitación restringida: 1. La convocatoria o invitación emitida, así como los fundamentos legales aplicados para llevarla a cabo;  2. Los nombres de los participantes o invitados;  3. El nombre del ganador y las razones que lo justifican;  4. El Área solicitante y la responsable de su ejecución;  5. Las convocatorias e invitaciones emitidas;  6. Los dictámenes y fallo de adjudicación;  7. El contrato, la fecha, monto y el plazo de entrega o de ejecución de los servicios u obra licitada y, en su caso, sus anexos;  8. Los mecanismos de vigilancia y supervisión, incluyendo, en su caso, los estudios de impacto urbano y ambiental, según corresponda;  9. La partida presupuestal, de conformidad con el clasificador por objeto del gasto, en el caso de ser aplicable;  10. Origen de los recursos especificando si son federales, o locales, así como el tipo de fondo de participación o aportación respectiva;  11. Los convenios modificatorio 12. s que, en su caso, sean firmados, precisando el objeto y la fecha de celebración;  13. Los informes de avance físico y financiero sobre las obras o servicios contratados;  14. El convenio de terminación, y  15. El finiquito;   </a:t>
            </a:r>
          </a:p>
          <a:p>
            <a:r>
              <a:rPr lang="es-MX" dirty="0" smtClean="0"/>
              <a:t>b) De las Adjudicaciones Directas:  </a:t>
            </a:r>
          </a:p>
          <a:p>
            <a:r>
              <a:rPr lang="es-MX" dirty="0" smtClean="0"/>
              <a:t>1. La propuesta enviada por el participante;  2. Los motivos y fundamentos legales aplicados para llevarla a cabo;  3. La autorización del ejercicio de la opción;  4. En su caso, las cotizaciones consideradas, especificando los nombres de los  proveedores y los montos;  5. El nombre de la persona física o moral adjudicada;  6. La unidad administrativa solicitante y la responsable de su ejecución;  7. El número, fecha, el monto del contrato y el plazo de entrega o de ejecución de los servicios u obra;  8. Los mecanismos de vigilancia y supervisión, incluyendo, en su caso, los estudios de impacto urbano y ambiental, según corresponda;  9. Los informes de avance sobre las obras o servicios contratados;  10. El convenio de terminación, y  11. El finiquito;  XXXI. Los informes que por disposición legal debe rendir el sujeto obligado, la unidad responsable de los mismos, el fundamento legal que obliga a su generación, así como su calendario de publicación; XXXII. Las estadísticas que generen en cumplimiento de sus facultades, competencias o funciones con la mayor desagregación posible;  XXXIII. Informe de avances programáticos o presupuestales, balances generales y su estado financiero;  XXXIV. Padrón de proveedores y contratistas;  XXXV. Los convenios de coordinación de concertación con los sectores social y privado; así como los convenios institucionales celebrados por el sujeto obligado, especificando el tipo de convenio, con quién se celebra, objetivo, fecha de celebración y vigencia; XXXVI. El inventario de bienes muebles e inmuebles en posesión y propiedad; así como el moto a que ascienden los mismos, siempre que su valor sea superior a 350 veces la unidad de medida vigente en la Ciudad de México, así como el catálogo o informe de altas y bajas;  XXXVII. La relación del número de recomendaciones emitidas al sujeto obligado por la Comisión de Derechos Humanos de la Ciudad de México, las acciones que han llevado a cabo para su atención; y el seguimiento a cada una de ellas, así como el avance e implementación de las líneas de acción del Programa de Derechos Humanos que le corresponda; XXXVIII. La relación del número de recomendaciones emitidas por el Instituto al sujeto obligado, y el seguimiento a cada una de ellas; XXXIX. Las resoluciones y laudos que se emitan en procesos o procedimientos seguidos en forma de juicio;  XL. Los mecanismos de participación ciudadana;  XLI. Los programas que ofrecen, incluyendo información sobre la población, objetivo y destino, así como los trámites, tiempos de respuesta, requisitos y formatos para acceder a los mismos;  </a:t>
            </a:r>
          </a:p>
          <a:p>
            <a:r>
              <a:rPr lang="es-MX" dirty="0" smtClean="0"/>
              <a:t>6 de Mayo de 2016 GACETA OFICIAL DE LA CIUDAD DE MÉXICO 35  </a:t>
            </a:r>
          </a:p>
          <a:p>
            <a:r>
              <a:rPr lang="es-MX" dirty="0" smtClean="0"/>
              <a:t>XLII. La relacionada con los programas y centros destinados a la práctica de actividad física, el ejercicio y el deporte, incluyendo sus direcciones, horarios y modalidades; XLIII. Las actas y resoluciones del Comité de Transparencia de los sujetos obligados;  XLIV. Todas las evaluaciones y encuestas que hagan los sujetos obligados a programas financiados con recursos públicos;  XLV. Los estudios financiados con recursos públicos;  XLVI. El listado de jubilados y pensionados y el monto que reciben;  XLVII. Los ingresos recibidos por cualquier concepto señalando el nombre de los responsables de recibirlos, administrarlos y ejercerlos, así como su destino, indicando el destino de cada uno de ellos;  XLVIII. Donaciones hechas a terceros en dinero o en especie;  XLIX. El catálogo de disposición y guía de archivo documental;  L. La calendarización, las minutas y las actas de las reuniones públicas, ordinarias y extraordinarias de los diversos consejos, órganos colegiados, gabinetes, sesiones plenarias, comités, comisiones y sesiones de trabajo que convoquen los sujetos obligados en el ámbito de su competencia, así como las opiniones y recomendaciones que emitan, en su caso los consejos consultivos. Se deberán difundir las minutas o las actas de las reuniones y sesiones, así como la lista de los integrantes de cada uno de los órganos colegiados;  LI. Para efectos estadísticos, el listado de solicitudes a las empresas concesionarias de telecomunicaciones y proveedores de servicios o aplicaciones de Internet para la intervención de comunicaciones privadas, el acceso al registro de comunicaciones y la localización geográfica en tiempo real de equipos de comunicación, que contenga exclusivamente el objeto, el alcance temporal y los fundamentos legales del requerimiento, así como, en su caso, la mención de que cuenta con la autorización judicial correspondiente;  LII. Cualquier otra información que sea de utilidad o se considere relevante, para el conocimiento y evaluación de las funciones y políticas públicas responsabilidad del sujeto obligado además de la que, con base en la información estadística, responda a las preguntas hechas con más frecuencia por el público.; LIII. La ubicación de todas las obras públicas, señalando: sector al que pertenece, ubicación, monto asignado y ejercicio; y LIV. Los sujetos obligados que otorguen incentivos, condonaciones o reducciones fiscales; concesiones, permisos o licencias por virtud de las cuales se usen, gocen, disfruten o exploten bienes públicos, se ejerzan actos o se desarrolle cualquier actividad de interés público o se opere en auxilio y colaboración de la autoridad, se perciban ingresos de ellas, se reciban o permitan el ejercicio de gasto público, deberán señalar las personas beneficiadas, la temporalidad, los montos y todo aquello relacionado con el acto administrativo, así como lo que para tal efecto le determine el Instituto.  </a:t>
            </a:r>
          </a:p>
          <a:p>
            <a:r>
              <a:rPr lang="es-MX" dirty="0" smtClean="0"/>
              <a:t>Los sujetos obligados deberán informar al Instituto, cuáles son los rubros del presente artículo que son aplicables a sus páginas de Internet, con el objeto de que el Instituto verifique y apruebe de forma fundada y motivada la relación de fracciones aplicables a cada sujeto obligado.  </a:t>
            </a:r>
          </a:p>
          <a:p>
            <a:r>
              <a:rPr lang="es-MX" dirty="0" smtClean="0"/>
              <a:t>Sección Primera De las Obligaciones de Transparencia en materia de Programas Sociales, de Ayudas, Subsidios, Estímulos y Apoyos.  </a:t>
            </a:r>
          </a:p>
          <a:p>
            <a:r>
              <a:rPr lang="es-MX" dirty="0" smtClean="0"/>
              <a:t>Artículo 122. Los sujetos obligados deberán mantener impresa para consulta directa de los particulares, difundir y mantener actualizada a través de los respectivos medios electrónicos, procurando que sea en formatos y bases abiertas en sus sitios de internet y de la Plataforma Nacional de Transparencia, la información, por lo menos, de los temas, documentos y políticas siguientes según les corresponda: I. Los criterios de planeación y ejecución de sus programas, especificando las metas y objetivos anualmente y el presupuesto público destinado para ello; II. La información actualizada mensualmente de los programas de subsidios, estímulos, apoyos y ayudas en el que se deberá informar respecto de los programas de transferencia, de servicios, de infraestructura social y de subsidio, en los que se deberá contener lo siguiente:  a) Área;  b) Denominación del programa;  c) Periodo de vigencia;  d) Diseño, objetivos y alcances;  e) Metas físicas;  f) Población beneficiada estimada;  g) Monto aprobado, modificado y ejercido, así como los calendarios de su programación presupuestal;  </a:t>
            </a:r>
          </a:p>
          <a:p>
            <a:r>
              <a:rPr lang="es-MX" dirty="0" smtClean="0"/>
              <a:t>36 GACETA OFICIAL DE LA CIUDAD DE MÉXICO 6 de Mayo de 2016  </a:t>
            </a:r>
          </a:p>
          <a:p>
            <a:r>
              <a:rPr lang="es-MX" dirty="0" smtClean="0"/>
              <a:t>h) Requisitos y procedimientos de acceso;  i) Procedimiento de queja o inconformidad ciudadana;  j) Mecanismos de exigibilidad;  k) Mecanismos de evaluación, informes de evaluación y seguimiento de recomendaciones;  l) Indicadores con nombre, definición, método de cálculo, unidad de medida, dimensión, frecuencia de medición, nombre de las bases de datos utilizadas para su cálculo;  m) Formas de participación social;  n) Articulación con otros programas sociales;  o) Vínculo a las reglas de operación o Documento equivalente;  p) Vínculo a la convocatoria respectiva; q) Informes periódicos sobre la ejecución y los resultados de las evaluaciones realizadas; r) Padrón de beneficiarios mismo que deberá contener los siguientes datos: nombre de la persona física o denominación social de las personas morales beneficiarias, el monto, recurso, beneficio o apoyo otorgado para cada una de ellas, su distribución por unidad territorial, en su caso, edad y sexo; y III. El resultado de la evaluación del ejercicio y operación de los programas. </a:t>
            </a:r>
          </a:p>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58</a:t>
            </a:fld>
            <a:endParaRPr lang="es-MX" dirty="0"/>
          </a:p>
        </p:txBody>
      </p:sp>
    </p:spTree>
    <p:extLst>
      <p:ext uri="{BB962C8B-B14F-4D97-AF65-F5344CB8AC3E}">
        <p14:creationId xmlns:p14="http://schemas.microsoft.com/office/powerpoint/2010/main" xmlns="" val="196086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81</a:t>
            </a:fld>
            <a:endParaRPr lang="es-MX" dirty="0"/>
          </a:p>
        </p:txBody>
      </p:sp>
    </p:spTree>
    <p:extLst>
      <p:ext uri="{BB962C8B-B14F-4D97-AF65-F5344CB8AC3E}">
        <p14:creationId xmlns:p14="http://schemas.microsoft.com/office/powerpoint/2010/main" xmlns="" val="473295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CA23038-4068-4A76-8764-641AEA1E56F6}" type="slidenum">
              <a:rPr lang="es-MX" smtClean="0"/>
              <a:pPr/>
              <a:t>109</a:t>
            </a:fld>
            <a:endParaRPr lang="es-MX"/>
          </a:p>
        </p:txBody>
      </p:sp>
    </p:spTree>
    <p:extLst>
      <p:ext uri="{BB962C8B-B14F-4D97-AF65-F5344CB8AC3E}">
        <p14:creationId xmlns:p14="http://schemas.microsoft.com/office/powerpoint/2010/main" xmlns="" val="418413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0577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00818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67316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2154252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32311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662544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78286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4048302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254979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225272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53965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3224749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3812163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66302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3718539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587318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04066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5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3135953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6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875030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7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77398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8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947824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4_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94407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994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5189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149814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377093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81327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pPr/>
              <a:t>5/29/2017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93730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5/29/2017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xmlns="" val="291940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5/29/2017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n 6"/>
          <p:cNvPicPr>
            <a:picLocks noChangeAspect="1"/>
          </p:cNvPicPr>
          <p:nvPr userDrawn="1"/>
        </p:nvPicPr>
        <p:blipFill>
          <a:blip r:embed="rId31">
            <a:extLst>
              <a:ext uri="{28A0092B-C50C-407E-A947-70E740481C1C}">
                <a14:useLocalDpi xmlns:a14="http://schemas.microsoft.com/office/drawing/2010/main" xmlns="" val="0"/>
              </a:ext>
            </a:extLst>
          </a:blip>
          <a:srcRect/>
          <a:stretch>
            <a:fillRect/>
          </a:stretch>
        </p:blipFill>
        <p:spPr bwMode="auto">
          <a:xfrm>
            <a:off x="326770" y="294066"/>
            <a:ext cx="2379903" cy="94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484555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5" r:id="rId25"/>
    <p:sldLayoutId id="2147483756" r:id="rId26"/>
    <p:sldLayoutId id="2147483757" r:id="rId27"/>
    <p:sldLayoutId id="2147483758" r:id="rId28"/>
    <p:sldLayoutId id="2147483759" r:id="rId2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4" Type="http://schemas.openxmlformats.org/officeDocument/2006/relationships/image" Target="../media/image4.emf"/></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ecursoderevision@infodf.org.mx" TargetMode="External"/><Relationship Id="rId1" Type="http://schemas.openxmlformats.org/officeDocument/2006/relationships/slideLayout" Target="../slideLayouts/slideLayout28.xml"/><Relationship Id="rId5" Type="http://schemas.openxmlformats.org/officeDocument/2006/relationships/image" Target="../media/image4.emf"/><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2.png"/><Relationship Id="rId7" Type="http://schemas.openxmlformats.org/officeDocument/2006/relationships/diagramQuickStyle" Target="../diagrams/quickStyle14.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3.png"/><Relationship Id="rId9" Type="http://schemas.microsoft.com/office/2007/relationships/diagramDrawing" Target="../diagrams/drawing14.xml"/></Relationships>
</file>

<file path=ppt/slides/_rels/slide10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png"/></Relationships>
</file>

<file path=ppt/slides/_rels/slide109.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71.png"/><Relationship Id="rId7" Type="http://schemas.openxmlformats.org/officeDocument/2006/relationships/diagramColors" Target="../diagrams/colors1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6.xml"/><Relationship Id="rId11" Type="http://schemas.openxmlformats.org/officeDocument/2006/relationships/image" Target="../media/image4.emf"/><Relationship Id="rId5" Type="http://schemas.openxmlformats.org/officeDocument/2006/relationships/diagramLayout" Target="../diagrams/layout16.xml"/><Relationship Id="rId10" Type="http://schemas.openxmlformats.org/officeDocument/2006/relationships/image" Target="../media/image3.png"/><Relationship Id="rId4" Type="http://schemas.openxmlformats.org/officeDocument/2006/relationships/diagramData" Target="../diagrams/data16.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emf"/><Relationship Id="rId4" Type="http://schemas.openxmlformats.org/officeDocument/2006/relationships/diagramLayout" Target="../diagrams/layout1.xml"/><Relationship Id="rId9" Type="http://schemas.openxmlformats.org/officeDocument/2006/relationships/image" Target="../media/image3.png"/></Relationships>
</file>

<file path=ppt/slides/_rels/slide1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4.emf"/><Relationship Id="rId4" Type="http://schemas.openxmlformats.org/officeDocument/2006/relationships/diagramLayout" Target="../diagrams/layout17.xml"/><Relationship Id="rId9"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 Id="rId4" Type="http://schemas.openxmlformats.org/officeDocument/2006/relationships/image" Target="../media/image4.emf"/></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emf"/><Relationship Id="rId9" Type="http://schemas.microsoft.com/office/2007/relationships/diagramDrawing" Target="../diagrams/drawing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jpeg"/><Relationship Id="rId2" Type="http://schemas.openxmlformats.org/officeDocument/2006/relationships/image" Target="../media/image4.emf"/><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8.jpe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2.pn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jpeg"/><Relationship Id="rId14" Type="http://schemas.openxmlformats.org/officeDocument/2006/relationships/image" Target="../media/image86.jpeg"/></Relationships>
</file>

<file path=ppt/slides/_rels/slide1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em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4.emf"/></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4.emf"/><Relationship Id="rId4" Type="http://schemas.openxmlformats.org/officeDocument/2006/relationships/diagramLayout" Target="../diagrams/layout7.xml"/><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4.emf"/></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em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4.emf"/><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image" Target="../media/image2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4.emf"/><Relationship Id="rId4" Type="http://schemas.openxmlformats.org/officeDocument/2006/relationships/diagramQuickStyle" Target="../diagrams/quickStyle9.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emf"/><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emf"/></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4.emf"/><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5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4.emf"/><Relationship Id="rId4" Type="http://schemas.openxmlformats.org/officeDocument/2006/relationships/diagramQuickStyle" Target="../diagrams/quickStyle10.xml"/><Relationship Id="rId9" Type="http://schemas.openxmlformats.org/officeDocument/2006/relationships/image" Target="../media/image3.png"/></Relationships>
</file>

<file path=ppt/slides/_rels/slide8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emf"/><Relationship Id="rId4" Type="http://schemas.openxmlformats.org/officeDocument/2006/relationships/diagramLayout" Target="../diagrams/layout1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4.emf"/><Relationship Id="rId4" Type="http://schemas.openxmlformats.org/officeDocument/2006/relationships/diagramLayout" Target="../diagrams/layout12.xml"/><Relationship Id="rId9" Type="http://schemas.openxmlformats.org/officeDocument/2006/relationships/image" Target="../media/image3.png"/></Relationships>
</file>

<file path=ppt/slides/_rels/slide9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5.jpeg"/><Relationship Id="rId7" Type="http://schemas.openxmlformats.org/officeDocument/2006/relationships/diagramColors" Target="../diagrams/colors13.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4.emf"/><Relationship Id="rId5" Type="http://schemas.openxmlformats.org/officeDocument/2006/relationships/diagramLayout" Target="../diagrams/layout13.xml"/><Relationship Id="rId10" Type="http://schemas.openxmlformats.org/officeDocument/2006/relationships/image" Target="../media/image3.png"/><Relationship Id="rId4" Type="http://schemas.openxmlformats.org/officeDocument/2006/relationships/diagramData" Target="../diagrams/data13.xml"/><Relationship Id="rId9"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3.png"/><Relationship Id="rId7" Type="http://schemas.openxmlformats.org/officeDocument/2006/relationships/image" Target="../media/image63.jpeg"/><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png"/><Relationship Id="rId10" Type="http://schemas.openxmlformats.org/officeDocument/2006/relationships/image" Target="../media/image66.jpeg"/><Relationship Id="rId4" Type="http://schemas.openxmlformats.org/officeDocument/2006/relationships/image" Target="../media/image4.emf"/><Relationship Id="rId9"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55344" y="1801502"/>
            <a:ext cx="10945504" cy="4121625"/>
          </a:xfrm>
        </p:spPr>
        <p:txBody>
          <a:bodyPr>
            <a:noAutofit/>
          </a:bodyPr>
          <a:lstStyle/>
          <a:p>
            <a:pPr algn="ctr"/>
            <a:r>
              <a:rPr lang="es-MX" sz="6000" b="1" dirty="0" smtClean="0">
                <a:solidFill>
                  <a:schemeClr val="tx1"/>
                </a:solidFill>
                <a:latin typeface="Tahoma" pitchFamily="34" charset="0"/>
                <a:ea typeface="Tahoma" pitchFamily="34" charset="0"/>
                <a:cs typeface="Tahoma" pitchFamily="34" charset="0"/>
              </a:rPr>
              <a:t/>
            </a:r>
            <a:br>
              <a:rPr lang="es-MX" sz="6000" b="1" dirty="0" smtClean="0">
                <a:solidFill>
                  <a:schemeClr val="tx1"/>
                </a:solidFill>
                <a:latin typeface="Tahoma" pitchFamily="34" charset="0"/>
                <a:ea typeface="Tahoma" pitchFamily="34" charset="0"/>
                <a:cs typeface="Tahoma" pitchFamily="34" charset="0"/>
              </a:rPr>
            </a:br>
            <a:r>
              <a:rPr lang="es-MX" sz="6000" b="1" dirty="0" smtClean="0">
                <a:solidFill>
                  <a:schemeClr val="tx1"/>
                </a:solidFill>
                <a:latin typeface="Tahoma" pitchFamily="34" charset="0"/>
                <a:ea typeface="Tahoma" pitchFamily="34" charset="0"/>
                <a:cs typeface="Tahoma" pitchFamily="34" charset="0"/>
              </a:rPr>
              <a:t>Ley de Transparencia, Acceso a la Información Pública y Rendición de Cuentas de la Ciudad de México</a:t>
            </a:r>
            <a:endParaRPr lang="es-MX" sz="6000" b="1" dirty="0">
              <a:solidFill>
                <a:schemeClr val="tx1"/>
              </a:solidFill>
              <a:latin typeface="Tahoma" pitchFamily="34" charset="0"/>
              <a:ea typeface="Tahoma" pitchFamily="34" charset="0"/>
              <a:cs typeface="Tahoma" pitchFamily="34" charset="0"/>
            </a:endParaRPr>
          </a:p>
        </p:txBody>
      </p:sp>
      <p:sp>
        <p:nvSpPr>
          <p:cNvPr id="3" name="Subtítulo 2"/>
          <p:cNvSpPr>
            <a:spLocks noGrp="1"/>
          </p:cNvSpPr>
          <p:nvPr>
            <p:ph type="subTitle" idx="1"/>
          </p:nvPr>
        </p:nvSpPr>
        <p:spPr>
          <a:xfrm>
            <a:off x="10867541" y="5563287"/>
            <a:ext cx="1063391" cy="620854"/>
          </a:xfrm>
        </p:spPr>
        <p:txBody>
          <a:bodyPr>
            <a:normAutofit fontScale="47500" lnSpcReduction="20000"/>
          </a:bodyPr>
          <a:lstStyle/>
          <a:p>
            <a:pPr algn="r"/>
            <a:endParaRPr lang="es-MX" smtClean="0">
              <a:latin typeface="Tahoma" pitchFamily="34" charset="0"/>
              <a:ea typeface="Tahoma" pitchFamily="34" charset="0"/>
              <a:cs typeface="Tahoma" pitchFamily="34" charset="0"/>
            </a:endParaRPr>
          </a:p>
          <a:p>
            <a:pPr algn="r"/>
            <a:r>
              <a:rPr lang="es-MX" sz="3800" b="1" smtClean="0">
                <a:solidFill>
                  <a:schemeClr val="tx1"/>
                </a:solidFill>
                <a:latin typeface="Tahoma" pitchFamily="34" charset="0"/>
                <a:ea typeface="Tahoma" pitchFamily="34" charset="0"/>
                <a:cs typeface="Tahoma" pitchFamily="34" charset="0"/>
              </a:rPr>
              <a:t>2017</a:t>
            </a:r>
            <a:endParaRPr lang="es-MX" sz="3800" b="1" dirty="0">
              <a:solidFill>
                <a:schemeClr val="tx1"/>
              </a:solidFill>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8117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336274" y="947273"/>
            <a:ext cx="4554485" cy="652927"/>
          </a:xfrm>
        </p:spPr>
        <p:txBody>
          <a:bodyPr>
            <a:normAutofit fontScale="90000"/>
          </a:bodyPr>
          <a:lstStyle/>
          <a:p>
            <a:pPr algn="r"/>
            <a:r>
              <a:rPr lang="es-MX" sz="3600" b="1" dirty="0">
                <a:solidFill>
                  <a:schemeClr val="accent6">
                    <a:lumMod val="50000"/>
                  </a:schemeClr>
                </a:solidFill>
                <a:latin typeface="Tahoma" pitchFamily="34" charset="0"/>
                <a:ea typeface="Tahoma" pitchFamily="34" charset="0"/>
                <a:cs typeface="Tahoma" pitchFamily="34" charset="0"/>
              </a:rPr>
              <a:t>Art. 6° Constitucional </a:t>
            </a:r>
          </a:p>
        </p:txBody>
      </p:sp>
      <p:sp>
        <p:nvSpPr>
          <p:cNvPr id="3" name="Marcador de contenido 2"/>
          <p:cNvSpPr>
            <a:spLocks noGrp="1"/>
          </p:cNvSpPr>
          <p:nvPr>
            <p:ph idx="1"/>
          </p:nvPr>
        </p:nvSpPr>
        <p:spPr>
          <a:xfrm>
            <a:off x="1184032" y="1794192"/>
            <a:ext cx="10348326" cy="4023360"/>
          </a:xfrm>
        </p:spPr>
        <p:txBody>
          <a:bodyPr>
            <a:normAutofit/>
          </a:bodyPr>
          <a:lstStyle/>
          <a:p>
            <a:r>
              <a:rPr lang="es-MX" sz="2500" dirty="0">
                <a:solidFill>
                  <a:schemeClr val="tx1"/>
                </a:solidFill>
                <a:latin typeface="Tahoma" pitchFamily="34" charset="0"/>
                <a:ea typeface="Tahoma" pitchFamily="34" charset="0"/>
                <a:cs typeface="Tahoma" pitchFamily="34" charset="0"/>
              </a:rPr>
              <a:t>El Acceso a la Información Pública es un Derecho Humano consagrado en el apartado “A” del artículo 6° Constitucional, el cual señala:</a:t>
            </a:r>
          </a:p>
          <a:p>
            <a:pPr algn="just"/>
            <a:r>
              <a:rPr lang="es-MX" sz="2500" i="1" dirty="0">
                <a:solidFill>
                  <a:schemeClr val="tx1"/>
                </a:solidFill>
                <a:latin typeface="Tahoma" pitchFamily="34" charset="0"/>
                <a:ea typeface="Tahoma" pitchFamily="34" charset="0"/>
                <a:cs typeface="Tahoma" pitchFamily="34" charset="0"/>
              </a:rPr>
              <a:t>Art. 6 CPEUM </a:t>
            </a:r>
            <a:endParaRPr lang="es-ES" sz="2500" i="1" dirty="0">
              <a:solidFill>
                <a:schemeClr val="tx1"/>
              </a:solidFill>
              <a:latin typeface="Tahoma" pitchFamily="34" charset="0"/>
              <a:ea typeface="Tahoma" pitchFamily="34" charset="0"/>
              <a:cs typeface="Tahoma" pitchFamily="34" charset="0"/>
            </a:endParaRPr>
          </a:p>
          <a:p>
            <a:pPr algn="just"/>
            <a:r>
              <a:rPr lang="es-MX" sz="2500" i="1" dirty="0">
                <a:latin typeface="Tahoma" pitchFamily="34" charset="0"/>
                <a:ea typeface="Tahoma" pitchFamily="34" charset="0"/>
                <a:cs typeface="Tahoma" pitchFamily="34" charset="0"/>
              </a:rPr>
              <a:t>… </a:t>
            </a:r>
          </a:p>
        </p:txBody>
      </p:sp>
      <p:sp>
        <p:nvSpPr>
          <p:cNvPr id="4" name="Rectángulo redondeado 3"/>
          <p:cNvSpPr/>
          <p:nvPr/>
        </p:nvSpPr>
        <p:spPr>
          <a:xfrm>
            <a:off x="6008914" y="2752286"/>
            <a:ext cx="5163178" cy="110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200" b="1" dirty="0">
                <a:latin typeface="Tahoma" pitchFamily="34" charset="0"/>
                <a:ea typeface="Tahoma" pitchFamily="34" charset="0"/>
                <a:cs typeface="Tahoma" pitchFamily="34" charset="0"/>
              </a:rPr>
              <a:t>El derecho a la información será garantizado por el Estado</a:t>
            </a:r>
            <a:endParaRPr lang="es-MX" sz="2200" dirty="0">
              <a:latin typeface="Tahoma" pitchFamily="34" charset="0"/>
              <a:ea typeface="Tahoma" pitchFamily="34" charset="0"/>
              <a:cs typeface="Tahoma" pitchFamily="34" charset="0"/>
            </a:endParaRPr>
          </a:p>
        </p:txBody>
      </p:sp>
      <p:sp>
        <p:nvSpPr>
          <p:cNvPr id="5" name="Rectángulo redondeado 4"/>
          <p:cNvSpPr/>
          <p:nvPr/>
        </p:nvSpPr>
        <p:spPr>
          <a:xfrm>
            <a:off x="5812971" y="4136979"/>
            <a:ext cx="5158677" cy="166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b="1" dirty="0">
                <a:latin typeface="Tahoma" pitchFamily="34" charset="0"/>
                <a:ea typeface="Tahoma" pitchFamily="34" charset="0"/>
                <a:cs typeface="Tahoma" pitchFamily="34" charset="0"/>
              </a:rPr>
              <a:t>TODA PERSONA, </a:t>
            </a:r>
            <a:r>
              <a:rPr lang="es-MX" sz="2300" dirty="0">
                <a:latin typeface="Tahoma" pitchFamily="34" charset="0"/>
                <a:ea typeface="Tahoma" pitchFamily="34" charset="0"/>
                <a:cs typeface="Tahoma" pitchFamily="34" charset="0"/>
              </a:rPr>
              <a:t>sin necesidad de acreditar interés alguno o justificar su utilización, tendrá acceso a la información pública</a:t>
            </a:r>
            <a:r>
              <a:rPr lang="es-MX" sz="2300" dirty="0" smtClean="0">
                <a:latin typeface="Tahoma" pitchFamily="34" charset="0"/>
                <a:ea typeface="Tahoma" pitchFamily="34" charset="0"/>
                <a:cs typeface="Tahoma" pitchFamily="34" charset="0"/>
              </a:rPr>
              <a:t>.</a:t>
            </a:r>
            <a:endParaRPr lang="es-ES" sz="2300" dirty="0">
              <a:latin typeface="Tahoma" pitchFamily="34" charset="0"/>
              <a:ea typeface="Tahoma" pitchFamily="34" charset="0"/>
              <a:cs typeface="Tahoma" pitchFamily="34" charset="0"/>
            </a:endParaRPr>
          </a:p>
        </p:txBody>
      </p:sp>
      <p:sp>
        <p:nvSpPr>
          <p:cNvPr id="7" name="Rectángulo redondeado 6"/>
          <p:cNvSpPr/>
          <p:nvPr/>
        </p:nvSpPr>
        <p:spPr>
          <a:xfrm>
            <a:off x="1184031" y="3543301"/>
            <a:ext cx="3910483" cy="2262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300" dirty="0">
                <a:latin typeface="Tahoma" pitchFamily="34" charset="0"/>
                <a:ea typeface="Tahoma" pitchFamily="34" charset="0"/>
                <a:cs typeface="Tahoma" pitchFamily="34" charset="0"/>
              </a:rPr>
              <a:t>Toda información en posesión de cualquier Sujeto Obligado es pública y sólo podrá ser reservada temporalmente por razones de interés público</a:t>
            </a:r>
          </a:p>
        </p:txBody>
      </p:sp>
      <p:grpSp>
        <p:nvGrpSpPr>
          <p:cNvPr id="8" name="7 Grupo"/>
          <p:cNvGrpSpPr/>
          <p:nvPr/>
        </p:nvGrpSpPr>
        <p:grpSpPr>
          <a:xfrm>
            <a:off x="1544417" y="-2321788"/>
            <a:ext cx="8928993" cy="1171039"/>
            <a:chOff x="107503" y="97721"/>
            <a:chExt cx="8928993" cy="1171039"/>
          </a:xfrm>
        </p:grpSpPr>
        <p:pic>
          <p:nvPicPr>
            <p:cNvPr id="9"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grpSp>
        <p:nvGrpSpPr>
          <p:cNvPr id="14" name="13 Grupo"/>
          <p:cNvGrpSpPr/>
          <p:nvPr/>
        </p:nvGrpSpPr>
        <p:grpSpPr>
          <a:xfrm>
            <a:off x="1938548" y="140553"/>
            <a:ext cx="8928993" cy="1171039"/>
            <a:chOff x="107503" y="97721"/>
            <a:chExt cx="8928993" cy="1171039"/>
          </a:xfrm>
        </p:grpSpPr>
        <p:pic>
          <p:nvPicPr>
            <p:cNvPr id="1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6" name="12 Grupo"/>
            <p:cNvGrpSpPr/>
            <p:nvPr/>
          </p:nvGrpSpPr>
          <p:grpSpPr>
            <a:xfrm>
              <a:off x="107503" y="97721"/>
              <a:ext cx="8928993" cy="1171039"/>
              <a:chOff x="107503" y="44624"/>
              <a:chExt cx="8972347" cy="1045270"/>
            </a:xfrm>
          </p:grpSpPr>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30655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0264" y="2118866"/>
            <a:ext cx="11412187" cy="4023360"/>
          </a:xfrm>
        </p:spPr>
        <p:txBody>
          <a:bodyPr>
            <a:normAutofit fontScale="85000" lnSpcReduction="20000"/>
          </a:bodyPr>
          <a:lstStyle/>
          <a:p>
            <a:pPr marL="0" indent="0" algn="just">
              <a:lnSpc>
                <a:spcPct val="120000"/>
              </a:lnSpc>
              <a:buNone/>
            </a:pPr>
            <a:r>
              <a:rPr lang="es-ES_tradnl" sz="2700" dirty="0">
                <a:solidFill>
                  <a:schemeClr val="tx1"/>
                </a:solidFill>
                <a:latin typeface="Tahoma" pitchFamily="34" charset="0"/>
                <a:ea typeface="Tahoma" pitchFamily="34" charset="0"/>
                <a:cs typeface="Tahoma" pitchFamily="34" charset="0"/>
              </a:rPr>
              <a:t>Los términos de las </a:t>
            </a:r>
            <a:r>
              <a:rPr lang="es-ES_tradnl" sz="2700" b="1" dirty="0">
                <a:solidFill>
                  <a:schemeClr val="tx1"/>
                </a:solidFill>
                <a:latin typeface="Tahoma" pitchFamily="34" charset="0"/>
                <a:ea typeface="Tahoma" pitchFamily="34" charset="0"/>
                <a:cs typeface="Tahoma" pitchFamily="34" charset="0"/>
              </a:rPr>
              <a:t>notificaciones</a:t>
            </a:r>
            <a:r>
              <a:rPr lang="es-ES_tradnl" sz="2700" dirty="0">
                <a:solidFill>
                  <a:schemeClr val="tx1"/>
                </a:solidFill>
                <a:latin typeface="Tahoma" pitchFamily="34" charset="0"/>
                <a:ea typeface="Tahoma" pitchFamily="34" charset="0"/>
                <a:cs typeface="Tahoma" pitchFamily="34" charset="0"/>
              </a:rPr>
              <a:t> previstas en esta Ley se computarán en </a:t>
            </a:r>
            <a:r>
              <a:rPr lang="es-ES_tradnl" sz="2700" b="1" dirty="0">
                <a:solidFill>
                  <a:schemeClr val="tx1"/>
                </a:solidFill>
                <a:latin typeface="Tahoma" pitchFamily="34" charset="0"/>
                <a:ea typeface="Tahoma" pitchFamily="34" charset="0"/>
                <a:cs typeface="Tahoma" pitchFamily="34" charset="0"/>
              </a:rPr>
              <a:t>días hábiles</a:t>
            </a:r>
            <a:r>
              <a:rPr lang="es-ES_tradnl" sz="2700" dirty="0">
                <a:solidFill>
                  <a:schemeClr val="tx1"/>
                </a:solidFill>
                <a:latin typeface="Tahoma" pitchFamily="34" charset="0"/>
                <a:ea typeface="Tahoma" pitchFamily="34" charset="0"/>
                <a:cs typeface="Tahoma" pitchFamily="34" charset="0"/>
              </a:rPr>
              <a:t>, y </a:t>
            </a:r>
            <a:r>
              <a:rPr lang="es-ES_tradnl" sz="2700" b="1" dirty="0">
                <a:solidFill>
                  <a:schemeClr val="tx1"/>
                </a:solidFill>
                <a:latin typeface="Tahoma" pitchFamily="34" charset="0"/>
                <a:ea typeface="Tahoma" pitchFamily="34" charset="0"/>
                <a:cs typeface="Tahoma" pitchFamily="34" charset="0"/>
              </a:rPr>
              <a:t>transcurrirán a partir del día siguiente </a:t>
            </a:r>
            <a:r>
              <a:rPr lang="es-ES_tradnl" sz="2700" dirty="0">
                <a:solidFill>
                  <a:schemeClr val="tx1"/>
                </a:solidFill>
                <a:latin typeface="Tahoma" pitchFamily="34" charset="0"/>
                <a:ea typeface="Tahoma" pitchFamily="34" charset="0"/>
                <a:cs typeface="Tahoma" pitchFamily="34" charset="0"/>
              </a:rPr>
              <a:t>al que se practiquen.</a:t>
            </a:r>
            <a:endParaRPr lang="es-MX" sz="2700" dirty="0">
              <a:solidFill>
                <a:schemeClr val="tx1"/>
              </a:solidFill>
              <a:latin typeface="Tahoma" pitchFamily="34" charset="0"/>
              <a:ea typeface="Tahoma" pitchFamily="34" charset="0"/>
              <a:cs typeface="Tahoma" pitchFamily="34" charset="0"/>
            </a:endParaRPr>
          </a:p>
          <a:p>
            <a:pPr marL="0" indent="0" algn="ctr">
              <a:buNone/>
            </a:pPr>
            <a:r>
              <a:rPr lang="es-MX" sz="2700" b="1" dirty="0">
                <a:solidFill>
                  <a:schemeClr val="tx1"/>
                </a:solidFill>
                <a:latin typeface="Tahoma" pitchFamily="34" charset="0"/>
                <a:ea typeface="Tahoma" pitchFamily="34" charset="0"/>
                <a:cs typeface="Tahoma" pitchFamily="34" charset="0"/>
              </a:rPr>
              <a:t>La UT podrá notificar al </a:t>
            </a:r>
            <a:r>
              <a:rPr lang="es-MX" sz="2700" b="1" dirty="0" smtClean="0">
                <a:solidFill>
                  <a:schemeClr val="tx1"/>
                </a:solidFill>
                <a:latin typeface="Tahoma" pitchFamily="34" charset="0"/>
                <a:ea typeface="Tahoma" pitchFamily="34" charset="0"/>
                <a:cs typeface="Tahoma" pitchFamily="34" charset="0"/>
              </a:rPr>
              <a:t>particular</a:t>
            </a:r>
          </a:p>
          <a:p>
            <a:pPr marL="0" indent="0" algn="ctr">
              <a:buNone/>
            </a:pPr>
            <a:endParaRPr lang="es-MX" sz="2700" b="1"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r>
              <a:rPr lang="es-MX" sz="2700" dirty="0">
                <a:solidFill>
                  <a:srgbClr val="00B050"/>
                </a:solidFill>
                <a:latin typeface="Tahoma" pitchFamily="34" charset="0"/>
                <a:ea typeface="Tahoma" pitchFamily="34" charset="0"/>
                <a:cs typeface="Tahoma" pitchFamily="34" charset="0"/>
              </a:rPr>
              <a:t>Respuesta   		</a:t>
            </a:r>
            <a:r>
              <a:rPr lang="es-MX" sz="2700" dirty="0" smtClean="0">
                <a:solidFill>
                  <a:srgbClr val="00B050"/>
                </a:solidFill>
                <a:latin typeface="Tahoma" pitchFamily="34" charset="0"/>
                <a:ea typeface="Tahoma" pitchFamily="34" charset="0"/>
                <a:cs typeface="Tahoma" pitchFamily="34" charset="0"/>
              </a:rPr>
              <a:t> </a:t>
            </a:r>
            <a:r>
              <a:rPr lang="es-MX" sz="2700" dirty="0">
                <a:solidFill>
                  <a:srgbClr val="00B050"/>
                </a:solidFill>
                <a:latin typeface="Tahoma" pitchFamily="34" charset="0"/>
                <a:ea typeface="Tahoma" pitchFamily="34" charset="0"/>
                <a:cs typeface="Tahoma" pitchFamily="34" charset="0"/>
              </a:rPr>
              <a:t>9 días</a:t>
            </a:r>
          </a:p>
          <a:p>
            <a:pPr>
              <a:buFont typeface="Wingdings" panose="05000000000000000000" pitchFamily="2" charset="2"/>
              <a:buChar char="v"/>
            </a:pPr>
            <a:r>
              <a:rPr lang="es-MX" sz="2700" dirty="0">
                <a:solidFill>
                  <a:srgbClr val="7030A0"/>
                </a:solidFill>
                <a:latin typeface="Tahoma" pitchFamily="34" charset="0"/>
                <a:ea typeface="Tahoma" pitchFamily="34" charset="0"/>
                <a:cs typeface="Tahoma" pitchFamily="34" charset="0"/>
              </a:rPr>
              <a:t>Notoria Incompetencia	 3 días</a:t>
            </a:r>
          </a:p>
          <a:p>
            <a:pPr>
              <a:buFont typeface="Wingdings" panose="05000000000000000000" pitchFamily="2" charset="2"/>
              <a:buChar char="v"/>
            </a:pPr>
            <a:r>
              <a:rPr lang="es-MX" sz="2700" dirty="0">
                <a:solidFill>
                  <a:srgbClr val="0070C0"/>
                </a:solidFill>
                <a:latin typeface="Tahoma" pitchFamily="34" charset="0"/>
                <a:ea typeface="Tahoma" pitchFamily="34" charset="0"/>
                <a:cs typeface="Tahoma" pitchFamily="34" charset="0"/>
              </a:rPr>
              <a:t>Prevención      		 3 días – 10 desahogo</a:t>
            </a:r>
          </a:p>
          <a:p>
            <a:pPr>
              <a:buFont typeface="Wingdings" panose="05000000000000000000" pitchFamily="2" charset="2"/>
              <a:buChar char="v"/>
            </a:pPr>
            <a:r>
              <a:rPr lang="es-MX" sz="2700" dirty="0">
                <a:solidFill>
                  <a:srgbClr val="002060"/>
                </a:solidFill>
                <a:latin typeface="Tahoma" pitchFamily="34" charset="0"/>
                <a:ea typeface="Tahoma" pitchFamily="34" charset="0"/>
                <a:cs typeface="Tahoma" pitchFamily="34" charset="0"/>
              </a:rPr>
              <a:t>Competencia parcial         </a:t>
            </a:r>
            <a:r>
              <a:rPr lang="es-MX" sz="2700" dirty="0" smtClean="0">
                <a:solidFill>
                  <a:srgbClr val="002060"/>
                </a:solidFill>
                <a:latin typeface="Tahoma" pitchFamily="34" charset="0"/>
                <a:ea typeface="Tahoma" pitchFamily="34" charset="0"/>
                <a:cs typeface="Tahoma" pitchFamily="34" charset="0"/>
              </a:rPr>
              <a:t> 3 </a:t>
            </a:r>
            <a:r>
              <a:rPr lang="es-MX" sz="2700" dirty="0">
                <a:solidFill>
                  <a:srgbClr val="002060"/>
                </a:solidFill>
                <a:latin typeface="Tahoma" pitchFamily="34" charset="0"/>
                <a:ea typeface="Tahoma" pitchFamily="34" charset="0"/>
                <a:cs typeface="Tahoma" pitchFamily="34" charset="0"/>
              </a:rPr>
              <a:t>días – 9 (respuesta)</a:t>
            </a:r>
          </a:p>
          <a:p>
            <a:pPr>
              <a:buFont typeface="Wingdings" panose="05000000000000000000" pitchFamily="2" charset="2"/>
              <a:buChar char="v"/>
            </a:pPr>
            <a:r>
              <a:rPr lang="es-MX" sz="2700" dirty="0">
                <a:solidFill>
                  <a:srgbClr val="FF0000"/>
                </a:solidFill>
                <a:latin typeface="Tahoma" pitchFamily="34" charset="0"/>
                <a:ea typeface="Tahoma" pitchFamily="34" charset="0"/>
                <a:cs typeface="Tahoma" pitchFamily="34" charset="0"/>
              </a:rPr>
              <a:t>Ampliación de Plazo          </a:t>
            </a:r>
            <a:r>
              <a:rPr lang="es-MX" sz="2700" dirty="0" smtClean="0">
                <a:solidFill>
                  <a:srgbClr val="FF0000"/>
                </a:solidFill>
                <a:latin typeface="Tahoma" pitchFamily="34" charset="0"/>
                <a:ea typeface="Tahoma" pitchFamily="34" charset="0"/>
                <a:cs typeface="Tahoma" pitchFamily="34" charset="0"/>
              </a:rPr>
              <a:t> </a:t>
            </a:r>
            <a:r>
              <a:rPr lang="es-MX" sz="2700" dirty="0">
                <a:solidFill>
                  <a:srgbClr val="FF0000"/>
                </a:solidFill>
                <a:latin typeface="Tahoma" pitchFamily="34" charset="0"/>
                <a:ea typeface="Tahoma" pitchFamily="34" charset="0"/>
                <a:cs typeface="Tahoma" pitchFamily="34" charset="0"/>
              </a:rPr>
              <a:t>9 </a:t>
            </a:r>
            <a:r>
              <a:rPr lang="es-MX" sz="2700" dirty="0" smtClean="0">
                <a:solidFill>
                  <a:srgbClr val="FF0000"/>
                </a:solidFill>
                <a:latin typeface="Tahoma" pitchFamily="34" charset="0"/>
                <a:ea typeface="Tahoma" pitchFamily="34" charset="0"/>
                <a:cs typeface="Tahoma" pitchFamily="34" charset="0"/>
              </a:rPr>
              <a:t>días</a:t>
            </a:r>
            <a:endParaRPr lang="es-MX" sz="2700" dirty="0">
              <a:solidFill>
                <a:srgbClr val="FF0000"/>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99389" y="3194465"/>
            <a:ext cx="2447791" cy="3211078"/>
          </a:xfrm>
          <a:prstGeom prst="rect">
            <a:avLst/>
          </a:prstGeom>
        </p:spPr>
      </p:pic>
      <p:sp>
        <p:nvSpPr>
          <p:cNvPr id="7" name="Rectángulo 6"/>
          <p:cNvSpPr/>
          <p:nvPr/>
        </p:nvSpPr>
        <p:spPr>
          <a:xfrm>
            <a:off x="2237679" y="1105159"/>
            <a:ext cx="8106721" cy="523220"/>
          </a:xfrm>
          <a:prstGeom prst="rect">
            <a:avLst/>
          </a:prstGeom>
        </p:spPr>
        <p:txBody>
          <a:bodyPr wrap="square">
            <a:spAutoFit/>
          </a:bodyPr>
          <a:lstStyle/>
          <a:p>
            <a:pPr algn="r"/>
            <a:r>
              <a:rPr lang="es-MX" sz="2800" b="1" dirty="0">
                <a:solidFill>
                  <a:schemeClr val="accent6">
                    <a:lumMod val="50000"/>
                  </a:schemeClr>
                </a:solidFill>
                <a:latin typeface="Tahoma" pitchFamily="34" charset="0"/>
                <a:ea typeface="Tahoma" pitchFamily="34" charset="0"/>
                <a:cs typeface="Tahoma" pitchFamily="34" charset="0"/>
              </a:rPr>
              <a:t>Procedimiento de Acceso a la Información</a:t>
            </a:r>
            <a:endParaRPr lang="es-MX" sz="2800" dirty="0">
              <a:solidFill>
                <a:schemeClr val="accent6">
                  <a:lumMod val="50000"/>
                </a:schemeClr>
              </a:solidFill>
              <a:latin typeface="Tahoma" pitchFamily="34" charset="0"/>
              <a:ea typeface="Tahoma" pitchFamily="34" charset="0"/>
              <a:cs typeface="Tahoma" pitchFamily="34" charset="0"/>
            </a:endParaRPr>
          </a:p>
        </p:txBody>
      </p:sp>
      <p:sp>
        <p:nvSpPr>
          <p:cNvPr id="6" name="Rectángulo 5"/>
          <p:cNvSpPr/>
          <p:nvPr/>
        </p:nvSpPr>
        <p:spPr>
          <a:xfrm>
            <a:off x="7449970" y="6488668"/>
            <a:ext cx="3121367" cy="369332"/>
          </a:xfrm>
          <a:prstGeom prst="rect">
            <a:avLst/>
          </a:prstGeom>
        </p:spPr>
        <p:txBody>
          <a:bodyPr wrap="none">
            <a:spAutoFit/>
          </a:bodyPr>
          <a:lstStyle/>
          <a:p>
            <a:r>
              <a:rPr lang="es-ES_tradnl" dirty="0">
                <a:solidFill>
                  <a:schemeClr val="bg1">
                    <a:lumMod val="95000"/>
                  </a:schemeClr>
                </a:solidFill>
              </a:rPr>
              <a:t>Artículo 212,200,203,200 Y 212</a:t>
            </a:r>
            <a:endParaRPr lang="es-MX" dirty="0">
              <a:solidFill>
                <a:schemeClr val="bg1">
                  <a:lumMod val="95000"/>
                </a:schemeClr>
              </a:solidFill>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58848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64995" y="5243952"/>
            <a:ext cx="1763485" cy="1322614"/>
          </a:xfrm>
          <a:prstGeom prst="rect">
            <a:avLst/>
          </a:prstGeom>
        </p:spPr>
      </p:pic>
      <p:sp>
        <p:nvSpPr>
          <p:cNvPr id="3" name="Marcador de contenido 2"/>
          <p:cNvSpPr>
            <a:spLocks noGrp="1"/>
          </p:cNvSpPr>
          <p:nvPr>
            <p:ph idx="1"/>
          </p:nvPr>
        </p:nvSpPr>
        <p:spPr>
          <a:xfrm>
            <a:off x="302668" y="1546736"/>
            <a:ext cx="11584531" cy="4464309"/>
          </a:xfrm>
        </p:spPr>
        <p:txBody>
          <a:bodyPr numCol="1">
            <a:noAutofit/>
          </a:bodyPr>
          <a:lstStyle/>
          <a:p>
            <a:pPr marL="620713" indent="-90488" algn="just">
              <a:lnSpc>
                <a:spcPct val="150000"/>
              </a:lnSpc>
              <a:spcBef>
                <a:spcPts val="0"/>
              </a:spcBef>
              <a:spcAft>
                <a:spcPts val="0"/>
              </a:spcAft>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El solicitante tiene 30 días para pagar. </a:t>
            </a:r>
            <a:r>
              <a:rPr lang="es-MX" sz="2400" u="sng" dirty="0">
                <a:solidFill>
                  <a:schemeClr val="tx1"/>
                </a:solidFill>
                <a:latin typeface="Tahoma" pitchFamily="34" charset="0"/>
                <a:ea typeface="Tahoma" pitchFamily="34" charset="0"/>
                <a:cs typeface="Tahoma" pitchFamily="34" charset="0"/>
              </a:rPr>
              <a:t>Artículo 215.</a:t>
            </a:r>
          </a:p>
          <a:p>
            <a:pPr marL="620713" indent="-90488">
              <a:lnSpc>
                <a:spcPct val="150000"/>
              </a:lnSpc>
              <a:spcBef>
                <a:spcPts val="0"/>
              </a:spcBef>
              <a:spcAft>
                <a:spcPts val="0"/>
              </a:spcAft>
              <a:buFont typeface="Wingdings" panose="05000000000000000000" pitchFamily="2" charset="2"/>
              <a:buChar char="v"/>
            </a:pPr>
            <a:r>
              <a:rPr lang="es-MX" sz="2400" b="1" dirty="0">
                <a:solidFill>
                  <a:schemeClr val="tx1"/>
                </a:solidFill>
                <a:latin typeface="Tahoma" pitchFamily="34" charset="0"/>
                <a:ea typeface="Tahoma" pitchFamily="34" charset="0"/>
                <a:cs typeface="Tahoma" pitchFamily="34" charset="0"/>
              </a:rPr>
              <a:t>Una vez realizado el pago el SO tiene 5 días para hacer la entrega de la información </a:t>
            </a:r>
            <a:r>
              <a:rPr lang="es-MX" sz="2400" dirty="0">
                <a:solidFill>
                  <a:schemeClr val="tx1"/>
                </a:solidFill>
                <a:latin typeface="Tahoma" pitchFamily="34" charset="0"/>
                <a:ea typeface="Tahoma" pitchFamily="34" charset="0"/>
                <a:cs typeface="Tahoma" pitchFamily="34" charset="0"/>
              </a:rPr>
              <a:t>La información se tendrá disponible hasta por 60 días (opera la caducidad de trámite).</a:t>
            </a:r>
          </a:p>
          <a:p>
            <a:pPr marL="620713" indent="-90488" algn="just">
              <a:lnSpc>
                <a:spcPct val="150000"/>
              </a:lnSpc>
              <a:spcBef>
                <a:spcPts val="0"/>
              </a:spcBef>
              <a:spcAft>
                <a:spcPts val="0"/>
              </a:spcAft>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Cuando la Información requerida ya se encuentre en medios impresos (libros, trípticos, etc.) O disponible en medios electrónicos, </a:t>
            </a:r>
            <a:r>
              <a:rPr lang="es-MX" sz="2400" b="1" dirty="0">
                <a:solidFill>
                  <a:schemeClr val="tx1"/>
                </a:solidFill>
                <a:latin typeface="Tahoma" pitchFamily="34" charset="0"/>
                <a:ea typeface="Tahoma" pitchFamily="34" charset="0"/>
                <a:cs typeface="Tahoma" pitchFamily="34" charset="0"/>
              </a:rPr>
              <a:t>se le hará saber al solicitante en 5 días hábiles</a:t>
            </a:r>
            <a:r>
              <a:rPr lang="es-MX" sz="2400" dirty="0">
                <a:solidFill>
                  <a:schemeClr val="tx1"/>
                </a:solidFill>
                <a:latin typeface="Tahoma" pitchFamily="34" charset="0"/>
                <a:ea typeface="Tahoma" pitchFamily="34" charset="0"/>
                <a:cs typeface="Tahoma" pitchFamily="34" charset="0"/>
              </a:rPr>
              <a:t>, el lugar y la forma en que la puede adquirir o consultar </a:t>
            </a:r>
            <a:r>
              <a:rPr lang="es-MX" sz="2400" u="sng" dirty="0">
                <a:solidFill>
                  <a:schemeClr val="tx1"/>
                </a:solidFill>
                <a:latin typeface="Tahoma" pitchFamily="34" charset="0"/>
                <a:ea typeface="Tahoma" pitchFamily="34" charset="0"/>
                <a:cs typeface="Tahoma" pitchFamily="34" charset="0"/>
              </a:rPr>
              <a:t>Artículo 209.</a:t>
            </a:r>
          </a:p>
          <a:p>
            <a:pPr marL="0" indent="0">
              <a:lnSpc>
                <a:spcPct val="150000"/>
              </a:lnSpc>
              <a:spcBef>
                <a:spcPts val="0"/>
              </a:spcBef>
              <a:spcAft>
                <a:spcPts val="0"/>
              </a:spcAft>
              <a:buNone/>
            </a:pPr>
            <a:endParaRPr lang="es-MX" dirty="0">
              <a:solidFill>
                <a:schemeClr val="tx1"/>
              </a:solidFill>
              <a:latin typeface="Tahoma" pitchFamily="34" charset="0"/>
              <a:ea typeface="Tahoma" pitchFamily="34" charset="0"/>
              <a:cs typeface="Tahoma" pitchFamily="34" charset="0"/>
            </a:endParaRPr>
          </a:p>
          <a:p>
            <a:pPr>
              <a:lnSpc>
                <a:spcPct val="150000"/>
              </a:lnSpc>
              <a:spcBef>
                <a:spcPts val="0"/>
              </a:spcBef>
              <a:spcAft>
                <a:spcPts val="0"/>
              </a:spcAft>
              <a:buFont typeface="Wingdings" panose="05000000000000000000" pitchFamily="2" charset="2"/>
              <a:buChar char="v"/>
            </a:pPr>
            <a:endParaRPr lang="es-MX" dirty="0">
              <a:solidFill>
                <a:schemeClr val="tx1"/>
              </a:solidFill>
              <a:latin typeface="Tahoma" pitchFamily="34" charset="0"/>
              <a:ea typeface="Tahoma" pitchFamily="34" charset="0"/>
              <a:cs typeface="Tahoma" pitchFamily="34" charset="0"/>
            </a:endParaRPr>
          </a:p>
          <a:p>
            <a:pPr marL="0" indent="0">
              <a:spcBef>
                <a:spcPts val="0"/>
              </a:spcBef>
              <a:spcAft>
                <a:spcPts val="0"/>
              </a:spcAft>
              <a:buNone/>
            </a:pPr>
            <a:endParaRPr lang="es-MX" dirty="0">
              <a:solidFill>
                <a:schemeClr val="tx1"/>
              </a:solidFill>
              <a:latin typeface="Tahoma" pitchFamily="34" charset="0"/>
              <a:ea typeface="Tahoma" pitchFamily="34" charset="0"/>
              <a:cs typeface="Tahoma" pitchFamily="34" charset="0"/>
            </a:endParaRPr>
          </a:p>
          <a:p>
            <a:pPr>
              <a:spcBef>
                <a:spcPts val="0"/>
              </a:spcBef>
              <a:spcAft>
                <a:spcPts val="0"/>
              </a:spcAft>
            </a:pPr>
            <a:endParaRPr lang="es-MX" dirty="0">
              <a:latin typeface="Tahoma" pitchFamily="34" charset="0"/>
              <a:ea typeface="Tahoma" pitchFamily="34" charset="0"/>
              <a:cs typeface="Tahoma" pitchFamily="34" charset="0"/>
            </a:endParaRPr>
          </a:p>
          <a:p>
            <a:pPr>
              <a:spcBef>
                <a:spcPts val="0"/>
              </a:spcBef>
              <a:spcAft>
                <a:spcPts val="0"/>
              </a:spcAft>
            </a:pPr>
            <a:endParaRPr lang="es-MX" dirty="0">
              <a:latin typeface="Tahoma" pitchFamily="34" charset="0"/>
              <a:ea typeface="Tahoma" pitchFamily="34" charset="0"/>
              <a:cs typeface="Tahoma" pitchFamily="34" charset="0"/>
            </a:endParaRPr>
          </a:p>
          <a:p>
            <a:pPr>
              <a:spcBef>
                <a:spcPts val="0"/>
              </a:spcBef>
              <a:spcAft>
                <a:spcPts val="0"/>
              </a:spcAft>
            </a:pPr>
            <a:endParaRPr lang="es-MX" dirty="0">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p:cNvSpPr/>
          <p:nvPr/>
        </p:nvSpPr>
        <p:spPr>
          <a:xfrm>
            <a:off x="2422570" y="1105159"/>
            <a:ext cx="7874330" cy="523220"/>
          </a:xfrm>
          <a:prstGeom prst="rect">
            <a:avLst/>
          </a:prstGeom>
        </p:spPr>
        <p:txBody>
          <a:bodyPr wrap="square">
            <a:spAutoFit/>
          </a:bodyPr>
          <a:lstStyle/>
          <a:p>
            <a:pPr algn="r"/>
            <a:r>
              <a:rPr lang="es-MX" sz="2800" b="1" dirty="0">
                <a:solidFill>
                  <a:srgbClr val="00B0F0"/>
                </a:solidFill>
                <a:latin typeface="Tahoma" pitchFamily="34" charset="0"/>
                <a:ea typeface="Tahoma" pitchFamily="34" charset="0"/>
                <a:cs typeface="Tahoma" pitchFamily="34" charset="0"/>
              </a:rPr>
              <a:t>Procedimiento de Acceso a la Información</a:t>
            </a:r>
            <a:endParaRPr lang="es-MX"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6572672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7158" y="1810107"/>
            <a:ext cx="10058400" cy="3866297"/>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Tema </a:t>
            </a:r>
            <a:r>
              <a:rPr lang="es-MX" sz="6000" b="1" dirty="0">
                <a:solidFill>
                  <a:schemeClr val="accent6">
                    <a:lumMod val="50000"/>
                  </a:schemeClr>
                </a:solidFill>
                <a:latin typeface="Tahoma" pitchFamily="34" charset="0"/>
                <a:ea typeface="Tahoma" pitchFamily="34" charset="0"/>
                <a:cs typeface="Tahoma" pitchFamily="34" charset="0"/>
              </a:rPr>
              <a:t>8</a:t>
            </a:r>
          </a:p>
          <a:p>
            <a:pPr algn="ctr"/>
            <a:r>
              <a:rPr lang="es-MX" sz="6000" b="1" dirty="0">
                <a:solidFill>
                  <a:schemeClr val="accent6">
                    <a:lumMod val="50000"/>
                  </a:schemeClr>
                </a:solidFill>
                <a:latin typeface="Tahoma" pitchFamily="34" charset="0"/>
                <a:ea typeface="Tahoma" pitchFamily="34" charset="0"/>
                <a:cs typeface="Tahoma" pitchFamily="34" charset="0"/>
              </a:rPr>
              <a:t> Procedimientos de impugnación</a:t>
            </a:r>
          </a:p>
          <a:p>
            <a:pPr algn="ctr"/>
            <a:r>
              <a:rPr lang="es-MX" sz="6000" b="1" dirty="0">
                <a:solidFill>
                  <a:schemeClr val="accent6">
                    <a:lumMod val="50000"/>
                  </a:schemeClr>
                </a:solidFill>
                <a:latin typeface="Tahoma" pitchFamily="34" charset="0"/>
                <a:ea typeface="Tahoma" pitchFamily="34" charset="0"/>
                <a:cs typeface="Tahoma" pitchFamily="34" charset="0"/>
              </a:rPr>
              <a:t>Recurso de </a:t>
            </a:r>
            <a:r>
              <a:rPr lang="es-MX" sz="6000" b="1" dirty="0" smtClean="0">
                <a:solidFill>
                  <a:schemeClr val="accent6">
                    <a:lumMod val="50000"/>
                  </a:schemeClr>
                </a:solidFill>
                <a:latin typeface="Tahoma" pitchFamily="34" charset="0"/>
                <a:ea typeface="Tahoma" pitchFamily="34" charset="0"/>
                <a:cs typeface="Tahoma" pitchFamily="34" charset="0"/>
              </a:rPr>
              <a:t>revisión</a:t>
            </a:r>
            <a:endParaRPr lang="es-MX" sz="6000" b="1" dirty="0">
              <a:solidFill>
                <a:schemeClr val="accent6">
                  <a:lumMod val="50000"/>
                </a:schemeClr>
              </a:solidFill>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79665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715942" y="951790"/>
            <a:ext cx="5726430" cy="738263"/>
          </a:xfrm>
        </p:spPr>
        <p:txBody>
          <a:bodyPr>
            <a:normAutofit/>
          </a:body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198206" y="2396890"/>
            <a:ext cx="9952074" cy="2655756"/>
          </a:xfrm>
        </p:spPr>
        <p:txBody>
          <a:bodyPr>
            <a:normAutofit/>
          </a:bodyPr>
          <a:lstStyle/>
          <a:p>
            <a:pPr marL="0" indent="0" algn="ctr">
              <a:buNone/>
              <a:tabLst>
                <a:tab pos="63104" algn="l"/>
              </a:tabLst>
            </a:pPr>
            <a:r>
              <a:rPr lang="es-ES_tradnl" sz="3600" b="1" dirty="0">
                <a:solidFill>
                  <a:srgbClr val="002060"/>
                </a:solidFill>
                <a:latin typeface="Tahoma" pitchFamily="34" charset="0"/>
                <a:ea typeface="Tahoma" pitchFamily="34" charset="0"/>
                <a:cs typeface="Tahoma" pitchFamily="34" charset="0"/>
              </a:rPr>
              <a:t>Es el medio de impugnación </a:t>
            </a:r>
          </a:p>
          <a:p>
            <a:pPr marL="0" indent="0" algn="ctr">
              <a:buNone/>
              <a:tabLst>
                <a:tab pos="63104" algn="l"/>
              </a:tabLst>
            </a:pPr>
            <a:r>
              <a:rPr lang="es-ES_tradnl" sz="3600" b="1" dirty="0">
                <a:solidFill>
                  <a:srgbClr val="002060"/>
                </a:solidFill>
                <a:latin typeface="Tahoma" pitchFamily="34" charset="0"/>
                <a:ea typeface="Tahoma" pitchFamily="34" charset="0"/>
                <a:cs typeface="Tahoma" pitchFamily="34" charset="0"/>
              </a:rPr>
              <a:t>con el que cuenta </a:t>
            </a:r>
            <a:r>
              <a:rPr lang="es-ES_tradnl" sz="3600" b="1" u="sng" dirty="0">
                <a:solidFill>
                  <a:srgbClr val="002060"/>
                </a:solidFill>
                <a:latin typeface="Tahoma" pitchFamily="34" charset="0"/>
                <a:ea typeface="Tahoma" pitchFamily="34" charset="0"/>
                <a:cs typeface="Tahoma" pitchFamily="34" charset="0"/>
              </a:rPr>
              <a:t>un solicitante </a:t>
            </a:r>
          </a:p>
          <a:p>
            <a:pPr marL="0" indent="0" algn="ctr">
              <a:buNone/>
              <a:tabLst>
                <a:tab pos="63104" algn="l"/>
              </a:tabLst>
            </a:pPr>
            <a:r>
              <a:rPr lang="es-ES_tradnl" sz="3600" b="1" dirty="0">
                <a:solidFill>
                  <a:srgbClr val="002060"/>
                </a:solidFill>
                <a:latin typeface="Tahoma" pitchFamily="34" charset="0"/>
                <a:ea typeface="Tahoma" pitchFamily="34" charset="0"/>
                <a:cs typeface="Tahoma" pitchFamily="34" charset="0"/>
              </a:rPr>
              <a:t>que este </a:t>
            </a:r>
            <a:r>
              <a:rPr lang="es-ES_tradnl" sz="3600" b="1" u="sng" dirty="0">
                <a:solidFill>
                  <a:srgbClr val="002060"/>
                </a:solidFill>
                <a:latin typeface="Tahoma" pitchFamily="34" charset="0"/>
                <a:ea typeface="Tahoma" pitchFamily="34" charset="0"/>
                <a:cs typeface="Tahoma" pitchFamily="34" charset="0"/>
              </a:rPr>
              <a:t>inconforme </a:t>
            </a:r>
          </a:p>
          <a:p>
            <a:pPr marL="0" indent="0" algn="ctr">
              <a:buNone/>
              <a:tabLst>
                <a:tab pos="63104" algn="l"/>
              </a:tabLst>
            </a:pPr>
            <a:r>
              <a:rPr lang="es-ES_tradnl" sz="3600" b="1" u="sng" dirty="0">
                <a:solidFill>
                  <a:srgbClr val="002060"/>
                </a:solidFill>
                <a:latin typeface="Tahoma" pitchFamily="34" charset="0"/>
                <a:ea typeface="Tahoma" pitchFamily="34" charset="0"/>
                <a:cs typeface="Tahoma" pitchFamily="34" charset="0"/>
              </a:rPr>
              <a:t>con la respuesta del Sujeto Obligado</a:t>
            </a:r>
            <a:r>
              <a:rPr lang="es-ES_tradnl" sz="3600" b="1" dirty="0">
                <a:solidFill>
                  <a:srgbClr val="002060"/>
                </a:solidFill>
                <a:latin typeface="Tahoma" pitchFamily="34" charset="0"/>
                <a:ea typeface="Tahoma" pitchFamily="34" charset="0"/>
                <a:cs typeface="Tahoma" pitchFamily="34" charset="0"/>
              </a:rPr>
              <a:t>.</a:t>
            </a:r>
          </a:p>
          <a:p>
            <a:pPr marL="0" indent="0" algn="ctr">
              <a:buNone/>
              <a:tabLst>
                <a:tab pos="63104" algn="l"/>
              </a:tabLst>
            </a:pPr>
            <a:endParaRPr lang="es-ES_tradnl" sz="300" dirty="0">
              <a:solidFill>
                <a:srgbClr val="002060"/>
              </a:solidFill>
              <a:latin typeface="Tahoma" pitchFamily="34" charset="0"/>
              <a:ea typeface="Tahoma" pitchFamily="34" charset="0"/>
              <a:cs typeface="Tahoma" pitchFamily="34" charset="0"/>
            </a:endParaRPr>
          </a:p>
          <a:p>
            <a:endParaRPr lang="es-MX" sz="3600" dirty="0">
              <a:solidFill>
                <a:srgbClr val="002060"/>
              </a:solidFill>
              <a:latin typeface="Tahoma" pitchFamily="34" charset="0"/>
              <a:ea typeface="Tahoma" pitchFamily="34" charset="0"/>
              <a:cs typeface="Tahoma" pitchFamily="34" charset="0"/>
            </a:endParaRPr>
          </a:p>
        </p:txBody>
      </p:sp>
      <p:sp>
        <p:nvSpPr>
          <p:cNvPr id="5" name="Rectángulo 4"/>
          <p:cNvSpPr/>
          <p:nvPr/>
        </p:nvSpPr>
        <p:spPr>
          <a:xfrm>
            <a:off x="8349574" y="6459259"/>
            <a:ext cx="1326004" cy="369332"/>
          </a:xfrm>
          <a:prstGeom prst="rect">
            <a:avLst/>
          </a:prstGeom>
        </p:spPr>
        <p:txBody>
          <a:bodyPr wrap="none">
            <a:spAutoFit/>
          </a:bodyPr>
          <a:lstStyle/>
          <a:p>
            <a:r>
              <a:rPr lang="es-ES_tradnl" dirty="0">
                <a:solidFill>
                  <a:schemeClr val="bg1">
                    <a:lumMod val="95000"/>
                  </a:schemeClr>
                </a:solidFill>
              </a:rPr>
              <a:t>Artículo 233</a:t>
            </a:r>
            <a:endParaRPr lang="es-MX" dirty="0">
              <a:solidFill>
                <a:schemeClr val="bg1">
                  <a:lumMod val="95000"/>
                </a:schemeClr>
              </a:solidFill>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29744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p:cNvSpPr/>
          <p:nvPr/>
        </p:nvSpPr>
        <p:spPr>
          <a:xfrm>
            <a:off x="1148861" y="1968114"/>
            <a:ext cx="10175631" cy="3691523"/>
          </a:xfrm>
          <a:prstGeom prst="rect">
            <a:avLst/>
          </a:prstGeom>
        </p:spPr>
        <p:txBody>
          <a:bodyPr wrap="square">
            <a:spAutoFit/>
          </a:bodyPr>
          <a:lstStyle/>
          <a:p>
            <a:pPr algn="just">
              <a:tabLst>
                <a:tab pos="63104" algn="l"/>
              </a:tabLst>
            </a:pPr>
            <a:r>
              <a:rPr lang="es-ES_tradnl" sz="3000" dirty="0">
                <a:latin typeface="Tahoma" pitchFamily="34" charset="0"/>
                <a:ea typeface="Tahoma" pitchFamily="34" charset="0"/>
                <a:cs typeface="Tahoma" pitchFamily="34" charset="0"/>
              </a:rPr>
              <a:t>Se podrá interponer </a:t>
            </a:r>
            <a:r>
              <a:rPr lang="es-ES_tradnl" sz="3000" dirty="0" smtClean="0">
                <a:latin typeface="Tahoma" pitchFamily="34" charset="0"/>
                <a:ea typeface="Tahoma" pitchFamily="34" charset="0"/>
                <a:cs typeface="Tahoma" pitchFamily="34" charset="0"/>
              </a:rPr>
              <a:t>ante:</a:t>
            </a:r>
          </a:p>
          <a:p>
            <a:pPr algn="just">
              <a:tabLst>
                <a:tab pos="63104" algn="l"/>
              </a:tabLst>
            </a:pPr>
            <a:endParaRPr lang="es-ES_tradnl" sz="3000" dirty="0">
              <a:latin typeface="Tahoma" pitchFamily="34" charset="0"/>
              <a:ea typeface="Tahoma" pitchFamily="34" charset="0"/>
              <a:cs typeface="Tahoma" pitchFamily="34" charset="0"/>
            </a:endParaRPr>
          </a:p>
          <a:p>
            <a:pPr algn="just">
              <a:lnSpc>
                <a:spcPct val="150000"/>
              </a:lnSpc>
              <a:buFont typeface="Wingdings" panose="05000000000000000000" pitchFamily="2" charset="2"/>
              <a:buChar char="v"/>
            </a:pPr>
            <a:r>
              <a:rPr lang="es-ES_tradnl" sz="3000" b="1" dirty="0">
                <a:latin typeface="Tahoma" pitchFamily="34" charset="0"/>
                <a:ea typeface="Tahoma" pitchFamily="34" charset="0"/>
                <a:cs typeface="Tahoma" pitchFamily="34" charset="0"/>
              </a:rPr>
              <a:t>El Instituto</a:t>
            </a:r>
            <a:r>
              <a:rPr lang="es-ES_tradnl" sz="3000" b="1" dirty="0" smtClean="0">
                <a:latin typeface="Tahoma" pitchFamily="34" charset="0"/>
                <a:ea typeface="Tahoma" pitchFamily="34" charset="0"/>
                <a:cs typeface="Tahoma" pitchFamily="34" charset="0"/>
              </a:rPr>
              <a:t>.</a:t>
            </a:r>
            <a:endParaRPr lang="es-ES_tradnl" sz="3000" dirty="0">
              <a:latin typeface="Tahoma" pitchFamily="34" charset="0"/>
              <a:ea typeface="Tahoma" pitchFamily="34" charset="0"/>
              <a:cs typeface="Tahoma" pitchFamily="34" charset="0"/>
            </a:endParaRPr>
          </a:p>
          <a:p>
            <a:pPr algn="just">
              <a:lnSpc>
                <a:spcPct val="150000"/>
              </a:lnSpc>
              <a:buFont typeface="Wingdings" panose="05000000000000000000" pitchFamily="2" charset="2"/>
              <a:buChar char="v"/>
            </a:pPr>
            <a:r>
              <a:rPr lang="es-ES_tradnl" sz="3000" dirty="0">
                <a:latin typeface="Tahoma" pitchFamily="34" charset="0"/>
                <a:ea typeface="Tahoma" pitchFamily="34" charset="0"/>
                <a:cs typeface="Tahoma" pitchFamily="34" charset="0"/>
              </a:rPr>
              <a:t>L</a:t>
            </a:r>
            <a:r>
              <a:rPr lang="es-ES_tradnl" sz="3000" dirty="0" smtClean="0">
                <a:latin typeface="Tahoma" pitchFamily="34" charset="0"/>
                <a:ea typeface="Tahoma" pitchFamily="34" charset="0"/>
                <a:cs typeface="Tahoma" pitchFamily="34" charset="0"/>
              </a:rPr>
              <a:t>a</a:t>
            </a:r>
            <a:r>
              <a:rPr lang="es-ES_tradnl" sz="3000" b="1" dirty="0" smtClean="0">
                <a:latin typeface="Tahoma" pitchFamily="34" charset="0"/>
                <a:ea typeface="Tahoma" pitchFamily="34" charset="0"/>
                <a:cs typeface="Tahoma" pitchFamily="34" charset="0"/>
              </a:rPr>
              <a:t> </a:t>
            </a:r>
            <a:r>
              <a:rPr lang="es-ES_tradnl" sz="3000" b="1" dirty="0">
                <a:latin typeface="Tahoma" pitchFamily="34" charset="0"/>
                <a:ea typeface="Tahoma" pitchFamily="34" charset="0"/>
                <a:cs typeface="Tahoma" pitchFamily="34" charset="0"/>
              </a:rPr>
              <a:t>Unidad de </a:t>
            </a:r>
            <a:r>
              <a:rPr lang="es-ES_tradnl" sz="3000" b="1" dirty="0" smtClean="0">
                <a:latin typeface="Tahoma" pitchFamily="34" charset="0"/>
                <a:ea typeface="Tahoma" pitchFamily="34" charset="0"/>
                <a:cs typeface="Tahoma" pitchFamily="34" charset="0"/>
              </a:rPr>
              <a:t>Transparencia</a:t>
            </a:r>
            <a:r>
              <a:rPr lang="es-ES_tradnl" sz="3000" dirty="0" smtClean="0">
                <a:latin typeface="Tahoma" pitchFamily="34" charset="0"/>
                <a:ea typeface="Tahoma" pitchFamily="34" charset="0"/>
                <a:cs typeface="Tahoma" pitchFamily="34" charset="0"/>
              </a:rPr>
              <a:t>.</a:t>
            </a:r>
          </a:p>
          <a:p>
            <a:pPr algn="just">
              <a:lnSpc>
                <a:spcPct val="150000"/>
              </a:lnSpc>
              <a:buFont typeface="Wingdings" panose="05000000000000000000" pitchFamily="2" charset="2"/>
              <a:buChar char="v"/>
            </a:pPr>
            <a:r>
              <a:rPr lang="es-ES_tradnl" sz="3000" dirty="0" smtClean="0">
                <a:latin typeface="Tahoma" pitchFamily="34" charset="0"/>
                <a:ea typeface="Tahoma" pitchFamily="34" charset="0"/>
                <a:cs typeface="Tahoma" pitchFamily="34" charset="0"/>
              </a:rPr>
              <a:t>Al </a:t>
            </a:r>
            <a:r>
              <a:rPr lang="es-ES_tradnl" sz="3000" dirty="0">
                <a:latin typeface="Tahoma" pitchFamily="34" charset="0"/>
                <a:ea typeface="Tahoma" pitchFamily="34" charset="0"/>
                <a:cs typeface="Tahoma" pitchFamily="34" charset="0"/>
              </a:rPr>
              <a:t>correo </a:t>
            </a:r>
            <a:r>
              <a:rPr lang="es-ES_tradnl" sz="3000" dirty="0">
                <a:latin typeface="Tahoma" pitchFamily="34" charset="0"/>
                <a:ea typeface="Tahoma" pitchFamily="34" charset="0"/>
                <a:cs typeface="Tahoma" pitchFamily="34" charset="0"/>
                <a:hlinkClick r:id="rId2"/>
              </a:rPr>
              <a:t>recursoderevision@infodf.org.mx</a:t>
            </a:r>
            <a:r>
              <a:rPr lang="es-ES_tradnl" sz="3000" dirty="0">
                <a:latin typeface="Tahoma" pitchFamily="34" charset="0"/>
                <a:ea typeface="Tahoma" pitchFamily="34" charset="0"/>
                <a:cs typeface="Tahoma" pitchFamily="34" charset="0"/>
              </a:rPr>
              <a:t> o a través del INFOMEX.</a:t>
            </a:r>
          </a:p>
        </p:txBody>
      </p:sp>
      <p:sp>
        <p:nvSpPr>
          <p:cNvPr id="5" name="Título 1"/>
          <p:cNvSpPr>
            <a:spLocks noGrp="1"/>
          </p:cNvSpPr>
          <p:nvPr>
            <p:ph type="title" idx="4294967295"/>
          </p:nvPr>
        </p:nvSpPr>
        <p:spPr>
          <a:xfrm>
            <a:off x="5260768" y="831287"/>
            <a:ext cx="4847027" cy="738263"/>
          </a:xfrm>
        </p:spPr>
        <p:txBody>
          <a:bodyPr>
            <a:normAutofit/>
          </a:bodyPr>
          <a:lstStyle/>
          <a:p>
            <a:pPr algn="r"/>
            <a:r>
              <a:rPr lang="es-ES_tradnl" sz="3600" b="1" dirty="0">
                <a:solidFill>
                  <a:schemeClr val="accent6">
                    <a:lumMod val="50000"/>
                  </a:schemeClr>
                </a:solidFill>
                <a:latin typeface="Tahoma" pitchFamily="34" charset="0"/>
                <a:ea typeface="Tahoma" pitchFamily="34" charset="0"/>
                <a:cs typeface="Tahoma" pitchFamily="34" charset="0"/>
              </a:rPr>
              <a:t>Recurso de Revisión</a:t>
            </a:r>
            <a:endParaRPr lang="es-MX" sz="3600" b="1" dirty="0">
              <a:solidFill>
                <a:schemeClr val="accent6">
                  <a:lumMod val="50000"/>
                </a:schemeClr>
              </a:solidFill>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90772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758311" y="855043"/>
            <a:ext cx="5562825" cy="738263"/>
          </a:xfrm>
        </p:spPr>
        <p:txBody>
          <a:bodyPr>
            <a:normAutofit/>
          </a:body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79568" y="1368423"/>
            <a:ext cx="11578880" cy="3167948"/>
          </a:xfrm>
        </p:spPr>
        <p:txBody>
          <a:bodyPr>
            <a:noAutofit/>
          </a:bodyPr>
          <a:lstStyle/>
          <a:p>
            <a:pPr marL="0" indent="0" algn="ctr">
              <a:lnSpc>
                <a:spcPct val="100000"/>
              </a:lnSpc>
              <a:spcBef>
                <a:spcPts val="0"/>
              </a:spcBef>
              <a:spcAft>
                <a:spcPts val="0"/>
              </a:spcAft>
              <a:buNone/>
              <a:tabLst>
                <a:tab pos="63104" algn="l"/>
              </a:tabLst>
            </a:pPr>
            <a:endParaRPr lang="es-ES_tradnl" sz="2800" dirty="0">
              <a:solidFill>
                <a:schemeClr val="tx1"/>
              </a:solidFill>
              <a:latin typeface="Tahoma" pitchFamily="34" charset="0"/>
              <a:ea typeface="Tahoma" pitchFamily="34" charset="0"/>
              <a:cs typeface="Tahoma" pitchFamily="34" charset="0"/>
            </a:endParaRPr>
          </a:p>
          <a:p>
            <a:pPr marL="0" indent="0" algn="just">
              <a:lnSpc>
                <a:spcPct val="100000"/>
              </a:lnSpc>
              <a:spcBef>
                <a:spcPts val="0"/>
              </a:spcBef>
              <a:spcAft>
                <a:spcPts val="0"/>
              </a:spcAft>
              <a:buNone/>
              <a:tabLst>
                <a:tab pos="63104" algn="l"/>
              </a:tabLst>
            </a:pPr>
            <a:r>
              <a:rPr lang="es-ES_tradnl" sz="2800" dirty="0">
                <a:solidFill>
                  <a:schemeClr val="tx1"/>
                </a:solidFill>
                <a:latin typeface="Tahoma" pitchFamily="34" charset="0"/>
                <a:ea typeface="Tahoma" pitchFamily="34" charset="0"/>
                <a:cs typeface="Tahoma" pitchFamily="34" charset="0"/>
              </a:rPr>
              <a:t>Se podrá interponer de manera directa,  o por medios electrónicos ante</a:t>
            </a:r>
            <a:r>
              <a:rPr lang="es-ES_tradnl" sz="2800" dirty="0" smtClean="0">
                <a:solidFill>
                  <a:schemeClr val="tx1"/>
                </a:solidFill>
                <a:latin typeface="Tahoma" pitchFamily="34" charset="0"/>
                <a:ea typeface="Tahoma" pitchFamily="34" charset="0"/>
                <a:cs typeface="Tahoma" pitchFamily="34" charset="0"/>
              </a:rPr>
              <a:t>:</a:t>
            </a:r>
          </a:p>
          <a:p>
            <a:pPr marL="0" indent="0" algn="just">
              <a:lnSpc>
                <a:spcPct val="100000"/>
              </a:lnSpc>
              <a:spcBef>
                <a:spcPts val="0"/>
              </a:spcBef>
              <a:spcAft>
                <a:spcPts val="0"/>
              </a:spcAft>
              <a:buNone/>
              <a:tabLst>
                <a:tab pos="63104" algn="l"/>
              </a:tabLst>
            </a:pPr>
            <a:endParaRPr lang="es-ES_tradnl" sz="2800" dirty="0" smtClean="0">
              <a:solidFill>
                <a:schemeClr val="tx1"/>
              </a:solidFill>
              <a:latin typeface="Tahoma" pitchFamily="34" charset="0"/>
              <a:ea typeface="Tahoma" pitchFamily="34" charset="0"/>
              <a:cs typeface="Tahoma" pitchFamily="34" charset="0"/>
            </a:endParaRPr>
          </a:p>
          <a:p>
            <a:pPr marL="620713" indent="-257175" algn="just">
              <a:lnSpc>
                <a:spcPct val="100000"/>
              </a:lnSpc>
              <a:spcBef>
                <a:spcPts val="0"/>
              </a:spcBef>
              <a:spcAft>
                <a:spcPts val="0"/>
              </a:spcAft>
              <a:buFont typeface="Wingdings" panose="05000000000000000000" pitchFamily="2" charset="2"/>
              <a:buChar char="v"/>
              <a:tabLst>
                <a:tab pos="714375" algn="l"/>
              </a:tabLst>
            </a:pPr>
            <a:r>
              <a:rPr lang="es-ES_tradnl" sz="2800" dirty="0" smtClean="0">
                <a:solidFill>
                  <a:schemeClr val="tx1"/>
                </a:solidFill>
                <a:latin typeface="Tahoma" pitchFamily="34" charset="0"/>
                <a:ea typeface="Tahoma" pitchFamily="34" charset="0"/>
                <a:cs typeface="Tahoma" pitchFamily="34" charset="0"/>
              </a:rPr>
              <a:t>La </a:t>
            </a:r>
            <a:r>
              <a:rPr lang="es-ES_tradnl" sz="2800" dirty="0">
                <a:solidFill>
                  <a:schemeClr val="tx1"/>
                </a:solidFill>
                <a:latin typeface="Tahoma" pitchFamily="34" charset="0"/>
                <a:ea typeface="Tahoma" pitchFamily="34" charset="0"/>
                <a:cs typeface="Tahoma" pitchFamily="34" charset="0"/>
              </a:rPr>
              <a:t>UT deberá remitir el recurso de revisión al Instituto a más tardar </a:t>
            </a:r>
            <a:r>
              <a:rPr lang="es-ES_tradnl" sz="2800" b="1" dirty="0">
                <a:solidFill>
                  <a:schemeClr val="tx1"/>
                </a:solidFill>
                <a:latin typeface="Tahoma" pitchFamily="34" charset="0"/>
                <a:ea typeface="Tahoma" pitchFamily="34" charset="0"/>
                <a:cs typeface="Tahoma" pitchFamily="34" charset="0"/>
              </a:rPr>
              <a:t>al día siguiente </a:t>
            </a:r>
            <a:r>
              <a:rPr lang="es-ES_tradnl" sz="2800" dirty="0">
                <a:solidFill>
                  <a:schemeClr val="tx1"/>
                </a:solidFill>
                <a:latin typeface="Tahoma" pitchFamily="34" charset="0"/>
                <a:ea typeface="Tahoma" pitchFamily="34" charset="0"/>
                <a:cs typeface="Tahoma" pitchFamily="34" charset="0"/>
              </a:rPr>
              <a:t>de haberlo recibido. La fecha de presentación del RR será cuando se haya registrado, ya sea ante el INFODF o a la UT. El plazo de resolución se contabilizará cuando el Instituto lo recibe.</a:t>
            </a:r>
          </a:p>
          <a:p>
            <a:pPr>
              <a:lnSpc>
                <a:spcPct val="100000"/>
              </a:lnSpc>
              <a:spcBef>
                <a:spcPts val="0"/>
              </a:spcBef>
              <a:spcAft>
                <a:spcPts val="0"/>
              </a:spcAft>
            </a:pPr>
            <a:endParaRPr lang="es-MX" sz="2800" dirty="0">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7691" y="4976146"/>
            <a:ext cx="2291585" cy="1393987"/>
          </a:xfrm>
          <a:prstGeom prst="rect">
            <a:avLst/>
          </a:prstGeom>
        </p:spPr>
      </p:pic>
      <p:sp>
        <p:nvSpPr>
          <p:cNvPr id="5" name="Rectángulo 4"/>
          <p:cNvSpPr/>
          <p:nvPr/>
        </p:nvSpPr>
        <p:spPr>
          <a:xfrm>
            <a:off x="8349574" y="6459259"/>
            <a:ext cx="1326004" cy="369332"/>
          </a:xfrm>
          <a:prstGeom prst="rect">
            <a:avLst/>
          </a:prstGeom>
        </p:spPr>
        <p:txBody>
          <a:bodyPr wrap="none">
            <a:spAutoFit/>
          </a:bodyPr>
          <a:lstStyle/>
          <a:p>
            <a:r>
              <a:rPr lang="es-ES_tradnl" dirty="0">
                <a:solidFill>
                  <a:schemeClr val="bg1">
                    <a:lumMod val="95000"/>
                  </a:schemeClr>
                </a:solidFill>
              </a:rPr>
              <a:t>Artículo 233</a:t>
            </a:r>
            <a:endParaRPr lang="es-MX" dirty="0">
              <a:solidFill>
                <a:schemeClr val="bg1">
                  <a:lumMod val="95000"/>
                </a:schemeClr>
              </a:solidFill>
            </a:endParaRPr>
          </a:p>
        </p:txBody>
      </p:sp>
      <p:sp>
        <p:nvSpPr>
          <p:cNvPr id="6" name="Elipse 5"/>
          <p:cNvSpPr/>
          <p:nvPr/>
        </p:nvSpPr>
        <p:spPr>
          <a:xfrm>
            <a:off x="2726810" y="4990913"/>
            <a:ext cx="2320743" cy="8792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bg1"/>
                </a:solidFill>
                <a:latin typeface="Tahoma" pitchFamily="34" charset="0"/>
                <a:ea typeface="Tahoma" pitchFamily="34" charset="0"/>
                <a:cs typeface="Tahoma" pitchFamily="34" charset="0"/>
              </a:rPr>
              <a:t>El Instituto</a:t>
            </a:r>
            <a:endParaRPr lang="es-ES" sz="2400" dirty="0">
              <a:solidFill>
                <a:schemeClr val="bg1"/>
              </a:solidFill>
              <a:latin typeface="Tahoma" pitchFamily="34" charset="0"/>
              <a:ea typeface="Tahoma" pitchFamily="34" charset="0"/>
              <a:cs typeface="Tahoma" pitchFamily="34" charset="0"/>
            </a:endParaRPr>
          </a:p>
        </p:txBody>
      </p:sp>
      <p:sp>
        <p:nvSpPr>
          <p:cNvPr id="7" name="Elipse 6"/>
          <p:cNvSpPr/>
          <p:nvPr/>
        </p:nvSpPr>
        <p:spPr>
          <a:xfrm>
            <a:off x="5911447" y="4780424"/>
            <a:ext cx="4876254" cy="1488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bg1"/>
                </a:solidFill>
                <a:latin typeface="Tahoma" pitchFamily="34" charset="0"/>
                <a:ea typeface="Tahoma" pitchFamily="34" charset="0"/>
                <a:cs typeface="Tahoma" pitchFamily="34" charset="0"/>
              </a:rPr>
              <a:t>La</a:t>
            </a:r>
            <a:r>
              <a:rPr lang="es-ES_tradnl" sz="2000" b="1" dirty="0">
                <a:solidFill>
                  <a:schemeClr val="bg1"/>
                </a:solidFill>
                <a:latin typeface="Tahoma" pitchFamily="34" charset="0"/>
                <a:ea typeface="Tahoma" pitchFamily="34" charset="0"/>
                <a:cs typeface="Tahoma" pitchFamily="34" charset="0"/>
              </a:rPr>
              <a:t> </a:t>
            </a:r>
            <a:r>
              <a:rPr lang="es-ES_tradnl" sz="2000" dirty="0">
                <a:solidFill>
                  <a:schemeClr val="bg1"/>
                </a:solidFill>
                <a:latin typeface="Tahoma" pitchFamily="34" charset="0"/>
                <a:ea typeface="Tahoma" pitchFamily="34" charset="0"/>
                <a:cs typeface="Tahoma" pitchFamily="34" charset="0"/>
              </a:rPr>
              <a:t>Unidad de Transparencia (UT) del sujeto obligado que haya dado respuesta  a la solicitud de información</a:t>
            </a:r>
            <a:endParaRPr lang="es-ES" sz="2000" dirty="0">
              <a:solidFill>
                <a:schemeClr val="bg1"/>
              </a:solidFill>
              <a:latin typeface="Tahoma" pitchFamily="34" charset="0"/>
              <a:ea typeface="Tahoma" pitchFamily="34" charset="0"/>
              <a:cs typeface="Tahoma" pitchFamily="34" charset="0"/>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44346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5018" y="1864291"/>
            <a:ext cx="11055927" cy="2037858"/>
          </a:xfrm>
        </p:spPr>
        <p:txBody>
          <a:bodyPr numCol="1">
            <a:normAutofit lnSpcReduction="10000"/>
          </a:bodyPr>
          <a:lstStyle/>
          <a:p>
            <a:pPr algn="ctr">
              <a:lnSpc>
                <a:spcPct val="110000"/>
              </a:lnSpc>
              <a:spcBef>
                <a:spcPts val="0"/>
              </a:spcBef>
              <a:spcAft>
                <a:spcPts val="0"/>
              </a:spcAft>
            </a:pPr>
            <a:r>
              <a:rPr lang="es-ES_tradnl" sz="2400" b="1" dirty="0">
                <a:solidFill>
                  <a:schemeClr val="tx1"/>
                </a:solidFill>
                <a:latin typeface="Tahoma" pitchFamily="34" charset="0"/>
                <a:ea typeface="Tahoma" pitchFamily="34" charset="0"/>
                <a:cs typeface="Tahoma" pitchFamily="34" charset="0"/>
              </a:rPr>
              <a:t>Plazo para presentar el recurso de </a:t>
            </a:r>
            <a:r>
              <a:rPr lang="es-ES_tradnl" sz="2400" b="1" dirty="0" smtClean="0">
                <a:solidFill>
                  <a:schemeClr val="tx1"/>
                </a:solidFill>
                <a:latin typeface="Tahoma" pitchFamily="34" charset="0"/>
                <a:ea typeface="Tahoma" pitchFamily="34" charset="0"/>
                <a:cs typeface="Tahoma" pitchFamily="34" charset="0"/>
              </a:rPr>
              <a:t>revisión</a:t>
            </a:r>
          </a:p>
          <a:p>
            <a:pPr algn="ctr">
              <a:lnSpc>
                <a:spcPct val="110000"/>
              </a:lnSpc>
              <a:spcBef>
                <a:spcPts val="0"/>
              </a:spcBef>
              <a:spcAft>
                <a:spcPts val="0"/>
              </a:spcAft>
            </a:pPr>
            <a:endParaRPr lang="es-ES_tradnl" sz="2400" b="1" dirty="0">
              <a:solidFill>
                <a:schemeClr val="tx1"/>
              </a:solidFill>
              <a:latin typeface="Tahoma" pitchFamily="34" charset="0"/>
              <a:ea typeface="Tahoma" pitchFamily="34" charset="0"/>
              <a:cs typeface="Tahoma" pitchFamily="34" charset="0"/>
            </a:endParaRPr>
          </a:p>
          <a:p>
            <a:pPr algn="just">
              <a:lnSpc>
                <a:spcPct val="110000"/>
              </a:lnSpc>
              <a:spcBef>
                <a:spcPts val="0"/>
              </a:spcBef>
              <a:spcAft>
                <a:spcPts val="0"/>
              </a:spcAft>
            </a:pPr>
            <a:r>
              <a:rPr lang="es-ES_tradnl" sz="2400" dirty="0">
                <a:solidFill>
                  <a:schemeClr val="tx1"/>
                </a:solidFill>
                <a:latin typeface="Tahoma" pitchFamily="34" charset="0"/>
                <a:ea typeface="Tahoma" pitchFamily="34" charset="0"/>
                <a:cs typeface="Tahoma" pitchFamily="34" charset="0"/>
              </a:rPr>
              <a:t>Toda persona podrá interponer, por sí o a través de su representante legal, el recurso de revisión </a:t>
            </a:r>
            <a:r>
              <a:rPr lang="es-ES_tradnl" sz="2400" b="1" dirty="0">
                <a:solidFill>
                  <a:schemeClr val="tx1"/>
                </a:solidFill>
                <a:latin typeface="Tahoma" pitchFamily="34" charset="0"/>
                <a:ea typeface="Tahoma" pitchFamily="34" charset="0"/>
                <a:cs typeface="Tahoma" pitchFamily="34" charset="0"/>
              </a:rPr>
              <a:t>dentro de los quince días siguientes contados a partir de</a:t>
            </a:r>
            <a:r>
              <a:rPr lang="es-ES_tradnl" sz="2400" b="1" dirty="0" smtClean="0">
                <a:solidFill>
                  <a:schemeClr val="tx1"/>
                </a:solidFill>
                <a:latin typeface="Tahoma" pitchFamily="34" charset="0"/>
                <a:ea typeface="Tahoma" pitchFamily="34" charset="0"/>
                <a:cs typeface="Tahoma" pitchFamily="34" charset="0"/>
              </a:rPr>
              <a:t>:</a:t>
            </a:r>
            <a:endParaRPr lang="es-ES_tradnl" sz="2400" b="1" dirty="0">
              <a:solidFill>
                <a:schemeClr val="tx1"/>
              </a:solidFill>
              <a:latin typeface="Tahoma" pitchFamily="34" charset="0"/>
              <a:ea typeface="Tahoma" pitchFamily="34" charset="0"/>
              <a:cs typeface="Tahoma" pitchFamily="34" charset="0"/>
            </a:endParaRPr>
          </a:p>
        </p:txBody>
      </p:sp>
      <p:sp>
        <p:nvSpPr>
          <p:cNvPr id="5" name="Rectángulo redondeado 4"/>
          <p:cNvSpPr/>
          <p:nvPr/>
        </p:nvSpPr>
        <p:spPr>
          <a:xfrm>
            <a:off x="2356338" y="4425365"/>
            <a:ext cx="3183699" cy="14759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solidFill>
                  <a:srgbClr val="FFFF00"/>
                </a:solidFill>
                <a:latin typeface="Tahoma" pitchFamily="34" charset="0"/>
                <a:ea typeface="Tahoma" pitchFamily="34" charset="0"/>
                <a:cs typeface="Tahoma" pitchFamily="34" charset="0"/>
              </a:rPr>
              <a:t>1. De haber recibido la notificación de respuesta </a:t>
            </a:r>
          </a:p>
        </p:txBody>
      </p:sp>
      <p:sp>
        <p:nvSpPr>
          <p:cNvPr id="6" name="Rectángulo redondeado 5"/>
          <p:cNvSpPr/>
          <p:nvPr/>
        </p:nvSpPr>
        <p:spPr>
          <a:xfrm>
            <a:off x="6346158" y="4365286"/>
            <a:ext cx="3689977" cy="15961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solidFill>
                  <a:srgbClr val="FFFF00"/>
                </a:solidFill>
                <a:latin typeface="Tahoma" pitchFamily="34" charset="0"/>
                <a:ea typeface="Tahoma" pitchFamily="34" charset="0"/>
                <a:cs typeface="Tahoma" pitchFamily="34" charset="0"/>
              </a:rPr>
              <a:t>2. Cuando el S.O no haya entregado la respuesta y se haya vencido el plazo.</a:t>
            </a:r>
          </a:p>
        </p:txBody>
      </p:sp>
      <p:sp>
        <p:nvSpPr>
          <p:cNvPr id="8" name="Título 1"/>
          <p:cNvSpPr txBox="1">
            <a:spLocks/>
          </p:cNvSpPr>
          <p:nvPr/>
        </p:nvSpPr>
        <p:spPr>
          <a:xfrm>
            <a:off x="4632811" y="1024048"/>
            <a:ext cx="5474985" cy="590996"/>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rgbClr val="00B0F0"/>
                </a:solidFill>
                <a:latin typeface="Tahoma" pitchFamily="34" charset="0"/>
                <a:ea typeface="Tahoma" pitchFamily="34" charset="0"/>
                <a:cs typeface="Tahoma" pitchFamily="34" charset="0"/>
              </a:rPr>
              <a:t>Recurso de Revisión</a:t>
            </a:r>
            <a:endParaRPr lang="es-MX" sz="4000" b="1" dirty="0">
              <a:solidFill>
                <a:srgbClr val="00B0F0"/>
              </a:solidFill>
              <a:latin typeface="Tahoma" pitchFamily="34" charset="0"/>
              <a:ea typeface="Tahoma" pitchFamily="34" charset="0"/>
              <a:cs typeface="Tahoma" pitchFamily="34" charset="0"/>
            </a:endParaRPr>
          </a:p>
        </p:txBody>
      </p:sp>
      <p:sp>
        <p:nvSpPr>
          <p:cNvPr id="7" name="Rectángulo 6"/>
          <p:cNvSpPr/>
          <p:nvPr/>
        </p:nvSpPr>
        <p:spPr>
          <a:xfrm>
            <a:off x="8349574" y="6459259"/>
            <a:ext cx="1326004" cy="369332"/>
          </a:xfrm>
          <a:prstGeom prst="rect">
            <a:avLst/>
          </a:prstGeom>
        </p:spPr>
        <p:txBody>
          <a:bodyPr wrap="none">
            <a:spAutoFit/>
          </a:bodyPr>
          <a:lstStyle/>
          <a:p>
            <a:r>
              <a:rPr lang="es-ES_tradnl" dirty="0">
                <a:solidFill>
                  <a:schemeClr val="bg1">
                    <a:lumMod val="95000"/>
                  </a:schemeClr>
                </a:solidFill>
              </a:rPr>
              <a:t>Artículo 236</a:t>
            </a:r>
            <a:endParaRPr lang="es-MX" dirty="0">
              <a:solidFill>
                <a:schemeClr val="bg1">
                  <a:lumMod val="95000"/>
                </a:schemeClr>
              </a:solidFill>
            </a:endParaRP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01535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graphicFrame>
        <p:nvGraphicFramePr>
          <p:cNvPr id="2" name="Marcador de contenido 1"/>
          <p:cNvGraphicFramePr>
            <a:graphicFrameLocks noGrp="1"/>
          </p:cNvGraphicFramePr>
          <p:nvPr>
            <p:ph idx="1"/>
            <p:extLst>
              <p:ext uri="{D42A27DB-BD31-4B8C-83A1-F6EECF244321}">
                <p14:modId xmlns:p14="http://schemas.microsoft.com/office/powerpoint/2010/main" xmlns="" val="3308467437"/>
              </p:ext>
            </p:extLst>
          </p:nvPr>
        </p:nvGraphicFramePr>
        <p:xfrm>
          <a:off x="1254642" y="1932325"/>
          <a:ext cx="9909544"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ítulo 1"/>
          <p:cNvSpPr txBox="1">
            <a:spLocks/>
          </p:cNvSpPr>
          <p:nvPr/>
        </p:nvSpPr>
        <p:spPr>
          <a:xfrm>
            <a:off x="5260773" y="1035922"/>
            <a:ext cx="5025019" cy="738263"/>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4" name="Rectángulo 3"/>
          <p:cNvSpPr/>
          <p:nvPr/>
        </p:nvSpPr>
        <p:spPr>
          <a:xfrm>
            <a:off x="5871636" y="5643971"/>
            <a:ext cx="1399742" cy="369332"/>
          </a:xfrm>
          <a:prstGeom prst="rect">
            <a:avLst/>
          </a:prstGeom>
        </p:spPr>
        <p:txBody>
          <a:bodyPr wrap="none">
            <a:spAutoFit/>
          </a:bodyPr>
          <a:lstStyle/>
          <a:p>
            <a:r>
              <a:rPr lang="es-ES_tradnl" dirty="0">
                <a:latin typeface="Tahoma" pitchFamily="34" charset="0"/>
                <a:ea typeface="Tahoma" pitchFamily="34" charset="0"/>
                <a:cs typeface="Tahoma" pitchFamily="34" charset="0"/>
              </a:rPr>
              <a:t>Artículo 237</a:t>
            </a:r>
            <a:endParaRPr lang="es-MX" dirty="0">
              <a:latin typeface="Tahoma" pitchFamily="34" charset="0"/>
              <a:ea typeface="Tahoma" pitchFamily="34" charset="0"/>
              <a:cs typeface="Tahoma" pitchFamily="34" charset="0"/>
            </a:endParaRPr>
          </a:p>
        </p:txBody>
      </p:sp>
      <p:sp>
        <p:nvSpPr>
          <p:cNvPr id="7" name="Flecha derecha 6"/>
          <p:cNvSpPr/>
          <p:nvPr/>
        </p:nvSpPr>
        <p:spPr>
          <a:xfrm>
            <a:off x="4998418" y="5679910"/>
            <a:ext cx="524710" cy="29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48761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Marcador de contenido 1"/>
          <p:cNvGraphicFramePr>
            <a:graphicFrameLocks noGrp="1"/>
          </p:cNvGraphicFramePr>
          <p:nvPr>
            <p:ph idx="1"/>
            <p:extLst>
              <p:ext uri="{D42A27DB-BD31-4B8C-83A1-F6EECF244321}">
                <p14:modId xmlns:p14="http://schemas.microsoft.com/office/powerpoint/2010/main" xmlns="" val="3772998137"/>
              </p:ext>
            </p:extLst>
          </p:nvPr>
        </p:nvGraphicFramePr>
        <p:xfrm>
          <a:off x="1254642" y="1932325"/>
          <a:ext cx="9909544"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4934147" y="1110836"/>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4" name="Rectángulo 3"/>
          <p:cNvSpPr/>
          <p:nvPr/>
        </p:nvSpPr>
        <p:spPr>
          <a:xfrm>
            <a:off x="7565802" y="5686706"/>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237</a:t>
            </a:r>
            <a:endParaRPr lang="es-MX" b="1" dirty="0">
              <a:latin typeface="Tahoma" pitchFamily="34" charset="0"/>
              <a:ea typeface="Tahoma" pitchFamily="34" charset="0"/>
              <a:cs typeface="Tahoma" pitchFamily="34" charset="0"/>
            </a:endParaRPr>
          </a:p>
        </p:txBody>
      </p:sp>
      <p:sp>
        <p:nvSpPr>
          <p:cNvPr id="7" name="Flecha derecha 6"/>
          <p:cNvSpPr/>
          <p:nvPr/>
        </p:nvSpPr>
        <p:spPr>
          <a:xfrm>
            <a:off x="6000677" y="5728771"/>
            <a:ext cx="524710" cy="297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ahoma" pitchFamily="34" charset="0"/>
              <a:ea typeface="Tahoma" pitchFamily="34" charset="0"/>
              <a:cs typeface="Tahoma" pitchFamily="34" charset="0"/>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32025342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8149" y="1114318"/>
            <a:ext cx="2329549" cy="2225333"/>
          </a:xfrm>
          <a:prstGeom prst="rect">
            <a:avLst/>
          </a:prstGeom>
        </p:spPr>
      </p:pic>
      <p:graphicFrame>
        <p:nvGraphicFramePr>
          <p:cNvPr id="2" name="Marcador de contenido 1"/>
          <p:cNvGraphicFramePr>
            <a:graphicFrameLocks noGrp="1"/>
          </p:cNvGraphicFramePr>
          <p:nvPr>
            <p:ph idx="1"/>
            <p:extLst>
              <p:ext uri="{D42A27DB-BD31-4B8C-83A1-F6EECF244321}">
                <p14:modId xmlns:p14="http://schemas.microsoft.com/office/powerpoint/2010/main" xmlns="" val="2685428622"/>
              </p:ext>
            </p:extLst>
          </p:nvPr>
        </p:nvGraphicFramePr>
        <p:xfrm>
          <a:off x="1207852" y="1982347"/>
          <a:ext cx="9863801" cy="3746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ítulo 1"/>
          <p:cNvSpPr txBox="1">
            <a:spLocks/>
          </p:cNvSpPr>
          <p:nvPr/>
        </p:nvSpPr>
        <p:spPr>
          <a:xfrm>
            <a:off x="4502183" y="1059621"/>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8" name="Rectángulo 7"/>
          <p:cNvSpPr/>
          <p:nvPr/>
        </p:nvSpPr>
        <p:spPr>
          <a:xfrm>
            <a:off x="7514491" y="1536274"/>
            <a:ext cx="2339102" cy="523220"/>
          </a:xfrm>
          <a:prstGeom prst="rect">
            <a:avLst/>
          </a:prstGeom>
        </p:spPr>
        <p:txBody>
          <a:bodyPr wrap="none">
            <a:spAutoFit/>
          </a:bodyPr>
          <a:lstStyle/>
          <a:p>
            <a:r>
              <a:rPr lang="es-ES_tradnl" sz="2800" b="1" dirty="0">
                <a:latin typeface="Tahoma" pitchFamily="34" charset="0"/>
                <a:ea typeface="Tahoma" pitchFamily="34" charset="0"/>
                <a:cs typeface="Tahoma" pitchFamily="34" charset="0"/>
              </a:rPr>
              <a:t>13 Causales</a:t>
            </a:r>
            <a:endParaRPr lang="es-MX" sz="2800" dirty="0">
              <a:latin typeface="Tahoma" pitchFamily="34" charset="0"/>
              <a:ea typeface="Tahoma" pitchFamily="34" charset="0"/>
              <a:cs typeface="Tahoma" pitchFamily="34" charset="0"/>
            </a:endParaRPr>
          </a:p>
        </p:txBody>
      </p:sp>
      <p:grpSp>
        <p:nvGrpSpPr>
          <p:cNvPr id="11" name="10 Grupo"/>
          <p:cNvGrpSpPr/>
          <p:nvPr/>
        </p:nvGrpSpPr>
        <p:grpSpPr>
          <a:xfrm>
            <a:off x="1938548" y="140553"/>
            <a:ext cx="8928993" cy="1171039"/>
            <a:chOff x="107503" y="97721"/>
            <a:chExt cx="8928993" cy="1171039"/>
          </a:xfrm>
        </p:grpSpPr>
        <p:pic>
          <p:nvPicPr>
            <p:cNvPr id="12" name="6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3" name="12 Grupo"/>
            <p:cNvGrpSpPr/>
            <p:nvPr/>
          </p:nvGrpSpPr>
          <p:grpSpPr>
            <a:xfrm>
              <a:off x="107503" y="97721"/>
              <a:ext cx="8928993" cy="1171039"/>
              <a:chOff x="107503" y="44624"/>
              <a:chExt cx="8972347" cy="1045270"/>
            </a:xfrm>
          </p:grpSpPr>
          <p:pic>
            <p:nvPicPr>
              <p:cNvPr id="14" name="13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5"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6" name="11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7" name="Imagen 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ángulo 8"/>
          <p:cNvSpPr/>
          <p:nvPr/>
        </p:nvSpPr>
        <p:spPr>
          <a:xfrm>
            <a:off x="8349574" y="6459259"/>
            <a:ext cx="1399742" cy="369332"/>
          </a:xfrm>
          <a:prstGeom prst="rect">
            <a:avLst/>
          </a:prstGeom>
        </p:spPr>
        <p:txBody>
          <a:bodyPr wrap="none">
            <a:spAutoFit/>
          </a:bodyPr>
          <a:lstStyle/>
          <a:p>
            <a:r>
              <a:rPr lang="es-ES_tradnl" dirty="0">
                <a:solidFill>
                  <a:schemeClr val="bg1">
                    <a:lumMod val="50000"/>
                  </a:schemeClr>
                </a:solidFill>
                <a:latin typeface="Tahoma" pitchFamily="34" charset="0"/>
                <a:ea typeface="Tahoma" pitchFamily="34" charset="0"/>
                <a:cs typeface="Tahoma" pitchFamily="34" charset="0"/>
              </a:rPr>
              <a:t>Artículo 234</a:t>
            </a:r>
            <a:endParaRPr lang="es-MX" dirty="0">
              <a:solidFill>
                <a:schemeClr val="bg1">
                  <a:lumMod val="50000"/>
                </a:schemeClr>
              </a:solidFill>
              <a:latin typeface="Tahoma" pitchFamily="34" charset="0"/>
              <a:ea typeface="Tahoma" pitchFamily="34" charset="0"/>
              <a:cs typeface="Tahoma" pitchFamily="34" charset="0"/>
            </a:endParaRPr>
          </a:p>
        </p:txBody>
      </p:sp>
      <p:sp>
        <p:nvSpPr>
          <p:cNvPr id="4" name="CuadroTexto 3"/>
          <p:cNvSpPr txBox="1"/>
          <p:nvPr/>
        </p:nvSpPr>
        <p:spPr>
          <a:xfrm>
            <a:off x="3421314" y="6429400"/>
            <a:ext cx="4928260" cy="369332"/>
          </a:xfrm>
          <a:prstGeom prst="rect">
            <a:avLst/>
          </a:prstGeom>
          <a:noFill/>
        </p:spPr>
        <p:txBody>
          <a:bodyPr wrap="square" rtlCol="0">
            <a:spAutoFit/>
          </a:bodyPr>
          <a:lstStyle/>
          <a:p>
            <a:r>
              <a:rPr lang="es-MX" dirty="0" smtClean="0">
                <a:solidFill>
                  <a:schemeClr val="bg1">
                    <a:lumMod val="50000"/>
                  </a:schemeClr>
                </a:solidFill>
                <a:latin typeface="Tahoma" pitchFamily="34" charset="0"/>
                <a:ea typeface="Tahoma" pitchFamily="34" charset="0"/>
                <a:cs typeface="Tahoma" pitchFamily="34" charset="0"/>
              </a:rPr>
              <a:t>¨Si da tiempo de dinámica ¨Pedir </a:t>
            </a:r>
            <a:r>
              <a:rPr lang="es-MX" dirty="0">
                <a:solidFill>
                  <a:schemeClr val="bg1">
                    <a:lumMod val="50000"/>
                  </a:schemeClr>
                </a:solidFill>
                <a:latin typeface="Tahoma" pitchFamily="34" charset="0"/>
                <a:ea typeface="Tahoma" pitchFamily="34" charset="0"/>
                <a:cs typeface="Tahoma" pitchFamily="34" charset="0"/>
              </a:rPr>
              <a:t>que lean</a:t>
            </a:r>
          </a:p>
        </p:txBody>
      </p:sp>
    </p:spTree>
    <p:extLst>
      <p:ext uri="{BB962C8B-B14F-4D97-AF65-F5344CB8AC3E}">
        <p14:creationId xmlns:p14="http://schemas.microsoft.com/office/powerpoint/2010/main" xmlns="" val="179645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xmlns="" val="964950653"/>
              </p:ext>
            </p:extLst>
          </p:nvPr>
        </p:nvGraphicFramePr>
        <p:xfrm>
          <a:off x="781878" y="742896"/>
          <a:ext cx="10389705" cy="5604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7 Rectángulo"/>
          <p:cNvSpPr/>
          <p:nvPr/>
        </p:nvSpPr>
        <p:spPr>
          <a:xfrm>
            <a:off x="3203364" y="4692416"/>
            <a:ext cx="1512168" cy="1564460"/>
          </a:xfrm>
          <a:prstGeom prst="rect">
            <a:avLst/>
          </a:prstGeom>
          <a:solidFill>
            <a:schemeClr val="accent6">
              <a:lumMod val="40000"/>
              <a:lumOff val="60000"/>
            </a:schemeClr>
          </a:solidFill>
          <a:ln w="76200">
            <a:solidFill>
              <a:schemeClr val="accent6"/>
            </a:solidFill>
          </a:ln>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sz="1100" dirty="0">
                <a:solidFill>
                  <a:schemeClr val="tx2">
                    <a:lumMod val="50000"/>
                  </a:schemeClr>
                </a:solidFill>
              </a:rPr>
              <a:t>De 2002 a 2007, los estados y el DF crearon leyes de Acceso a la Información. En el caso del D.F. se publicó en el 2003.</a:t>
            </a:r>
          </a:p>
        </p:txBody>
      </p:sp>
      <p:sp>
        <p:nvSpPr>
          <p:cNvPr id="6" name="8 Rectángulo"/>
          <p:cNvSpPr/>
          <p:nvPr/>
        </p:nvSpPr>
        <p:spPr>
          <a:xfrm>
            <a:off x="7459577" y="3407092"/>
            <a:ext cx="1523465" cy="1245568"/>
          </a:xfrm>
          <a:prstGeom prst="rect">
            <a:avLst/>
          </a:prstGeom>
          <a:ln w="57150">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MX" sz="1400" dirty="0">
                <a:solidFill>
                  <a:schemeClr val="tx2">
                    <a:lumMod val="50000"/>
                  </a:schemeClr>
                </a:solidFill>
              </a:rPr>
              <a:t>Autonomía constitucional a los organismos garantes a nivel federal y local. </a:t>
            </a:r>
          </a:p>
        </p:txBody>
      </p:sp>
      <p:sp>
        <p:nvSpPr>
          <p:cNvPr id="7" name="10 Rectángulo"/>
          <p:cNvSpPr/>
          <p:nvPr/>
        </p:nvSpPr>
        <p:spPr>
          <a:xfrm>
            <a:off x="5271035" y="4391378"/>
            <a:ext cx="1671631" cy="1512712"/>
          </a:xfrm>
          <a:prstGeom prst="rect">
            <a:avLst/>
          </a:prstGeom>
          <a:ln w="57150">
            <a:solidFill>
              <a:schemeClr val="accent3">
                <a:lumMod val="60000"/>
                <a:lumOff val="40000"/>
              </a:schemeClr>
            </a:solidFill>
          </a:ln>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s-MX" sz="1200" dirty="0">
                <a:solidFill>
                  <a:schemeClr val="tx2">
                    <a:lumMod val="50000"/>
                  </a:schemeClr>
                </a:solidFill>
              </a:rPr>
              <a:t>Se establecen principios y bases para el ejercicio del DAI y el reconocimiento como derecho fundamental para todos los mexicanos. </a:t>
            </a:r>
          </a:p>
        </p:txBody>
      </p:sp>
      <p:sp>
        <p:nvSpPr>
          <p:cNvPr id="8" name="CuadroTexto 7"/>
          <p:cNvSpPr txBox="1">
            <a:spLocks noChangeArrowheads="1"/>
          </p:cNvSpPr>
          <p:nvPr/>
        </p:nvSpPr>
        <p:spPr bwMode="auto">
          <a:xfrm>
            <a:off x="3367537" y="1143206"/>
            <a:ext cx="543764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spcBef>
                <a:spcPct val="0"/>
              </a:spcBef>
              <a:buFontTx/>
              <a:buNone/>
            </a:pPr>
            <a:r>
              <a:rPr lang="es-MX" altLang="es-MX" sz="4000" b="1" spc="-50" dirty="0">
                <a:solidFill>
                  <a:srgbClr val="00B0F0"/>
                </a:solidFill>
                <a:latin typeface="+mn-lt"/>
                <a:ea typeface="+mj-ea"/>
                <a:cs typeface="+mj-cs"/>
              </a:rPr>
              <a:t>Marco Histórico Nacional</a:t>
            </a:r>
          </a:p>
        </p:txBody>
      </p:sp>
      <p:grpSp>
        <p:nvGrpSpPr>
          <p:cNvPr id="10" name="9 Grupo"/>
          <p:cNvGrpSpPr/>
          <p:nvPr/>
        </p:nvGrpSpPr>
        <p:grpSpPr>
          <a:xfrm>
            <a:off x="1938548" y="140553"/>
            <a:ext cx="8928993" cy="1171039"/>
            <a:chOff x="107503" y="97721"/>
            <a:chExt cx="8928993" cy="1171039"/>
          </a:xfrm>
        </p:grpSpPr>
        <p:pic>
          <p:nvPicPr>
            <p:cNvPr id="11"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42631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8149" y="1114318"/>
            <a:ext cx="2329549" cy="2225333"/>
          </a:xfrm>
          <a:prstGeom prst="rect">
            <a:avLst/>
          </a:prstGeom>
        </p:spPr>
      </p:pic>
      <p:graphicFrame>
        <p:nvGraphicFramePr>
          <p:cNvPr id="2" name="Marcador de contenido 1"/>
          <p:cNvGraphicFramePr>
            <a:graphicFrameLocks noGrp="1"/>
          </p:cNvGraphicFramePr>
          <p:nvPr>
            <p:ph idx="1"/>
            <p:extLst>
              <p:ext uri="{D42A27DB-BD31-4B8C-83A1-F6EECF244321}">
                <p14:modId xmlns:p14="http://schemas.microsoft.com/office/powerpoint/2010/main" xmlns="" val="280845466"/>
              </p:ext>
            </p:extLst>
          </p:nvPr>
        </p:nvGraphicFramePr>
        <p:xfrm>
          <a:off x="1207852" y="1982347"/>
          <a:ext cx="9863801" cy="374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4309706" y="1039584"/>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9" name="Rectángulo 8"/>
          <p:cNvSpPr/>
          <p:nvPr/>
        </p:nvSpPr>
        <p:spPr>
          <a:xfrm>
            <a:off x="8349574" y="6459259"/>
            <a:ext cx="1326004" cy="369332"/>
          </a:xfrm>
          <a:prstGeom prst="rect">
            <a:avLst/>
          </a:prstGeom>
        </p:spPr>
        <p:txBody>
          <a:bodyPr wrap="none">
            <a:spAutoFit/>
          </a:bodyPr>
          <a:lstStyle/>
          <a:p>
            <a:r>
              <a:rPr lang="es-ES_tradnl" dirty="0">
                <a:solidFill>
                  <a:schemeClr val="bg1">
                    <a:lumMod val="95000"/>
                  </a:schemeClr>
                </a:solidFill>
              </a:rPr>
              <a:t>Artículo 234</a:t>
            </a:r>
            <a:endParaRPr lang="es-MX" dirty="0">
              <a:solidFill>
                <a:schemeClr val="bg1">
                  <a:lumMod val="95000"/>
                </a:schemeClr>
              </a:solidFill>
            </a:endParaRPr>
          </a:p>
        </p:txBody>
      </p:sp>
      <p:sp>
        <p:nvSpPr>
          <p:cNvPr id="3" name="CuadroTexto 2"/>
          <p:cNvSpPr txBox="1"/>
          <p:nvPr/>
        </p:nvSpPr>
        <p:spPr>
          <a:xfrm>
            <a:off x="1110343" y="6459259"/>
            <a:ext cx="1077686"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10</a:t>
            </a:r>
          </a:p>
        </p:txBody>
      </p:sp>
      <p:grpSp>
        <p:nvGrpSpPr>
          <p:cNvPr id="11" name="10 Grupo"/>
          <p:cNvGrpSpPr/>
          <p:nvPr/>
        </p:nvGrpSpPr>
        <p:grpSpPr>
          <a:xfrm>
            <a:off x="1938548" y="140553"/>
            <a:ext cx="8928993" cy="1171039"/>
            <a:chOff x="107503" y="97721"/>
            <a:chExt cx="8928993" cy="1171039"/>
          </a:xfrm>
        </p:grpSpPr>
        <p:pic>
          <p:nvPicPr>
            <p:cNvPr id="12"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3" name="12 Grupo"/>
            <p:cNvGrpSpPr/>
            <p:nvPr/>
          </p:nvGrpSpPr>
          <p:grpSpPr>
            <a:xfrm>
              <a:off x="107503" y="97721"/>
              <a:ext cx="8928993" cy="1171039"/>
              <a:chOff x="107503" y="44624"/>
              <a:chExt cx="8972347" cy="1045270"/>
            </a:xfrm>
          </p:grpSpPr>
          <p:pic>
            <p:nvPicPr>
              <p:cNvPr id="14" name="13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5"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6"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7"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88718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3537568" y="2186576"/>
            <a:ext cx="5234916" cy="678691"/>
          </a:xfrm>
        </p:spPr>
        <p:txBody>
          <a:bodyPr>
            <a:normAutofit/>
          </a:bodyPr>
          <a:lstStyle/>
          <a:p>
            <a:pPr algn="ctr">
              <a:lnSpc>
                <a:spcPct val="150000"/>
              </a:lnSpc>
            </a:pPr>
            <a:r>
              <a:rPr lang="es-MX" sz="2500" b="1" dirty="0">
                <a:solidFill>
                  <a:schemeClr val="tx1"/>
                </a:solidFill>
                <a:latin typeface="Tahoma" pitchFamily="34" charset="0"/>
                <a:ea typeface="Tahoma" pitchFamily="34" charset="0"/>
                <a:cs typeface="Tahoma" pitchFamily="34" charset="0"/>
              </a:rPr>
              <a:t>Plazos para la </a:t>
            </a:r>
            <a:r>
              <a:rPr lang="es-MX" sz="2500" b="1" dirty="0" smtClean="0">
                <a:solidFill>
                  <a:schemeClr val="tx1"/>
                </a:solidFill>
                <a:latin typeface="Tahoma" pitchFamily="34" charset="0"/>
                <a:ea typeface="Tahoma" pitchFamily="34" charset="0"/>
                <a:cs typeface="Tahoma" pitchFamily="34" charset="0"/>
              </a:rPr>
              <a:t>Substanciación</a:t>
            </a:r>
            <a:endParaRPr lang="es-MX" sz="2500" b="1" dirty="0">
              <a:solidFill>
                <a:schemeClr val="tx1"/>
              </a:solidFill>
              <a:latin typeface="Tahoma" pitchFamily="34" charset="0"/>
              <a:ea typeface="Tahoma" pitchFamily="34" charset="0"/>
              <a:cs typeface="Tahoma" pitchFamily="34" charset="0"/>
            </a:endParaRPr>
          </a:p>
        </p:txBody>
      </p:sp>
      <p:sp>
        <p:nvSpPr>
          <p:cNvPr id="9" name="Rectángulo redondeado 8"/>
          <p:cNvSpPr/>
          <p:nvPr/>
        </p:nvSpPr>
        <p:spPr>
          <a:xfrm>
            <a:off x="807522" y="2972149"/>
            <a:ext cx="4444235" cy="237322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135731" algn="just">
              <a:tabLst>
                <a:tab pos="5179219" algn="l"/>
              </a:tabLst>
            </a:pPr>
            <a:r>
              <a:rPr lang="es-MX" sz="2800" dirty="0">
                <a:solidFill>
                  <a:srgbClr val="FFFF00"/>
                </a:solidFill>
                <a:latin typeface="Tahoma" pitchFamily="34" charset="0"/>
                <a:ea typeface="Tahoma" pitchFamily="34" charset="0"/>
                <a:cs typeface="Tahoma" pitchFamily="34" charset="0"/>
              </a:rPr>
              <a:t>El Instituto resolverá el recurso de revisión  en  un plazo que no podrá exceder de</a:t>
            </a:r>
            <a:r>
              <a:rPr lang="es-MX" sz="2800" b="1" dirty="0">
                <a:solidFill>
                  <a:srgbClr val="FFFF00"/>
                </a:solidFill>
                <a:latin typeface="Tahoma" pitchFamily="34" charset="0"/>
                <a:ea typeface="Tahoma" pitchFamily="34" charset="0"/>
                <a:cs typeface="Tahoma" pitchFamily="34" charset="0"/>
              </a:rPr>
              <a:t> 30 días hábiles.</a:t>
            </a:r>
            <a:endParaRPr lang="es-MX" sz="2800" dirty="0">
              <a:solidFill>
                <a:srgbClr val="FFFF00"/>
              </a:solidFill>
              <a:latin typeface="Tahoma" pitchFamily="34" charset="0"/>
              <a:ea typeface="Tahoma" pitchFamily="34" charset="0"/>
              <a:cs typeface="Tahoma" pitchFamily="34" charset="0"/>
            </a:endParaRPr>
          </a:p>
        </p:txBody>
      </p:sp>
      <p:sp>
        <p:nvSpPr>
          <p:cNvPr id="10" name="Rectángulo redondeado 9"/>
          <p:cNvSpPr/>
          <p:nvPr/>
        </p:nvSpPr>
        <p:spPr>
          <a:xfrm>
            <a:off x="6450935" y="2972145"/>
            <a:ext cx="4937501" cy="237323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lnSpc>
                <a:spcPct val="150000"/>
              </a:lnSpc>
              <a:buNone/>
            </a:pPr>
            <a:r>
              <a:rPr lang="es-MX" sz="2800" dirty="0">
                <a:solidFill>
                  <a:srgbClr val="FFFF00"/>
                </a:solidFill>
                <a:latin typeface="Tahoma" pitchFamily="34" charset="0"/>
                <a:ea typeface="Tahoma" pitchFamily="34" charset="0"/>
                <a:cs typeface="Tahoma" pitchFamily="34" charset="0"/>
              </a:rPr>
              <a:t>Se podrá </a:t>
            </a:r>
            <a:r>
              <a:rPr lang="es-MX" sz="2800" b="1" dirty="0">
                <a:solidFill>
                  <a:srgbClr val="FFFF00"/>
                </a:solidFill>
                <a:latin typeface="Tahoma" pitchFamily="34" charset="0"/>
                <a:ea typeface="Tahoma" pitchFamily="34" charset="0"/>
                <a:cs typeface="Tahoma" pitchFamily="34" charset="0"/>
              </a:rPr>
              <a:t>ampliar por una sola vez</a:t>
            </a:r>
            <a:r>
              <a:rPr lang="es-MX" sz="2800" dirty="0">
                <a:solidFill>
                  <a:srgbClr val="FFFF00"/>
                </a:solidFill>
                <a:latin typeface="Tahoma" pitchFamily="34" charset="0"/>
                <a:ea typeface="Tahoma" pitchFamily="34" charset="0"/>
                <a:cs typeface="Tahoma" pitchFamily="34" charset="0"/>
              </a:rPr>
              <a:t> por un periodo de hasta </a:t>
            </a:r>
            <a:r>
              <a:rPr lang="es-MX" sz="2800" b="1" dirty="0">
                <a:solidFill>
                  <a:srgbClr val="FFFF00"/>
                </a:solidFill>
                <a:latin typeface="Tahoma" pitchFamily="34" charset="0"/>
                <a:ea typeface="Tahoma" pitchFamily="34" charset="0"/>
                <a:cs typeface="Tahoma" pitchFamily="34" charset="0"/>
              </a:rPr>
              <a:t>10 días hábiles</a:t>
            </a:r>
            <a:r>
              <a:rPr lang="es-MX" sz="2800" dirty="0">
                <a:solidFill>
                  <a:srgbClr val="FFFF00"/>
                </a:solidFill>
                <a:latin typeface="Tahoma" pitchFamily="34" charset="0"/>
                <a:ea typeface="Tahoma" pitchFamily="34" charset="0"/>
                <a:cs typeface="Tahoma" pitchFamily="34" charset="0"/>
              </a:rPr>
              <a:t>.</a:t>
            </a:r>
          </a:p>
        </p:txBody>
      </p:sp>
      <p:sp>
        <p:nvSpPr>
          <p:cNvPr id="11" name="Flecha derecha 10"/>
          <p:cNvSpPr/>
          <p:nvPr/>
        </p:nvSpPr>
        <p:spPr>
          <a:xfrm>
            <a:off x="5575634" y="3802329"/>
            <a:ext cx="685800"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latin typeface="Tahoma" pitchFamily="34" charset="0"/>
              <a:ea typeface="Tahoma" pitchFamily="34" charset="0"/>
              <a:cs typeface="Tahoma" pitchFamily="34" charset="0"/>
            </a:endParaRPr>
          </a:p>
        </p:txBody>
      </p:sp>
      <p:sp>
        <p:nvSpPr>
          <p:cNvPr id="12" name="Título 1"/>
          <p:cNvSpPr txBox="1">
            <a:spLocks/>
          </p:cNvSpPr>
          <p:nvPr/>
        </p:nvSpPr>
        <p:spPr>
          <a:xfrm>
            <a:off x="4718921" y="998494"/>
            <a:ext cx="5315721"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7" name="Rectángulo 6"/>
          <p:cNvSpPr/>
          <p:nvPr/>
        </p:nvSpPr>
        <p:spPr>
          <a:xfrm>
            <a:off x="5124265" y="5165983"/>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239</a:t>
            </a:r>
            <a:endParaRPr lang="es-MX" b="1" dirty="0">
              <a:latin typeface="Tahoma" pitchFamily="34" charset="0"/>
              <a:ea typeface="Tahoma" pitchFamily="34" charset="0"/>
              <a:cs typeface="Tahoma" pitchFamily="34" charset="0"/>
            </a:endParaRPr>
          </a:p>
        </p:txBody>
      </p:sp>
      <p:grpSp>
        <p:nvGrpSpPr>
          <p:cNvPr id="8" name="7 Grupo"/>
          <p:cNvGrpSpPr/>
          <p:nvPr/>
        </p:nvGrpSpPr>
        <p:grpSpPr>
          <a:xfrm>
            <a:off x="1938548" y="140553"/>
            <a:ext cx="8928993" cy="1171039"/>
            <a:chOff x="107503" y="97721"/>
            <a:chExt cx="8928993" cy="1171039"/>
          </a:xfrm>
        </p:grpSpPr>
        <p:pic>
          <p:nvPicPr>
            <p:cNvPr id="13"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4" name="12 Grupo"/>
            <p:cNvGrpSpPr/>
            <p:nvPr/>
          </p:nvGrpSpPr>
          <p:grpSpPr>
            <a:xfrm>
              <a:off x="107503" y="97721"/>
              <a:ext cx="8928993" cy="1171039"/>
              <a:chOff x="107503" y="44624"/>
              <a:chExt cx="8972347" cy="1045270"/>
            </a:xfrm>
          </p:grpSpPr>
          <p:pic>
            <p:nvPicPr>
              <p:cNvPr id="15" name="1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7"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38339926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3504" y="2921201"/>
            <a:ext cx="3359549" cy="2563925"/>
          </a:xfrm>
          <a:prstGeom prst="rect">
            <a:avLst/>
          </a:prstGeom>
          <a:ln>
            <a:noFill/>
          </a:ln>
          <a:effectLst>
            <a:softEdge rad="112500"/>
          </a:effectLst>
        </p:spPr>
      </p:pic>
      <p:sp>
        <p:nvSpPr>
          <p:cNvPr id="3" name="Marcador de contenido 2"/>
          <p:cNvSpPr>
            <a:spLocks noGrp="1"/>
          </p:cNvSpPr>
          <p:nvPr>
            <p:ph idx="1"/>
          </p:nvPr>
        </p:nvSpPr>
        <p:spPr>
          <a:xfrm>
            <a:off x="599111" y="1987258"/>
            <a:ext cx="10058400" cy="4023360"/>
          </a:xfrm>
        </p:spPr>
        <p:txBody>
          <a:bodyPr>
            <a:normAutofit/>
          </a:bodyPr>
          <a:lstStyle/>
          <a:p>
            <a:r>
              <a:rPr lang="es-MX" sz="1950" b="1" dirty="0">
                <a:solidFill>
                  <a:schemeClr val="tx1"/>
                </a:solidFill>
                <a:latin typeface="Tahoma" pitchFamily="34" charset="0"/>
                <a:ea typeface="Tahoma" pitchFamily="34" charset="0"/>
                <a:cs typeface="Tahoma" pitchFamily="34" charset="0"/>
              </a:rPr>
              <a:t>Las resoluciones del Instituto podrán:</a:t>
            </a:r>
          </a:p>
          <a:p>
            <a:pPr marL="541735" indent="-271463" algn="just"/>
            <a:endParaRPr lang="es-MX" sz="2100" b="1" dirty="0">
              <a:solidFill>
                <a:schemeClr val="tx1"/>
              </a:solidFill>
              <a:latin typeface="Tahoma" pitchFamily="34" charset="0"/>
              <a:ea typeface="Tahoma" pitchFamily="34" charset="0"/>
              <a:cs typeface="Tahoma" pitchFamily="34" charset="0"/>
            </a:endParaRPr>
          </a:p>
          <a:p>
            <a:pPr marL="271463" indent="-271463" algn="just"/>
            <a:r>
              <a:rPr lang="es-MX" sz="1950" b="1" dirty="0">
                <a:solidFill>
                  <a:schemeClr val="tx1"/>
                </a:solidFill>
                <a:latin typeface="Tahoma" pitchFamily="34" charset="0"/>
                <a:ea typeface="Tahoma" pitchFamily="34" charset="0"/>
                <a:cs typeface="Tahoma" pitchFamily="34" charset="0"/>
              </a:rPr>
              <a:t>I. </a:t>
            </a:r>
            <a:r>
              <a:rPr lang="es-MX" sz="2400" dirty="0">
                <a:solidFill>
                  <a:schemeClr val="tx1"/>
                </a:solidFill>
                <a:latin typeface="Tahoma" pitchFamily="34" charset="0"/>
                <a:ea typeface="Tahoma" pitchFamily="34" charset="0"/>
                <a:cs typeface="Tahoma" pitchFamily="34" charset="0"/>
              </a:rPr>
              <a:t>Desechar el recurso; </a:t>
            </a:r>
          </a:p>
          <a:p>
            <a:pPr marL="541735" indent="-271463" algn="just"/>
            <a:endParaRPr lang="es-MX" sz="3525" b="1" dirty="0">
              <a:solidFill>
                <a:schemeClr val="tx1"/>
              </a:solidFill>
              <a:latin typeface="Tahoma" pitchFamily="34" charset="0"/>
              <a:ea typeface="Tahoma" pitchFamily="34" charset="0"/>
              <a:cs typeface="Tahoma" pitchFamily="34" charset="0"/>
            </a:endParaRPr>
          </a:p>
          <a:p>
            <a:pPr marL="541735" indent="-271463" algn="just"/>
            <a:endParaRPr lang="es-MX" sz="3525" b="1" dirty="0">
              <a:solidFill>
                <a:schemeClr val="tx1"/>
              </a:solidFill>
              <a:latin typeface="Tahoma" pitchFamily="34" charset="0"/>
              <a:ea typeface="Tahoma" pitchFamily="34" charset="0"/>
              <a:cs typeface="Tahoma" pitchFamily="34" charset="0"/>
            </a:endParaRPr>
          </a:p>
          <a:p>
            <a:pPr marL="270272" indent="-270272" algn="just"/>
            <a:endParaRPr lang="es-MX" sz="1950" b="1" dirty="0">
              <a:solidFill>
                <a:schemeClr val="tx1"/>
              </a:solidFill>
              <a:latin typeface="Tahoma" pitchFamily="34" charset="0"/>
              <a:ea typeface="Tahoma" pitchFamily="34" charset="0"/>
              <a:cs typeface="Tahoma" pitchFamily="34" charset="0"/>
            </a:endParaRPr>
          </a:p>
          <a:p>
            <a:pPr marL="270272" indent="-270272" algn="just"/>
            <a:r>
              <a:rPr lang="es-MX" sz="1950" b="1" dirty="0">
                <a:solidFill>
                  <a:schemeClr val="tx1"/>
                </a:solidFill>
                <a:latin typeface="Tahoma" pitchFamily="34" charset="0"/>
                <a:ea typeface="Tahoma" pitchFamily="34" charset="0"/>
                <a:cs typeface="Tahoma" pitchFamily="34" charset="0"/>
              </a:rPr>
              <a:t>II. </a:t>
            </a:r>
            <a:r>
              <a:rPr lang="es-MX" sz="2400" dirty="0">
                <a:solidFill>
                  <a:schemeClr val="tx1"/>
                </a:solidFill>
                <a:latin typeface="Tahoma" pitchFamily="34" charset="0"/>
                <a:ea typeface="Tahoma" pitchFamily="34" charset="0"/>
                <a:cs typeface="Tahoma" pitchFamily="34" charset="0"/>
              </a:rPr>
              <a:t>Sobreseer el mismo;</a:t>
            </a:r>
          </a:p>
          <a:p>
            <a:pPr marL="541735" indent="-271463" algn="just"/>
            <a:endParaRPr lang="es-MX" sz="1950" b="1" dirty="0">
              <a:solidFill>
                <a:schemeClr val="tx1"/>
              </a:solidFill>
              <a:latin typeface="Tahoma" pitchFamily="34" charset="0"/>
              <a:ea typeface="Tahoma" pitchFamily="34" charset="0"/>
              <a:cs typeface="Tahoma" pitchFamily="34" charset="0"/>
            </a:endParaRPr>
          </a:p>
          <a:p>
            <a:pPr marL="541735" indent="-271463" algn="just"/>
            <a:endParaRPr lang="es-MX" sz="1950" b="1" dirty="0">
              <a:solidFill>
                <a:schemeClr val="tx1"/>
              </a:solidFill>
              <a:latin typeface="Tahoma" pitchFamily="34" charset="0"/>
              <a:ea typeface="Tahoma" pitchFamily="34" charset="0"/>
              <a:cs typeface="Tahoma" pitchFamily="34" charset="0"/>
            </a:endParaRPr>
          </a:p>
          <a:p>
            <a:pPr marL="541735" indent="-271463" algn="just"/>
            <a:endParaRPr lang="es-MX" sz="1950" b="1" dirty="0">
              <a:solidFill>
                <a:schemeClr val="tx1"/>
              </a:solidFill>
              <a:latin typeface="Tahoma" pitchFamily="34" charset="0"/>
              <a:ea typeface="Tahoma" pitchFamily="34" charset="0"/>
              <a:cs typeface="Tahoma" pitchFamily="34" charset="0"/>
            </a:endParaRPr>
          </a:p>
          <a:p>
            <a:pPr marL="541735" indent="-271463" algn="just"/>
            <a:endParaRPr lang="es-MX" sz="1950" b="1" dirty="0">
              <a:solidFill>
                <a:schemeClr val="tx1"/>
              </a:solidFill>
              <a:latin typeface="Tahoma" pitchFamily="34" charset="0"/>
              <a:ea typeface="Tahoma" pitchFamily="34" charset="0"/>
              <a:cs typeface="Tahoma" pitchFamily="34" charset="0"/>
            </a:endParaRPr>
          </a:p>
          <a:p>
            <a:pPr marL="541735" indent="-271463" algn="just"/>
            <a:endParaRPr lang="es-MX" sz="1950" dirty="0">
              <a:solidFill>
                <a:schemeClr val="tx1"/>
              </a:solidFill>
              <a:latin typeface="Tahoma" pitchFamily="34" charset="0"/>
              <a:ea typeface="Tahoma" pitchFamily="34" charset="0"/>
              <a:cs typeface="Tahoma" pitchFamily="34" charset="0"/>
            </a:endParaRPr>
          </a:p>
        </p:txBody>
      </p:sp>
      <p:sp>
        <p:nvSpPr>
          <p:cNvPr id="7" name="Abrir llave 6"/>
          <p:cNvSpPr/>
          <p:nvPr/>
        </p:nvSpPr>
        <p:spPr>
          <a:xfrm>
            <a:off x="5931190" y="1987258"/>
            <a:ext cx="310336" cy="23083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b="1" dirty="0">
              <a:solidFill>
                <a:srgbClr val="0070C0"/>
              </a:solidFill>
              <a:latin typeface="Tahoma" pitchFamily="34" charset="0"/>
              <a:ea typeface="Tahoma" pitchFamily="34" charset="0"/>
              <a:cs typeface="Tahoma" pitchFamily="34" charset="0"/>
            </a:endParaRPr>
          </a:p>
        </p:txBody>
      </p:sp>
      <p:sp>
        <p:nvSpPr>
          <p:cNvPr id="8" name="CuadroTexto 7"/>
          <p:cNvSpPr txBox="1"/>
          <p:nvPr/>
        </p:nvSpPr>
        <p:spPr>
          <a:xfrm>
            <a:off x="6444208" y="1987258"/>
            <a:ext cx="5205486" cy="2308324"/>
          </a:xfrm>
          <a:prstGeom prst="rect">
            <a:avLst/>
          </a:prstGeom>
          <a:noFill/>
        </p:spPr>
        <p:txBody>
          <a:bodyPr wrap="square" rtlCol="0">
            <a:spAutoFit/>
          </a:bodyPr>
          <a:lstStyle/>
          <a:p>
            <a:pPr marL="214313" indent="-214313" algn="just">
              <a:buFont typeface="Arial" panose="020B0604020202020204" pitchFamily="34" charset="0"/>
              <a:buChar char="•"/>
            </a:pPr>
            <a:r>
              <a:rPr lang="es-MX" sz="1600" dirty="0">
                <a:latin typeface="Tahoma" pitchFamily="34" charset="0"/>
                <a:ea typeface="Tahoma" pitchFamily="34" charset="0"/>
                <a:cs typeface="Tahoma" pitchFamily="34" charset="0"/>
              </a:rPr>
              <a:t>Sea extemporáneo por haber vencido el plazo establecido</a:t>
            </a:r>
          </a:p>
          <a:p>
            <a:pPr marL="214313" indent="-214313" algn="just">
              <a:buFont typeface="Arial" panose="020B0604020202020204" pitchFamily="34" charset="0"/>
              <a:buChar char="•"/>
            </a:pPr>
            <a:r>
              <a:rPr lang="es-MX" sz="1600" dirty="0">
                <a:latin typeface="Tahoma" pitchFamily="34" charset="0"/>
                <a:ea typeface="Tahoma" pitchFamily="34" charset="0"/>
                <a:cs typeface="Tahoma" pitchFamily="34" charset="0"/>
              </a:rPr>
              <a:t>Se esté tramitando ante los tribunales competentes</a:t>
            </a:r>
          </a:p>
          <a:p>
            <a:pPr marL="214313" indent="-214313" algn="just">
              <a:buFont typeface="Arial" panose="020B0604020202020204" pitchFamily="34" charset="0"/>
              <a:buChar char="•"/>
            </a:pPr>
            <a:r>
              <a:rPr lang="es-MX" sz="1600" dirty="0">
                <a:latin typeface="Tahoma" pitchFamily="34" charset="0"/>
                <a:ea typeface="Tahoma" pitchFamily="34" charset="0"/>
                <a:cs typeface="Tahoma" pitchFamily="34" charset="0"/>
              </a:rPr>
              <a:t>No se haya desahogado la prevención en los términos establecidos</a:t>
            </a:r>
          </a:p>
          <a:p>
            <a:pPr marL="214313" indent="-214313" algn="just">
              <a:buFont typeface="Arial" panose="020B0604020202020204" pitchFamily="34" charset="0"/>
              <a:buChar char="•"/>
            </a:pPr>
            <a:r>
              <a:rPr lang="es-MX" sz="1600" dirty="0">
                <a:latin typeface="Tahoma" pitchFamily="34" charset="0"/>
                <a:ea typeface="Tahoma" pitchFamily="34" charset="0"/>
                <a:cs typeface="Tahoma" pitchFamily="34" charset="0"/>
              </a:rPr>
              <a:t>Se impugne la veracidad de la información proporcionada </a:t>
            </a:r>
          </a:p>
          <a:p>
            <a:pPr marL="214313" indent="-214313" algn="just">
              <a:buFont typeface="Arial" panose="020B0604020202020204" pitchFamily="34" charset="0"/>
              <a:buChar char="•"/>
            </a:pPr>
            <a:r>
              <a:rPr lang="es-MX" sz="1600" dirty="0">
                <a:latin typeface="Tahoma" pitchFamily="34" charset="0"/>
                <a:ea typeface="Tahoma" pitchFamily="34" charset="0"/>
                <a:cs typeface="Tahoma" pitchFamily="34" charset="0"/>
              </a:rPr>
              <a:t>El recurrente amplíe su solicitud en el recurso de revisión </a:t>
            </a:r>
          </a:p>
        </p:txBody>
      </p:sp>
      <p:sp>
        <p:nvSpPr>
          <p:cNvPr id="6" name="Abrir llave 5"/>
          <p:cNvSpPr/>
          <p:nvPr/>
        </p:nvSpPr>
        <p:spPr>
          <a:xfrm>
            <a:off x="5873053" y="4761314"/>
            <a:ext cx="325865" cy="1390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latin typeface="Tahoma" pitchFamily="34" charset="0"/>
              <a:ea typeface="Tahoma" pitchFamily="34" charset="0"/>
              <a:cs typeface="Tahoma" pitchFamily="34" charset="0"/>
            </a:endParaRPr>
          </a:p>
        </p:txBody>
      </p:sp>
      <p:sp>
        <p:nvSpPr>
          <p:cNvPr id="9" name="CuadroTexto 8"/>
          <p:cNvSpPr txBox="1"/>
          <p:nvPr/>
        </p:nvSpPr>
        <p:spPr>
          <a:xfrm>
            <a:off x="6444208" y="4746902"/>
            <a:ext cx="5205486" cy="1323439"/>
          </a:xfrm>
          <a:prstGeom prst="rect">
            <a:avLst/>
          </a:prstGeom>
          <a:noFill/>
        </p:spPr>
        <p:txBody>
          <a:bodyPr wrap="square" rtlCol="0">
            <a:spAutoFit/>
          </a:bodyPr>
          <a:lstStyle/>
          <a:p>
            <a:pPr marL="214313" indent="-214313">
              <a:buFont typeface="Arial" panose="020B0604020202020204" pitchFamily="34" charset="0"/>
              <a:buChar char="•"/>
            </a:pPr>
            <a:r>
              <a:rPr lang="es-MX" sz="1600" dirty="0">
                <a:latin typeface="Tahoma" pitchFamily="34" charset="0"/>
                <a:ea typeface="Tahoma" pitchFamily="34" charset="0"/>
                <a:cs typeface="Tahoma" pitchFamily="34" charset="0"/>
              </a:rPr>
              <a:t>El recurrente se desista expresamente.</a:t>
            </a:r>
          </a:p>
          <a:p>
            <a:pPr marL="214313" indent="-214313">
              <a:buFont typeface="Arial" panose="020B0604020202020204" pitchFamily="34" charset="0"/>
              <a:buChar char="•"/>
            </a:pPr>
            <a:r>
              <a:rPr lang="es-MX" sz="1600" dirty="0">
                <a:latin typeface="Tahoma" pitchFamily="34" charset="0"/>
                <a:ea typeface="Tahoma" pitchFamily="34" charset="0"/>
                <a:cs typeface="Tahoma" pitchFamily="34" charset="0"/>
              </a:rPr>
              <a:t>Cuando por cualquier motivo quede sin materia el recurso.</a:t>
            </a:r>
          </a:p>
          <a:p>
            <a:pPr marL="214313" indent="-214313">
              <a:buFont typeface="Arial" panose="020B0604020202020204" pitchFamily="34" charset="0"/>
              <a:buChar char="•"/>
            </a:pPr>
            <a:r>
              <a:rPr lang="es-MX" sz="1600" dirty="0">
                <a:latin typeface="Tahoma" pitchFamily="34" charset="0"/>
                <a:ea typeface="Tahoma" pitchFamily="34" charset="0"/>
                <a:cs typeface="Tahoma" pitchFamily="34" charset="0"/>
              </a:rPr>
              <a:t>Admitido el recurso de revisión, aparezca alguna causal de improcedencia. </a:t>
            </a:r>
          </a:p>
        </p:txBody>
      </p:sp>
      <p:sp>
        <p:nvSpPr>
          <p:cNvPr id="11" name="Título 1"/>
          <p:cNvSpPr txBox="1">
            <a:spLocks/>
          </p:cNvSpPr>
          <p:nvPr/>
        </p:nvSpPr>
        <p:spPr>
          <a:xfrm>
            <a:off x="4762004" y="1070504"/>
            <a:ext cx="5274131" cy="603920"/>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grpSp>
        <p:nvGrpSpPr>
          <p:cNvPr id="12" name="11 Grupo"/>
          <p:cNvGrpSpPr/>
          <p:nvPr/>
        </p:nvGrpSpPr>
        <p:grpSpPr>
          <a:xfrm>
            <a:off x="1938548" y="140553"/>
            <a:ext cx="8928993" cy="1171039"/>
            <a:chOff x="107503" y="97721"/>
            <a:chExt cx="8928993" cy="1171039"/>
          </a:xfrm>
        </p:grpSpPr>
        <p:pic>
          <p:nvPicPr>
            <p:cNvPr id="13"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4" name="12 Grupo"/>
            <p:cNvGrpSpPr/>
            <p:nvPr/>
          </p:nvGrpSpPr>
          <p:grpSpPr>
            <a:xfrm>
              <a:off x="107503" y="97721"/>
              <a:ext cx="8928993" cy="1171039"/>
              <a:chOff x="107503" y="44624"/>
              <a:chExt cx="8972347" cy="1045270"/>
            </a:xfrm>
          </p:grpSpPr>
          <p:pic>
            <p:nvPicPr>
              <p:cNvPr id="15" name="1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7"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8"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ángulo 9"/>
          <p:cNvSpPr/>
          <p:nvPr/>
        </p:nvSpPr>
        <p:spPr>
          <a:xfrm>
            <a:off x="8951802" y="6429400"/>
            <a:ext cx="3009157"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Artículos 244, 248 y 249</a:t>
            </a:r>
            <a:endParaRPr lang="es-MX"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537499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adroTexto 1"/>
          <p:cNvSpPr txBox="1"/>
          <p:nvPr/>
        </p:nvSpPr>
        <p:spPr>
          <a:xfrm>
            <a:off x="751114" y="6498771"/>
            <a:ext cx="1322615"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11</a:t>
            </a: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593766" y="2241552"/>
            <a:ext cx="11020302" cy="3517980"/>
          </a:xfrm>
        </p:spPr>
        <p:txBody>
          <a:bodyPr>
            <a:noAutofit/>
          </a:bodyPr>
          <a:lstStyle/>
          <a:p>
            <a:r>
              <a:rPr lang="es-ES_tradnl" sz="3000" b="1" dirty="0">
                <a:solidFill>
                  <a:schemeClr val="tx1"/>
                </a:solidFill>
                <a:latin typeface="Tahoma" pitchFamily="34" charset="0"/>
                <a:ea typeface="Tahoma" pitchFamily="34" charset="0"/>
                <a:cs typeface="Tahoma" pitchFamily="34" charset="0"/>
              </a:rPr>
              <a:t> </a:t>
            </a:r>
            <a:r>
              <a:rPr lang="es-MX" sz="3000" b="1" dirty="0">
                <a:solidFill>
                  <a:schemeClr val="tx1"/>
                </a:solidFill>
                <a:latin typeface="Tahoma" pitchFamily="34" charset="0"/>
                <a:ea typeface="Tahoma" pitchFamily="34" charset="0"/>
                <a:cs typeface="Tahoma" pitchFamily="34" charset="0"/>
              </a:rPr>
              <a:t>Las resoluciones del Instituto podrán</a:t>
            </a:r>
            <a:r>
              <a:rPr lang="es-MX" sz="3000" b="1" dirty="0" smtClean="0">
                <a:solidFill>
                  <a:schemeClr val="tx1"/>
                </a:solidFill>
                <a:latin typeface="Tahoma" pitchFamily="34" charset="0"/>
                <a:ea typeface="Tahoma" pitchFamily="34" charset="0"/>
                <a:cs typeface="Tahoma" pitchFamily="34" charset="0"/>
              </a:rPr>
              <a:t>:</a:t>
            </a:r>
          </a:p>
          <a:p>
            <a:endParaRPr lang="es-MX" sz="3000" b="1" dirty="0">
              <a:solidFill>
                <a:schemeClr val="tx1"/>
              </a:solidFill>
              <a:latin typeface="Tahoma" pitchFamily="34" charset="0"/>
              <a:ea typeface="Tahoma" pitchFamily="34" charset="0"/>
              <a:cs typeface="Tahoma" pitchFamily="34" charset="0"/>
            </a:endParaRPr>
          </a:p>
          <a:p>
            <a:pPr marL="541735" indent="-271463" algn="just"/>
            <a:r>
              <a:rPr lang="es-MX" sz="3000" b="1" dirty="0">
                <a:solidFill>
                  <a:schemeClr val="tx1"/>
                </a:solidFill>
                <a:latin typeface="Tahoma" pitchFamily="34" charset="0"/>
                <a:ea typeface="Tahoma" pitchFamily="34" charset="0"/>
                <a:cs typeface="Tahoma" pitchFamily="34" charset="0"/>
              </a:rPr>
              <a:t>III. </a:t>
            </a:r>
            <a:r>
              <a:rPr lang="es-MX" sz="3000" dirty="0">
                <a:solidFill>
                  <a:schemeClr val="tx1"/>
                </a:solidFill>
                <a:latin typeface="Tahoma" pitchFamily="34" charset="0"/>
                <a:ea typeface="Tahoma" pitchFamily="34" charset="0"/>
                <a:cs typeface="Tahoma" pitchFamily="34" charset="0"/>
              </a:rPr>
              <a:t>Confirmar la respuesta del sujeto obligado;    </a:t>
            </a:r>
          </a:p>
          <a:p>
            <a:pPr marL="541735" indent="-271463" algn="just"/>
            <a:r>
              <a:rPr lang="es-MX" sz="3000" b="1" dirty="0">
                <a:solidFill>
                  <a:schemeClr val="tx1"/>
                </a:solidFill>
                <a:latin typeface="Tahoma" pitchFamily="34" charset="0"/>
                <a:ea typeface="Tahoma" pitchFamily="34" charset="0"/>
                <a:cs typeface="Tahoma" pitchFamily="34" charset="0"/>
              </a:rPr>
              <a:t>IV. </a:t>
            </a:r>
            <a:r>
              <a:rPr lang="es-MX" sz="3000" dirty="0">
                <a:solidFill>
                  <a:schemeClr val="tx1"/>
                </a:solidFill>
                <a:latin typeface="Tahoma" pitchFamily="34" charset="0"/>
                <a:ea typeface="Tahoma" pitchFamily="34" charset="0"/>
                <a:cs typeface="Tahoma" pitchFamily="34" charset="0"/>
              </a:rPr>
              <a:t>Modificarla;</a:t>
            </a:r>
          </a:p>
          <a:p>
            <a:pPr marL="541735" indent="-271463" algn="just"/>
            <a:r>
              <a:rPr lang="es-MX" sz="3000" b="1" dirty="0">
                <a:solidFill>
                  <a:schemeClr val="tx1"/>
                </a:solidFill>
                <a:latin typeface="Tahoma" pitchFamily="34" charset="0"/>
                <a:ea typeface="Tahoma" pitchFamily="34" charset="0"/>
                <a:cs typeface="Tahoma" pitchFamily="34" charset="0"/>
              </a:rPr>
              <a:t>V. </a:t>
            </a:r>
            <a:r>
              <a:rPr lang="es-MX" sz="3000" dirty="0">
                <a:solidFill>
                  <a:schemeClr val="tx1"/>
                </a:solidFill>
                <a:latin typeface="Tahoma" pitchFamily="34" charset="0"/>
                <a:ea typeface="Tahoma" pitchFamily="34" charset="0"/>
                <a:cs typeface="Tahoma" pitchFamily="34" charset="0"/>
              </a:rPr>
              <a:t>Revocarla, u</a:t>
            </a:r>
          </a:p>
          <a:p>
            <a:pPr marL="541735" indent="-271463" algn="just"/>
            <a:r>
              <a:rPr lang="es-MX" sz="3000" b="1" dirty="0">
                <a:solidFill>
                  <a:schemeClr val="tx1"/>
                </a:solidFill>
                <a:latin typeface="Tahoma" pitchFamily="34" charset="0"/>
                <a:ea typeface="Tahoma" pitchFamily="34" charset="0"/>
                <a:cs typeface="Tahoma" pitchFamily="34" charset="0"/>
              </a:rPr>
              <a:t>VI. </a:t>
            </a:r>
            <a:r>
              <a:rPr lang="es-MX" sz="3000" dirty="0">
                <a:solidFill>
                  <a:schemeClr val="tx1"/>
                </a:solidFill>
                <a:latin typeface="Tahoma" pitchFamily="34" charset="0"/>
                <a:ea typeface="Tahoma" pitchFamily="34" charset="0"/>
                <a:cs typeface="Tahoma" pitchFamily="34" charset="0"/>
              </a:rPr>
              <a:t>Ordenar que se atienda la solicitud.</a:t>
            </a:r>
          </a:p>
          <a:p>
            <a:pPr marL="541735" indent="-271463" algn="just"/>
            <a:endParaRPr lang="es-MX" sz="3000" dirty="0">
              <a:solidFill>
                <a:schemeClr val="tx1"/>
              </a:solidFill>
              <a:latin typeface="Tahoma" pitchFamily="34" charset="0"/>
              <a:ea typeface="Tahoma" pitchFamily="34" charset="0"/>
              <a:cs typeface="Tahoma" pitchFamily="34" charset="0"/>
            </a:endParaRPr>
          </a:p>
        </p:txBody>
      </p:sp>
      <p:sp>
        <p:nvSpPr>
          <p:cNvPr id="8" name="Título 1"/>
          <p:cNvSpPr txBox="1">
            <a:spLocks/>
          </p:cNvSpPr>
          <p:nvPr/>
        </p:nvSpPr>
        <p:spPr>
          <a:xfrm>
            <a:off x="4860337" y="1026241"/>
            <a:ext cx="5247459"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tx1"/>
                </a:solidFill>
                <a:latin typeface="Tahoma" pitchFamily="34" charset="0"/>
                <a:ea typeface="Tahoma" pitchFamily="34" charset="0"/>
                <a:cs typeface="Tahoma" pitchFamily="34" charset="0"/>
              </a:rPr>
              <a:t>Recurso de Revisión</a:t>
            </a:r>
            <a:endParaRPr lang="es-MX" sz="4000" b="1" dirty="0">
              <a:solidFill>
                <a:schemeClr val="tx1"/>
              </a:solidFill>
              <a:latin typeface="Tahoma" pitchFamily="34" charset="0"/>
              <a:ea typeface="Tahoma" pitchFamily="34" charset="0"/>
              <a:cs typeface="Tahoma" pitchFamily="34" charset="0"/>
            </a:endParaRPr>
          </a:p>
        </p:txBody>
      </p:sp>
      <p:sp>
        <p:nvSpPr>
          <p:cNvPr id="5" name="Rectángulo 4"/>
          <p:cNvSpPr/>
          <p:nvPr/>
        </p:nvSpPr>
        <p:spPr>
          <a:xfrm>
            <a:off x="9407925" y="6429400"/>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244</a:t>
            </a:r>
            <a:endParaRPr lang="es-MX"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910782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Conector recto 13"/>
          <p:cNvCxnSpPr/>
          <p:nvPr/>
        </p:nvCxnSpPr>
        <p:spPr>
          <a:xfrm>
            <a:off x="12192000" y="0"/>
            <a:ext cx="0" cy="6858000"/>
          </a:xfrm>
          <a:prstGeom prst="line">
            <a:avLst/>
          </a:prstGeom>
          <a:ln>
            <a:prstDash val="lgDashDotDot"/>
          </a:ln>
        </p:spPr>
        <p:style>
          <a:lnRef idx="1">
            <a:schemeClr val="accent2"/>
          </a:lnRef>
          <a:fillRef idx="0">
            <a:schemeClr val="accent2"/>
          </a:fillRef>
          <a:effectRef idx="0">
            <a:schemeClr val="accent2"/>
          </a:effectRef>
          <a:fontRef idx="minor">
            <a:schemeClr val="tx1"/>
          </a:fontRef>
        </p:style>
      </p:cxnSp>
      <p:sp>
        <p:nvSpPr>
          <p:cNvPr id="10" name="CuadroTexto 9"/>
          <p:cNvSpPr txBox="1"/>
          <p:nvPr/>
        </p:nvSpPr>
        <p:spPr>
          <a:xfrm>
            <a:off x="457200" y="6368143"/>
            <a:ext cx="1224643" cy="375557"/>
          </a:xfrm>
          <a:prstGeom prst="rect">
            <a:avLst/>
          </a:prstGeom>
          <a:noFill/>
        </p:spPr>
        <p:txBody>
          <a:bodyPr wrap="square" rtlCol="0">
            <a:spAutoFit/>
          </a:bodyPr>
          <a:lstStyle/>
          <a:p>
            <a:r>
              <a:rPr lang="es-MX" dirty="0" err="1">
                <a:solidFill>
                  <a:schemeClr val="accent6">
                    <a:lumMod val="50000"/>
                  </a:schemeClr>
                </a:solidFill>
              </a:rPr>
              <a:t>Pag</a:t>
            </a:r>
            <a:r>
              <a:rPr lang="es-MX" dirty="0">
                <a:solidFill>
                  <a:schemeClr val="accent6">
                    <a:lumMod val="50000"/>
                  </a:schemeClr>
                </a:solidFill>
              </a:rPr>
              <a:t>.  12</a:t>
            </a:r>
          </a:p>
        </p:txBody>
      </p:sp>
      <p:grpSp>
        <p:nvGrpSpPr>
          <p:cNvPr id="22" name="21 Grupo"/>
          <p:cNvGrpSpPr/>
          <p:nvPr/>
        </p:nvGrpSpPr>
        <p:grpSpPr>
          <a:xfrm>
            <a:off x="1938548" y="140553"/>
            <a:ext cx="8928993" cy="1171039"/>
            <a:chOff x="107503" y="97721"/>
            <a:chExt cx="8928993" cy="1171039"/>
          </a:xfrm>
        </p:grpSpPr>
        <p:pic>
          <p:nvPicPr>
            <p:cNvPr id="23"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4" name="12 Grupo"/>
            <p:cNvGrpSpPr/>
            <p:nvPr/>
          </p:nvGrpSpPr>
          <p:grpSpPr>
            <a:xfrm>
              <a:off x="107503" y="97721"/>
              <a:ext cx="8928993" cy="1171039"/>
              <a:chOff x="107503" y="44624"/>
              <a:chExt cx="8972347" cy="1045270"/>
            </a:xfrm>
          </p:grpSpPr>
          <p:pic>
            <p:nvPicPr>
              <p:cNvPr id="26" name="2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0"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31"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2 Conector recto de flecha"/>
          <p:cNvCxnSpPr/>
          <p:nvPr/>
        </p:nvCxnSpPr>
        <p:spPr>
          <a:xfrm flipV="1">
            <a:off x="1182325" y="4033803"/>
            <a:ext cx="9374796" cy="691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1915256" y="4109967"/>
            <a:ext cx="0" cy="58915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 name="5 Conector recto"/>
          <p:cNvCxnSpPr/>
          <p:nvPr/>
        </p:nvCxnSpPr>
        <p:spPr>
          <a:xfrm flipH="1">
            <a:off x="9174466" y="3602728"/>
            <a:ext cx="7021" cy="43107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1243733" y="3448171"/>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3683458" y="3420309"/>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5412693" y="4080509"/>
            <a:ext cx="0" cy="648072"/>
          </a:xfrm>
          <a:prstGeom prst="line">
            <a:avLst/>
          </a:prstGeom>
          <a:ln/>
        </p:spPr>
        <p:style>
          <a:lnRef idx="3">
            <a:schemeClr val="accent3"/>
          </a:lnRef>
          <a:fillRef idx="0">
            <a:schemeClr val="accent3"/>
          </a:fillRef>
          <a:effectRef idx="2">
            <a:schemeClr val="accent3"/>
          </a:effectRef>
          <a:fontRef idx="minor">
            <a:schemeClr val="tx1"/>
          </a:fontRef>
        </p:style>
      </p:cxnSp>
      <p:sp>
        <p:nvSpPr>
          <p:cNvPr id="25" name="14 CuadroTexto"/>
          <p:cNvSpPr txBox="1"/>
          <p:nvPr/>
        </p:nvSpPr>
        <p:spPr>
          <a:xfrm>
            <a:off x="572211" y="2301425"/>
            <a:ext cx="1343045" cy="1200329"/>
          </a:xfrm>
          <a:prstGeom prst="rect">
            <a:avLst/>
          </a:prstGeom>
          <a:noFill/>
        </p:spPr>
        <p:txBody>
          <a:bodyPr wrap="square" rtlCol="0">
            <a:spAutoFit/>
          </a:bodyPr>
          <a:lstStyle/>
          <a:p>
            <a:pPr algn="ctr"/>
            <a:r>
              <a:rPr lang="es-ES" dirty="0">
                <a:solidFill>
                  <a:schemeClr val="accent6">
                    <a:lumMod val="50000"/>
                  </a:schemeClr>
                </a:solidFill>
                <a:latin typeface="Tahoma" pitchFamily="34" charset="0"/>
                <a:ea typeface="Tahoma" pitchFamily="34" charset="0"/>
                <a:cs typeface="Tahoma" pitchFamily="34" charset="0"/>
              </a:rPr>
              <a:t>Se presenta el Recurso de Revisión </a:t>
            </a:r>
            <a:endParaRPr lang="es-MX" dirty="0">
              <a:solidFill>
                <a:schemeClr val="accent6">
                  <a:lumMod val="50000"/>
                </a:schemeClr>
              </a:solidFill>
              <a:latin typeface="Tahoma" pitchFamily="34" charset="0"/>
              <a:ea typeface="Tahoma" pitchFamily="34" charset="0"/>
              <a:cs typeface="Tahoma" pitchFamily="34" charset="0"/>
            </a:endParaRPr>
          </a:p>
        </p:txBody>
      </p:sp>
      <p:sp>
        <p:nvSpPr>
          <p:cNvPr id="28" name="14 CuadroTexto"/>
          <p:cNvSpPr txBox="1"/>
          <p:nvPr/>
        </p:nvSpPr>
        <p:spPr>
          <a:xfrm>
            <a:off x="3286353" y="1975869"/>
            <a:ext cx="970442" cy="338554"/>
          </a:xfrm>
          <a:prstGeom prst="rect">
            <a:avLst/>
          </a:prstGeom>
          <a:noFill/>
        </p:spPr>
        <p:txBody>
          <a:bodyPr wrap="square" rtlCol="0">
            <a:spAutoFit/>
          </a:bodyPr>
          <a:lstStyle/>
          <a:p>
            <a:pPr algn="ctr"/>
            <a:r>
              <a:rPr lang="es-ES" sz="1600" b="1" dirty="0">
                <a:solidFill>
                  <a:schemeClr val="accent6">
                    <a:lumMod val="50000"/>
                  </a:schemeClr>
                </a:solidFill>
                <a:latin typeface="Tahoma" pitchFamily="34" charset="0"/>
                <a:ea typeface="Tahoma" pitchFamily="34" charset="0"/>
                <a:cs typeface="Tahoma" pitchFamily="34" charset="0"/>
              </a:rPr>
              <a:t>7 días</a:t>
            </a:r>
            <a:endParaRPr lang="es-MX" sz="1600" b="1" dirty="0">
              <a:solidFill>
                <a:schemeClr val="accent6">
                  <a:lumMod val="50000"/>
                </a:schemeClr>
              </a:solidFill>
              <a:latin typeface="Tahoma" pitchFamily="34" charset="0"/>
              <a:ea typeface="Tahoma" pitchFamily="34" charset="0"/>
              <a:cs typeface="Tahoma" pitchFamily="34" charset="0"/>
            </a:endParaRPr>
          </a:p>
        </p:txBody>
      </p:sp>
      <p:sp>
        <p:nvSpPr>
          <p:cNvPr id="29" name="14 CuadroTexto"/>
          <p:cNvSpPr txBox="1"/>
          <p:nvPr/>
        </p:nvSpPr>
        <p:spPr>
          <a:xfrm>
            <a:off x="2950482" y="2238976"/>
            <a:ext cx="1665842" cy="1200329"/>
          </a:xfrm>
          <a:prstGeom prst="rect">
            <a:avLst/>
          </a:prstGeom>
          <a:noFill/>
        </p:spPr>
        <p:txBody>
          <a:bodyPr wrap="square" rtlCol="0">
            <a:spAutoFit/>
          </a:bodyPr>
          <a:lstStyle/>
          <a:p>
            <a:pPr algn="ctr"/>
            <a:r>
              <a:rPr lang="es-ES" dirty="0">
                <a:solidFill>
                  <a:schemeClr val="accent6">
                    <a:lumMod val="50000"/>
                  </a:schemeClr>
                </a:solidFill>
                <a:latin typeface="Tahoma" pitchFamily="34" charset="0"/>
                <a:ea typeface="Tahoma" pitchFamily="34" charset="0"/>
                <a:cs typeface="Tahoma" pitchFamily="34" charset="0"/>
              </a:rPr>
              <a:t>(PARTES)</a:t>
            </a:r>
          </a:p>
          <a:p>
            <a:pPr algn="ctr"/>
            <a:r>
              <a:rPr lang="es-ES" dirty="0">
                <a:solidFill>
                  <a:schemeClr val="accent6">
                    <a:lumMod val="50000"/>
                  </a:schemeClr>
                </a:solidFill>
                <a:latin typeface="Tahoma" pitchFamily="34" charset="0"/>
                <a:ea typeface="Tahoma" pitchFamily="34" charset="0"/>
                <a:cs typeface="Tahoma" pitchFamily="34" charset="0"/>
              </a:rPr>
              <a:t>Ofrecen pruebas y alegatos </a:t>
            </a:r>
            <a:endParaRPr lang="es-MX" dirty="0">
              <a:solidFill>
                <a:schemeClr val="accent6">
                  <a:lumMod val="50000"/>
                </a:schemeClr>
              </a:solidFill>
              <a:latin typeface="Tahoma" pitchFamily="34" charset="0"/>
              <a:ea typeface="Tahoma" pitchFamily="34" charset="0"/>
              <a:cs typeface="Tahoma" pitchFamily="34" charset="0"/>
            </a:endParaRPr>
          </a:p>
        </p:txBody>
      </p:sp>
      <p:sp>
        <p:nvSpPr>
          <p:cNvPr id="36" name="14 CuadroTexto"/>
          <p:cNvSpPr txBox="1"/>
          <p:nvPr/>
        </p:nvSpPr>
        <p:spPr>
          <a:xfrm>
            <a:off x="9730913" y="2314423"/>
            <a:ext cx="1652415" cy="923330"/>
          </a:xfrm>
          <a:prstGeom prst="rect">
            <a:avLst/>
          </a:prstGeom>
          <a:noFill/>
        </p:spPr>
        <p:txBody>
          <a:bodyPr wrap="square" rtlCol="0">
            <a:spAutoFit/>
          </a:bodyPr>
          <a:lstStyle/>
          <a:p>
            <a:pPr algn="ctr"/>
            <a:r>
              <a:rPr lang="es-ES" b="1" dirty="0">
                <a:solidFill>
                  <a:schemeClr val="accent6">
                    <a:lumMod val="50000"/>
                  </a:schemeClr>
                </a:solidFill>
                <a:latin typeface="Tahoma" pitchFamily="34" charset="0"/>
                <a:ea typeface="Tahoma" pitchFamily="34" charset="0"/>
                <a:cs typeface="Tahoma" pitchFamily="34" charset="0"/>
              </a:rPr>
              <a:t>30 días admitido el recurso </a:t>
            </a:r>
            <a:endParaRPr lang="es-MX" b="1" dirty="0">
              <a:solidFill>
                <a:schemeClr val="accent6">
                  <a:lumMod val="50000"/>
                </a:schemeClr>
              </a:solidFill>
              <a:latin typeface="Tahoma" pitchFamily="34" charset="0"/>
              <a:ea typeface="Tahoma" pitchFamily="34" charset="0"/>
              <a:cs typeface="Tahoma" pitchFamily="34" charset="0"/>
            </a:endParaRPr>
          </a:p>
        </p:txBody>
      </p:sp>
      <p:sp>
        <p:nvSpPr>
          <p:cNvPr id="37" name="14 CuadroTexto"/>
          <p:cNvSpPr txBox="1"/>
          <p:nvPr/>
        </p:nvSpPr>
        <p:spPr>
          <a:xfrm>
            <a:off x="8087874" y="1611296"/>
            <a:ext cx="2173183" cy="2031325"/>
          </a:xfrm>
          <a:prstGeom prst="rect">
            <a:avLst/>
          </a:prstGeom>
          <a:noFill/>
        </p:spPr>
        <p:txBody>
          <a:bodyPr wrap="square" rtlCol="0">
            <a:spAutoFit/>
          </a:bodyPr>
          <a:lstStyle/>
          <a:p>
            <a:pPr algn="ctr"/>
            <a:r>
              <a:rPr lang="es-ES" sz="1600" dirty="0">
                <a:solidFill>
                  <a:schemeClr val="accent6">
                    <a:lumMod val="50000"/>
                  </a:schemeClr>
                </a:solidFill>
                <a:latin typeface="Tahoma" pitchFamily="34" charset="0"/>
                <a:ea typeface="Tahoma" pitchFamily="34" charset="0"/>
                <a:cs typeface="Tahoma" pitchFamily="34" charset="0"/>
              </a:rPr>
              <a:t>(</a:t>
            </a:r>
            <a:r>
              <a:rPr lang="es-ES" dirty="0">
                <a:solidFill>
                  <a:schemeClr val="accent6">
                    <a:lumMod val="50000"/>
                  </a:schemeClr>
                </a:solidFill>
                <a:latin typeface="Tahoma" pitchFamily="34" charset="0"/>
                <a:ea typeface="Tahoma" pitchFamily="34" charset="0"/>
                <a:cs typeface="Tahoma" pitchFamily="34" charset="0"/>
              </a:rPr>
              <a:t>INFODF)</a:t>
            </a:r>
          </a:p>
          <a:p>
            <a:pPr algn="ctr"/>
            <a:r>
              <a:rPr lang="es-ES" dirty="0">
                <a:solidFill>
                  <a:schemeClr val="accent6">
                    <a:lumMod val="50000"/>
                  </a:schemeClr>
                </a:solidFill>
                <a:latin typeface="Tahoma" pitchFamily="34" charset="0"/>
                <a:ea typeface="Tahoma" pitchFamily="34" charset="0"/>
                <a:cs typeface="Tahoma" pitchFamily="34" charset="0"/>
              </a:rPr>
              <a:t>Emite Resolución: </a:t>
            </a:r>
          </a:p>
          <a:p>
            <a:pPr algn="ctr"/>
            <a:r>
              <a:rPr lang="es-ES" dirty="0">
                <a:solidFill>
                  <a:schemeClr val="accent6">
                    <a:lumMod val="50000"/>
                  </a:schemeClr>
                </a:solidFill>
                <a:latin typeface="Tahoma" pitchFamily="34" charset="0"/>
                <a:ea typeface="Tahoma" pitchFamily="34" charset="0"/>
                <a:cs typeface="Tahoma" pitchFamily="34" charset="0"/>
              </a:rPr>
              <a:t>Desecha</a:t>
            </a:r>
          </a:p>
          <a:p>
            <a:pPr algn="ctr"/>
            <a:r>
              <a:rPr lang="es-ES" dirty="0">
                <a:solidFill>
                  <a:schemeClr val="accent6">
                    <a:lumMod val="50000"/>
                  </a:schemeClr>
                </a:solidFill>
                <a:latin typeface="Tahoma" pitchFamily="34" charset="0"/>
                <a:ea typeface="Tahoma" pitchFamily="34" charset="0"/>
                <a:cs typeface="Tahoma" pitchFamily="34" charset="0"/>
              </a:rPr>
              <a:t>Sobresee</a:t>
            </a:r>
          </a:p>
          <a:p>
            <a:pPr algn="ctr"/>
            <a:r>
              <a:rPr lang="es-ES" dirty="0">
                <a:solidFill>
                  <a:schemeClr val="accent6">
                    <a:lumMod val="50000"/>
                  </a:schemeClr>
                </a:solidFill>
                <a:latin typeface="Tahoma" pitchFamily="34" charset="0"/>
                <a:ea typeface="Tahoma" pitchFamily="34" charset="0"/>
                <a:cs typeface="Tahoma" pitchFamily="34" charset="0"/>
              </a:rPr>
              <a:t>Confirma</a:t>
            </a:r>
          </a:p>
          <a:p>
            <a:pPr algn="ctr"/>
            <a:r>
              <a:rPr lang="es-ES" dirty="0">
                <a:solidFill>
                  <a:schemeClr val="accent6">
                    <a:lumMod val="50000"/>
                  </a:schemeClr>
                </a:solidFill>
                <a:latin typeface="Tahoma" pitchFamily="34" charset="0"/>
                <a:ea typeface="Tahoma" pitchFamily="34" charset="0"/>
                <a:cs typeface="Tahoma" pitchFamily="34" charset="0"/>
              </a:rPr>
              <a:t>Modifica</a:t>
            </a:r>
          </a:p>
          <a:p>
            <a:pPr algn="ctr"/>
            <a:r>
              <a:rPr lang="es-ES" dirty="0">
                <a:solidFill>
                  <a:schemeClr val="accent6">
                    <a:lumMod val="50000"/>
                  </a:schemeClr>
                </a:solidFill>
                <a:latin typeface="Tahoma" pitchFamily="34" charset="0"/>
                <a:ea typeface="Tahoma" pitchFamily="34" charset="0"/>
                <a:cs typeface="Tahoma" pitchFamily="34" charset="0"/>
              </a:rPr>
              <a:t>Revoca</a:t>
            </a:r>
          </a:p>
        </p:txBody>
      </p:sp>
      <p:sp>
        <p:nvSpPr>
          <p:cNvPr id="42" name="14 CuadroTexto"/>
          <p:cNvSpPr txBox="1"/>
          <p:nvPr/>
        </p:nvSpPr>
        <p:spPr>
          <a:xfrm>
            <a:off x="1426809" y="4738973"/>
            <a:ext cx="970442" cy="338554"/>
          </a:xfrm>
          <a:prstGeom prst="rect">
            <a:avLst/>
          </a:prstGeom>
          <a:noFill/>
        </p:spPr>
        <p:txBody>
          <a:bodyPr wrap="square" rtlCol="0">
            <a:spAutoFit/>
          </a:bodyPr>
          <a:lstStyle/>
          <a:p>
            <a:pPr algn="ctr"/>
            <a:r>
              <a:rPr lang="es-ES" sz="1600" b="1" dirty="0">
                <a:solidFill>
                  <a:schemeClr val="accent6">
                    <a:lumMod val="50000"/>
                  </a:schemeClr>
                </a:solidFill>
                <a:latin typeface="Tahoma" pitchFamily="34" charset="0"/>
                <a:ea typeface="Tahoma" pitchFamily="34" charset="0"/>
                <a:cs typeface="Tahoma" pitchFamily="34" charset="0"/>
              </a:rPr>
              <a:t>3 días</a:t>
            </a:r>
            <a:endParaRPr lang="es-MX" sz="1600" b="1" dirty="0">
              <a:solidFill>
                <a:schemeClr val="accent6">
                  <a:lumMod val="50000"/>
                </a:schemeClr>
              </a:solidFill>
              <a:latin typeface="Tahoma" pitchFamily="34" charset="0"/>
              <a:ea typeface="Tahoma" pitchFamily="34" charset="0"/>
              <a:cs typeface="Tahoma" pitchFamily="34" charset="0"/>
            </a:endParaRPr>
          </a:p>
        </p:txBody>
      </p:sp>
      <p:sp>
        <p:nvSpPr>
          <p:cNvPr id="43" name="14 CuadroTexto"/>
          <p:cNvSpPr txBox="1"/>
          <p:nvPr/>
        </p:nvSpPr>
        <p:spPr>
          <a:xfrm>
            <a:off x="1187524" y="5005672"/>
            <a:ext cx="1489530" cy="1200329"/>
          </a:xfrm>
          <a:prstGeom prst="rect">
            <a:avLst/>
          </a:prstGeom>
          <a:noFill/>
        </p:spPr>
        <p:txBody>
          <a:bodyPr wrap="square" rtlCol="0">
            <a:spAutoFit/>
          </a:bodyPr>
          <a:lstStyle/>
          <a:p>
            <a:pPr algn="ctr"/>
            <a:r>
              <a:rPr lang="es-ES" dirty="0">
                <a:solidFill>
                  <a:schemeClr val="accent6">
                    <a:lumMod val="50000"/>
                  </a:schemeClr>
                </a:solidFill>
                <a:latin typeface="Tahoma" pitchFamily="34" charset="0"/>
                <a:ea typeface="Tahoma" pitchFamily="34" charset="0"/>
                <a:cs typeface="Tahoma" pitchFamily="34" charset="0"/>
              </a:rPr>
              <a:t>(INFODF)</a:t>
            </a:r>
          </a:p>
          <a:p>
            <a:pPr algn="ctr"/>
            <a:r>
              <a:rPr lang="es-ES" dirty="0">
                <a:solidFill>
                  <a:schemeClr val="accent6">
                    <a:lumMod val="50000"/>
                  </a:schemeClr>
                </a:solidFill>
                <a:latin typeface="Tahoma" pitchFamily="34" charset="0"/>
                <a:ea typeface="Tahoma" pitchFamily="34" charset="0"/>
                <a:cs typeface="Tahoma" pitchFamily="34" charset="0"/>
              </a:rPr>
              <a:t>Admite</a:t>
            </a:r>
          </a:p>
          <a:p>
            <a:pPr algn="ctr"/>
            <a:r>
              <a:rPr lang="es-ES" dirty="0">
                <a:solidFill>
                  <a:schemeClr val="accent6">
                    <a:lumMod val="50000"/>
                  </a:schemeClr>
                </a:solidFill>
                <a:latin typeface="Tahoma" pitchFamily="34" charset="0"/>
                <a:ea typeface="Tahoma" pitchFamily="34" charset="0"/>
                <a:cs typeface="Tahoma" pitchFamily="34" charset="0"/>
              </a:rPr>
              <a:t>Previene</a:t>
            </a:r>
          </a:p>
          <a:p>
            <a:pPr algn="ctr"/>
            <a:r>
              <a:rPr lang="es-ES" dirty="0">
                <a:solidFill>
                  <a:schemeClr val="accent6">
                    <a:lumMod val="50000"/>
                  </a:schemeClr>
                </a:solidFill>
                <a:latin typeface="Tahoma" pitchFamily="34" charset="0"/>
                <a:ea typeface="Tahoma" pitchFamily="34" charset="0"/>
                <a:cs typeface="Tahoma" pitchFamily="34" charset="0"/>
              </a:rPr>
              <a:t>Desecha</a:t>
            </a:r>
            <a:endParaRPr lang="es-MX" dirty="0">
              <a:solidFill>
                <a:schemeClr val="accent6">
                  <a:lumMod val="50000"/>
                </a:schemeClr>
              </a:solidFill>
              <a:latin typeface="Tahoma" pitchFamily="34" charset="0"/>
              <a:ea typeface="Tahoma" pitchFamily="34" charset="0"/>
              <a:cs typeface="Tahoma" pitchFamily="34" charset="0"/>
            </a:endParaRPr>
          </a:p>
        </p:txBody>
      </p:sp>
      <p:sp>
        <p:nvSpPr>
          <p:cNvPr id="45" name="14 CuadroTexto"/>
          <p:cNvSpPr txBox="1"/>
          <p:nvPr/>
        </p:nvSpPr>
        <p:spPr>
          <a:xfrm>
            <a:off x="3954484" y="4742869"/>
            <a:ext cx="2803844" cy="1200329"/>
          </a:xfrm>
          <a:prstGeom prst="rect">
            <a:avLst/>
          </a:prstGeom>
          <a:noFill/>
        </p:spPr>
        <p:txBody>
          <a:bodyPr wrap="square" rtlCol="0">
            <a:spAutoFit/>
          </a:bodyPr>
          <a:lstStyle/>
          <a:p>
            <a:pPr algn="ctr"/>
            <a:r>
              <a:rPr lang="es-ES" sz="1600" dirty="0">
                <a:solidFill>
                  <a:schemeClr val="accent6">
                    <a:lumMod val="50000"/>
                  </a:schemeClr>
                </a:solidFill>
                <a:latin typeface="Tahoma" pitchFamily="34" charset="0"/>
                <a:ea typeface="Tahoma" pitchFamily="34" charset="0"/>
                <a:cs typeface="Tahoma" pitchFamily="34" charset="0"/>
              </a:rPr>
              <a:t>(</a:t>
            </a:r>
            <a:r>
              <a:rPr lang="es-ES" dirty="0">
                <a:solidFill>
                  <a:schemeClr val="accent6">
                    <a:lumMod val="50000"/>
                  </a:schemeClr>
                </a:solidFill>
                <a:latin typeface="Tahoma" pitchFamily="34" charset="0"/>
                <a:ea typeface="Tahoma" pitchFamily="34" charset="0"/>
                <a:cs typeface="Tahoma" pitchFamily="34" charset="0"/>
              </a:rPr>
              <a:t>INFODF)</a:t>
            </a:r>
          </a:p>
          <a:p>
            <a:pPr algn="ctr"/>
            <a:r>
              <a:rPr lang="es-ES" dirty="0">
                <a:solidFill>
                  <a:schemeClr val="accent6">
                    <a:lumMod val="50000"/>
                  </a:schemeClr>
                </a:solidFill>
                <a:latin typeface="Tahoma" pitchFamily="34" charset="0"/>
                <a:ea typeface="Tahoma" pitchFamily="34" charset="0"/>
                <a:cs typeface="Tahoma" pitchFamily="34" charset="0"/>
              </a:rPr>
              <a:t>Una vez desahogadas las pruebas se decreta el cierre de Instrucción</a:t>
            </a:r>
            <a:endParaRPr lang="es-MX" dirty="0">
              <a:solidFill>
                <a:schemeClr val="accent6">
                  <a:lumMod val="50000"/>
                </a:schemeClr>
              </a:solidFill>
              <a:latin typeface="Tahoma" pitchFamily="34" charset="0"/>
              <a:ea typeface="Tahoma" pitchFamily="34" charset="0"/>
              <a:cs typeface="Tahoma" pitchFamily="34" charset="0"/>
            </a:endParaRPr>
          </a:p>
        </p:txBody>
      </p:sp>
      <p:sp>
        <p:nvSpPr>
          <p:cNvPr id="2" name="CuadroTexto 1"/>
          <p:cNvSpPr txBox="1"/>
          <p:nvPr/>
        </p:nvSpPr>
        <p:spPr>
          <a:xfrm>
            <a:off x="4919034" y="6405146"/>
            <a:ext cx="2623094" cy="338554"/>
          </a:xfrm>
          <a:prstGeom prst="rect">
            <a:avLst/>
          </a:prstGeom>
          <a:noFill/>
        </p:spPr>
        <p:txBody>
          <a:bodyPr wrap="square" rtlCol="0">
            <a:spAutoFit/>
          </a:bodyPr>
          <a:lstStyle/>
          <a:p>
            <a:pPr algn="ctr"/>
            <a:r>
              <a:rPr lang="es-MX" sz="1600" i="1" dirty="0">
                <a:solidFill>
                  <a:schemeClr val="accent6">
                    <a:lumMod val="50000"/>
                  </a:schemeClr>
                </a:solidFill>
                <a:latin typeface="Tahoma" pitchFamily="34" charset="0"/>
                <a:ea typeface="Tahoma" pitchFamily="34" charset="0"/>
                <a:cs typeface="Tahoma" pitchFamily="34" charset="0"/>
              </a:rPr>
              <a:t>(Audiencia de Conciliación)</a:t>
            </a:r>
          </a:p>
        </p:txBody>
      </p:sp>
      <p:sp>
        <p:nvSpPr>
          <p:cNvPr id="4" name="CuadroTexto 3"/>
          <p:cNvSpPr txBox="1"/>
          <p:nvPr/>
        </p:nvSpPr>
        <p:spPr>
          <a:xfrm>
            <a:off x="53740" y="1211186"/>
            <a:ext cx="6124407" cy="400110"/>
          </a:xfrm>
          <a:prstGeom prst="rect">
            <a:avLst/>
          </a:prstGeom>
          <a:noFill/>
        </p:spPr>
        <p:txBody>
          <a:bodyPr wrap="square" rtlCol="0">
            <a:spAutoFit/>
          </a:bodyPr>
          <a:lstStyle/>
          <a:p>
            <a:pPr algn="ctr"/>
            <a:r>
              <a:rPr lang="es-MX" sz="2000" b="1" dirty="0">
                <a:solidFill>
                  <a:schemeClr val="accent6">
                    <a:lumMod val="50000"/>
                  </a:schemeClr>
                </a:solidFill>
                <a:latin typeface="Tahoma" pitchFamily="34" charset="0"/>
                <a:ea typeface="Tahoma" pitchFamily="34" charset="0"/>
                <a:cs typeface="Tahoma" pitchFamily="34" charset="0"/>
              </a:rPr>
              <a:t>PROCEDIMIENTO DEL </a:t>
            </a:r>
            <a:r>
              <a:rPr lang="es-MX" sz="2000" b="1" dirty="0" smtClean="0">
                <a:solidFill>
                  <a:schemeClr val="accent6">
                    <a:lumMod val="50000"/>
                  </a:schemeClr>
                </a:solidFill>
                <a:latin typeface="Tahoma" pitchFamily="34" charset="0"/>
                <a:ea typeface="Tahoma" pitchFamily="34" charset="0"/>
                <a:cs typeface="Tahoma" pitchFamily="34" charset="0"/>
              </a:rPr>
              <a:t>RECURSO DE </a:t>
            </a:r>
            <a:r>
              <a:rPr lang="es-MX" sz="2000" b="1" dirty="0">
                <a:solidFill>
                  <a:schemeClr val="accent6">
                    <a:lumMod val="50000"/>
                  </a:schemeClr>
                </a:solidFill>
                <a:latin typeface="Tahoma" pitchFamily="34" charset="0"/>
                <a:ea typeface="Tahoma" pitchFamily="34" charset="0"/>
                <a:cs typeface="Tahoma" pitchFamily="34" charset="0"/>
              </a:rPr>
              <a:t>REVISIÓN</a:t>
            </a:r>
          </a:p>
        </p:txBody>
      </p:sp>
      <p:sp>
        <p:nvSpPr>
          <p:cNvPr id="13" name="Flecha: hacia abajo 12"/>
          <p:cNvSpPr/>
          <p:nvPr/>
        </p:nvSpPr>
        <p:spPr>
          <a:xfrm>
            <a:off x="7946781" y="4118036"/>
            <a:ext cx="45719" cy="376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6">
                  <a:lumMod val="50000"/>
                </a:schemeClr>
              </a:solidFill>
              <a:latin typeface="Tahoma" pitchFamily="34" charset="0"/>
              <a:ea typeface="Tahoma" pitchFamily="34" charset="0"/>
              <a:cs typeface="Tahoma" pitchFamily="34" charset="0"/>
            </a:endParaRPr>
          </a:p>
        </p:txBody>
      </p:sp>
      <p:sp>
        <p:nvSpPr>
          <p:cNvPr id="16" name="CuadroTexto 15"/>
          <p:cNvSpPr txBox="1"/>
          <p:nvPr/>
        </p:nvSpPr>
        <p:spPr>
          <a:xfrm>
            <a:off x="7221453" y="4494437"/>
            <a:ext cx="2112540" cy="1477328"/>
          </a:xfrm>
          <a:prstGeom prst="rect">
            <a:avLst/>
          </a:prstGeom>
          <a:noFill/>
        </p:spPr>
        <p:txBody>
          <a:bodyPr wrap="square" rtlCol="0">
            <a:spAutoFit/>
          </a:bodyPr>
          <a:lstStyle/>
          <a:p>
            <a:r>
              <a:rPr lang="es-ES" b="1" dirty="0">
                <a:solidFill>
                  <a:schemeClr val="accent6">
                    <a:lumMod val="50000"/>
                  </a:schemeClr>
                </a:solidFill>
                <a:latin typeface="Tahoma" pitchFamily="34" charset="0"/>
                <a:ea typeface="Tahoma" pitchFamily="34" charset="0"/>
                <a:cs typeface="Tahoma" pitchFamily="34" charset="0"/>
              </a:rPr>
              <a:t>     10 días</a:t>
            </a:r>
          </a:p>
          <a:p>
            <a:pPr algn="ctr"/>
            <a:r>
              <a:rPr lang="es-ES" dirty="0">
                <a:solidFill>
                  <a:schemeClr val="accent6">
                    <a:lumMod val="50000"/>
                  </a:schemeClr>
                </a:solidFill>
                <a:latin typeface="Tahoma" pitchFamily="34" charset="0"/>
                <a:ea typeface="Tahoma" pitchFamily="34" charset="0"/>
                <a:cs typeface="Tahoma" pitchFamily="34" charset="0"/>
              </a:rPr>
              <a:t>Una vez decretado el cierre se elabora proyecto de resolución </a:t>
            </a:r>
          </a:p>
        </p:txBody>
      </p:sp>
    </p:spTree>
    <p:extLst>
      <p:ext uri="{BB962C8B-B14F-4D97-AF65-F5344CB8AC3E}">
        <p14:creationId xmlns:p14="http://schemas.microsoft.com/office/powerpoint/2010/main" xmlns="" val="5447345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4390" y="2388803"/>
            <a:ext cx="11317184" cy="1743810"/>
          </a:xfrm>
        </p:spPr>
        <p:txBody>
          <a:bodyPr>
            <a:normAutofit fontScale="92500" lnSpcReduction="10000"/>
          </a:bodyPr>
          <a:lstStyle/>
          <a:p>
            <a:pPr marL="0" indent="0" algn="just">
              <a:lnSpc>
                <a:spcPct val="100000"/>
              </a:lnSpc>
              <a:spcBef>
                <a:spcPts val="0"/>
              </a:spcBef>
              <a:spcAft>
                <a:spcPts val="0"/>
              </a:spcAft>
              <a:buNone/>
            </a:pPr>
            <a:r>
              <a:rPr lang="es-MX" sz="3200" b="1" dirty="0" smtClean="0">
                <a:solidFill>
                  <a:schemeClr val="tx1"/>
                </a:solidFill>
                <a:latin typeface="Tahoma" pitchFamily="34" charset="0"/>
                <a:ea typeface="Tahoma" pitchFamily="34" charset="0"/>
                <a:cs typeface="Tahoma" pitchFamily="34" charset="0"/>
              </a:rPr>
              <a:t>La Dirección Jurídica y Desarrollo Normativo del INFODF, dará seguimiento al cumplimiento de las resoluciones emitidas por el Pleno del Instituto en los términos siguientes:</a:t>
            </a:r>
            <a:endParaRPr lang="es-MX" sz="3200" b="1" dirty="0">
              <a:solidFill>
                <a:schemeClr val="tx1"/>
              </a:solidFill>
              <a:latin typeface="Tahoma" pitchFamily="34" charset="0"/>
              <a:ea typeface="Tahoma" pitchFamily="34" charset="0"/>
              <a:cs typeface="Tahoma" pitchFamily="34" charset="0"/>
            </a:endParaRPr>
          </a:p>
        </p:txBody>
      </p:sp>
      <p:sp>
        <p:nvSpPr>
          <p:cNvPr id="4" name="Título 1"/>
          <p:cNvSpPr txBox="1">
            <a:spLocks/>
          </p:cNvSpPr>
          <p:nvPr/>
        </p:nvSpPr>
        <p:spPr>
          <a:xfrm>
            <a:off x="5270463" y="1116376"/>
            <a:ext cx="4765673" cy="522420"/>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ES_tradnl" sz="3600" b="1" dirty="0">
                <a:solidFill>
                  <a:schemeClr val="accent6">
                    <a:lumMod val="50000"/>
                  </a:schemeClr>
                </a:solidFill>
                <a:latin typeface="Tahoma" pitchFamily="34" charset="0"/>
                <a:ea typeface="Tahoma" pitchFamily="34" charset="0"/>
                <a:cs typeface="Tahoma" pitchFamily="34" charset="0"/>
              </a:rPr>
              <a:t>Recurso de Revisión</a:t>
            </a:r>
            <a:endParaRPr lang="es-MX" sz="3600" b="1" dirty="0">
              <a:solidFill>
                <a:schemeClr val="accent6">
                  <a:lumMod val="50000"/>
                </a:schemeClr>
              </a:solidFill>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8777423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 name="27 Grupo"/>
          <p:cNvGrpSpPr/>
          <p:nvPr/>
        </p:nvGrpSpPr>
        <p:grpSpPr>
          <a:xfrm>
            <a:off x="1938548" y="104928"/>
            <a:ext cx="8928993" cy="1171039"/>
            <a:chOff x="107503" y="97721"/>
            <a:chExt cx="8928993" cy="1171039"/>
          </a:xfrm>
        </p:grpSpPr>
        <p:pic>
          <p:nvPicPr>
            <p:cNvPr id="2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30" name="12 Grupo"/>
            <p:cNvGrpSpPr/>
            <p:nvPr/>
          </p:nvGrpSpPr>
          <p:grpSpPr>
            <a:xfrm>
              <a:off x="107503" y="97721"/>
              <a:ext cx="8928993" cy="1171039"/>
              <a:chOff x="107503" y="44624"/>
              <a:chExt cx="8972347" cy="1045270"/>
            </a:xfrm>
          </p:grpSpPr>
          <p:pic>
            <p:nvPicPr>
              <p:cNvPr id="31" name="3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3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cxnSp>
        <p:nvCxnSpPr>
          <p:cNvPr id="57" name="10 Conector recto"/>
          <p:cNvCxnSpPr/>
          <p:nvPr/>
        </p:nvCxnSpPr>
        <p:spPr>
          <a:xfrm>
            <a:off x="8834090" y="3290795"/>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 name="2 Conector recto de flecha"/>
          <p:cNvCxnSpPr/>
          <p:nvPr/>
        </p:nvCxnSpPr>
        <p:spPr>
          <a:xfrm flipV="1">
            <a:off x="515815" y="3944655"/>
            <a:ext cx="10515600" cy="403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874099" y="3985053"/>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1" name="10 Conector recto"/>
          <p:cNvCxnSpPr/>
          <p:nvPr/>
        </p:nvCxnSpPr>
        <p:spPr>
          <a:xfrm>
            <a:off x="3885786" y="3301812"/>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2" name="11 Conector recto"/>
          <p:cNvCxnSpPr/>
          <p:nvPr/>
        </p:nvCxnSpPr>
        <p:spPr>
          <a:xfrm>
            <a:off x="4520679" y="3965618"/>
            <a:ext cx="0" cy="648072"/>
          </a:xfrm>
          <a:prstGeom prst="line">
            <a:avLst/>
          </a:prstGeom>
          <a:ln/>
        </p:spPr>
        <p:style>
          <a:lnRef idx="3">
            <a:schemeClr val="accent4"/>
          </a:lnRef>
          <a:fillRef idx="0">
            <a:schemeClr val="accent4"/>
          </a:fillRef>
          <a:effectRef idx="2">
            <a:schemeClr val="accent4"/>
          </a:effectRef>
          <a:fontRef idx="minor">
            <a:schemeClr val="tx1"/>
          </a:fontRef>
        </p:style>
      </p:cxnSp>
      <p:sp>
        <p:nvSpPr>
          <p:cNvPr id="38" name="14 CuadroTexto"/>
          <p:cNvSpPr txBox="1"/>
          <p:nvPr/>
        </p:nvSpPr>
        <p:spPr>
          <a:xfrm>
            <a:off x="3167524" y="1747494"/>
            <a:ext cx="1430832"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10 días</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39" name="14 CuadroTexto"/>
          <p:cNvSpPr txBox="1"/>
          <p:nvPr/>
        </p:nvSpPr>
        <p:spPr>
          <a:xfrm>
            <a:off x="2886992" y="2063690"/>
            <a:ext cx="1913017" cy="1200329"/>
          </a:xfrm>
          <a:prstGeom prst="rect">
            <a:avLst/>
          </a:prstGeom>
          <a:noFill/>
        </p:spPr>
        <p:txBody>
          <a:bodyPr wrap="square" rtlCol="0">
            <a:spAutoFit/>
          </a:bodyPr>
          <a:lstStyle/>
          <a:p>
            <a:pPr algn="ctr"/>
            <a:r>
              <a:rPr lang="es-ES" dirty="0">
                <a:solidFill>
                  <a:schemeClr val="tx1">
                    <a:lumMod val="95000"/>
                    <a:lumOff val="5000"/>
                  </a:schemeClr>
                </a:solidFill>
                <a:latin typeface="Tahoma" pitchFamily="34" charset="0"/>
                <a:ea typeface="Tahoma" pitchFamily="34" charset="0"/>
                <a:cs typeface="Tahoma" pitchFamily="34" charset="0"/>
              </a:rPr>
              <a:t>(SUJETO OBLIGADO)</a:t>
            </a:r>
          </a:p>
          <a:p>
            <a:pPr algn="ctr"/>
            <a:r>
              <a:rPr lang="es-ES" dirty="0">
                <a:solidFill>
                  <a:schemeClr val="tx1">
                    <a:lumMod val="95000"/>
                    <a:lumOff val="5000"/>
                  </a:schemeClr>
                </a:solidFill>
                <a:latin typeface="Tahoma" pitchFamily="34" charset="0"/>
                <a:ea typeface="Tahoma" pitchFamily="34" charset="0"/>
                <a:cs typeface="Tahoma" pitchFamily="34" charset="0"/>
              </a:rPr>
              <a:t>Para cumplir con la resolución</a:t>
            </a:r>
            <a:endParaRPr lang="es-MX" dirty="0">
              <a:solidFill>
                <a:schemeClr val="tx1">
                  <a:lumMod val="95000"/>
                  <a:lumOff val="5000"/>
                </a:schemeClr>
              </a:solidFill>
              <a:latin typeface="Tahoma" pitchFamily="34" charset="0"/>
              <a:ea typeface="Tahoma" pitchFamily="34" charset="0"/>
              <a:cs typeface="Tahoma" pitchFamily="34" charset="0"/>
            </a:endParaRPr>
          </a:p>
        </p:txBody>
      </p:sp>
      <p:sp>
        <p:nvSpPr>
          <p:cNvPr id="46" name="14 CuadroTexto"/>
          <p:cNvSpPr txBox="1"/>
          <p:nvPr/>
        </p:nvSpPr>
        <p:spPr>
          <a:xfrm>
            <a:off x="2287739" y="4660617"/>
            <a:ext cx="1107687"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3 días</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47" name="14 CuadroTexto"/>
          <p:cNvSpPr txBox="1"/>
          <p:nvPr/>
        </p:nvSpPr>
        <p:spPr>
          <a:xfrm>
            <a:off x="1938548" y="4892464"/>
            <a:ext cx="1719740" cy="1200329"/>
          </a:xfrm>
          <a:prstGeom prst="rect">
            <a:avLst/>
          </a:prstGeom>
          <a:noFill/>
        </p:spPr>
        <p:txBody>
          <a:bodyPr wrap="square" rtlCol="0">
            <a:spAutoFit/>
          </a:bodyPr>
          <a:lstStyle/>
          <a:p>
            <a:pPr algn="ctr"/>
            <a:r>
              <a:rPr lang="es-ES" dirty="0">
                <a:solidFill>
                  <a:schemeClr val="tx1">
                    <a:lumMod val="95000"/>
                    <a:lumOff val="5000"/>
                  </a:schemeClr>
                </a:solidFill>
                <a:latin typeface="Tahoma" pitchFamily="34" charset="0"/>
                <a:ea typeface="Tahoma" pitchFamily="34" charset="0"/>
                <a:cs typeface="Tahoma" pitchFamily="34" charset="0"/>
              </a:rPr>
              <a:t>(INFODF)</a:t>
            </a:r>
          </a:p>
          <a:p>
            <a:pPr algn="ctr"/>
            <a:r>
              <a:rPr lang="es-ES" dirty="0">
                <a:solidFill>
                  <a:schemeClr val="tx1">
                    <a:lumMod val="95000"/>
                    <a:lumOff val="5000"/>
                  </a:schemeClr>
                </a:solidFill>
                <a:latin typeface="Tahoma" pitchFamily="34" charset="0"/>
                <a:ea typeface="Tahoma" pitchFamily="34" charset="0"/>
                <a:cs typeface="Tahoma" pitchFamily="34" charset="0"/>
              </a:rPr>
              <a:t>Notifica a las partes la resolución </a:t>
            </a:r>
            <a:endParaRPr lang="es-MX" dirty="0">
              <a:solidFill>
                <a:schemeClr val="tx1">
                  <a:lumMod val="95000"/>
                  <a:lumOff val="5000"/>
                </a:schemeClr>
              </a:solidFill>
              <a:latin typeface="Tahoma" pitchFamily="34" charset="0"/>
              <a:ea typeface="Tahoma" pitchFamily="34" charset="0"/>
              <a:cs typeface="Tahoma" pitchFamily="34" charset="0"/>
            </a:endParaRPr>
          </a:p>
        </p:txBody>
      </p:sp>
      <p:sp>
        <p:nvSpPr>
          <p:cNvPr id="48" name="14 CuadroTexto"/>
          <p:cNvSpPr txBox="1"/>
          <p:nvPr/>
        </p:nvSpPr>
        <p:spPr>
          <a:xfrm>
            <a:off x="3933613" y="4674681"/>
            <a:ext cx="1107687"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3 días</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49" name="14 CuadroTexto"/>
          <p:cNvSpPr txBox="1"/>
          <p:nvPr/>
        </p:nvSpPr>
        <p:spPr>
          <a:xfrm>
            <a:off x="3333046" y="4906529"/>
            <a:ext cx="2547426" cy="1200329"/>
          </a:xfrm>
          <a:prstGeom prst="rect">
            <a:avLst/>
          </a:prstGeom>
          <a:noFill/>
        </p:spPr>
        <p:txBody>
          <a:bodyPr wrap="square" rtlCol="0">
            <a:spAutoFit/>
          </a:bodyPr>
          <a:lstStyle/>
          <a:p>
            <a:pPr algn="ctr"/>
            <a:r>
              <a:rPr lang="es-ES" dirty="0">
                <a:solidFill>
                  <a:schemeClr val="tx1">
                    <a:lumMod val="95000"/>
                    <a:lumOff val="5000"/>
                  </a:schemeClr>
                </a:solidFill>
                <a:latin typeface="Tahoma" pitchFamily="34" charset="0"/>
                <a:ea typeface="Tahoma" pitchFamily="34" charset="0"/>
                <a:cs typeface="Tahoma" pitchFamily="34" charset="0"/>
              </a:rPr>
              <a:t>(SUJETO OBLIGADO)</a:t>
            </a:r>
          </a:p>
          <a:p>
            <a:pPr algn="ctr"/>
            <a:r>
              <a:rPr lang="es-ES" dirty="0">
                <a:solidFill>
                  <a:schemeClr val="tx1">
                    <a:lumMod val="95000"/>
                    <a:lumOff val="5000"/>
                  </a:schemeClr>
                </a:solidFill>
                <a:latin typeface="Tahoma" pitchFamily="34" charset="0"/>
                <a:ea typeface="Tahoma" pitchFamily="34" charset="0"/>
                <a:cs typeface="Tahoma" pitchFamily="34" charset="0"/>
              </a:rPr>
              <a:t>Informa el </a:t>
            </a:r>
          </a:p>
          <a:p>
            <a:pPr algn="ctr"/>
            <a:r>
              <a:rPr lang="es-ES" dirty="0">
                <a:solidFill>
                  <a:schemeClr val="tx1">
                    <a:lumMod val="95000"/>
                    <a:lumOff val="5000"/>
                  </a:schemeClr>
                </a:solidFill>
                <a:latin typeface="Tahoma" pitchFamily="34" charset="0"/>
                <a:ea typeface="Tahoma" pitchFamily="34" charset="0"/>
                <a:cs typeface="Tahoma" pitchFamily="34" charset="0"/>
              </a:rPr>
              <a:t>cumplimiento </a:t>
            </a:r>
          </a:p>
          <a:p>
            <a:pPr algn="ctr"/>
            <a:r>
              <a:rPr lang="es-ES" dirty="0">
                <a:solidFill>
                  <a:schemeClr val="tx1">
                    <a:lumMod val="95000"/>
                    <a:lumOff val="5000"/>
                  </a:schemeClr>
                </a:solidFill>
                <a:latin typeface="Tahoma" pitchFamily="34" charset="0"/>
                <a:ea typeface="Tahoma" pitchFamily="34" charset="0"/>
                <a:cs typeface="Tahoma" pitchFamily="34" charset="0"/>
              </a:rPr>
              <a:t>de la resolución</a:t>
            </a:r>
            <a:endParaRPr lang="es-MX" dirty="0">
              <a:solidFill>
                <a:schemeClr val="tx1">
                  <a:lumMod val="95000"/>
                  <a:lumOff val="5000"/>
                </a:schemeClr>
              </a:solidFill>
              <a:latin typeface="Tahoma" pitchFamily="34" charset="0"/>
              <a:ea typeface="Tahoma" pitchFamily="34" charset="0"/>
              <a:cs typeface="Tahoma" pitchFamily="34" charset="0"/>
            </a:endParaRPr>
          </a:p>
        </p:txBody>
      </p:sp>
      <p:cxnSp>
        <p:nvCxnSpPr>
          <p:cNvPr id="34" name="10 Conector recto"/>
          <p:cNvCxnSpPr/>
          <p:nvPr/>
        </p:nvCxnSpPr>
        <p:spPr>
          <a:xfrm>
            <a:off x="5489834" y="3290795"/>
            <a:ext cx="0" cy="64807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35" name="11 Conector recto"/>
          <p:cNvCxnSpPr/>
          <p:nvPr/>
        </p:nvCxnSpPr>
        <p:spPr>
          <a:xfrm>
            <a:off x="7325207" y="3938867"/>
            <a:ext cx="0" cy="648072"/>
          </a:xfrm>
          <a:prstGeom prst="line">
            <a:avLst/>
          </a:prstGeom>
          <a:ln/>
        </p:spPr>
        <p:style>
          <a:lnRef idx="3">
            <a:schemeClr val="accent4"/>
          </a:lnRef>
          <a:fillRef idx="0">
            <a:schemeClr val="accent4"/>
          </a:fillRef>
          <a:effectRef idx="2">
            <a:schemeClr val="accent4"/>
          </a:effectRef>
          <a:fontRef idx="minor">
            <a:schemeClr val="tx1"/>
          </a:fontRef>
        </p:style>
      </p:cxnSp>
      <p:sp>
        <p:nvSpPr>
          <p:cNvPr id="40" name="14 CuadroTexto"/>
          <p:cNvSpPr txBox="1"/>
          <p:nvPr/>
        </p:nvSpPr>
        <p:spPr>
          <a:xfrm>
            <a:off x="5021994" y="1385305"/>
            <a:ext cx="1107687"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Día sig. </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41" name="14 CuadroTexto"/>
          <p:cNvSpPr txBox="1"/>
          <p:nvPr/>
        </p:nvSpPr>
        <p:spPr>
          <a:xfrm>
            <a:off x="4487456" y="1754637"/>
            <a:ext cx="2111865" cy="923330"/>
          </a:xfrm>
          <a:prstGeom prst="rect">
            <a:avLst/>
          </a:prstGeom>
          <a:noFill/>
        </p:spPr>
        <p:txBody>
          <a:bodyPr wrap="square" rtlCol="0">
            <a:spAutoFit/>
          </a:bodyPr>
          <a:lstStyle/>
          <a:p>
            <a:pPr algn="ctr"/>
            <a:r>
              <a:rPr lang="es-ES" dirty="0">
                <a:solidFill>
                  <a:schemeClr val="tx1">
                    <a:lumMod val="95000"/>
                    <a:lumOff val="5000"/>
                  </a:schemeClr>
                </a:solidFill>
                <a:latin typeface="Tahoma" pitchFamily="34" charset="0"/>
                <a:ea typeface="Tahoma" pitchFamily="34" charset="0"/>
                <a:cs typeface="Tahoma" pitchFamily="34" charset="0"/>
              </a:rPr>
              <a:t>(INFODF)</a:t>
            </a:r>
          </a:p>
          <a:p>
            <a:pPr algn="ctr"/>
            <a:r>
              <a:rPr lang="es-ES" dirty="0">
                <a:solidFill>
                  <a:schemeClr val="tx1">
                    <a:lumMod val="95000"/>
                    <a:lumOff val="5000"/>
                  </a:schemeClr>
                </a:solidFill>
                <a:latin typeface="Tahoma" pitchFamily="34" charset="0"/>
                <a:ea typeface="Tahoma" pitchFamily="34" charset="0"/>
                <a:cs typeface="Tahoma" pitchFamily="34" charset="0"/>
              </a:rPr>
              <a:t>y la pone a disp. del recurrente</a:t>
            </a:r>
            <a:endParaRPr lang="es-MX" dirty="0">
              <a:solidFill>
                <a:schemeClr val="tx1">
                  <a:lumMod val="95000"/>
                  <a:lumOff val="5000"/>
                </a:schemeClr>
              </a:solidFill>
              <a:latin typeface="Tahoma" pitchFamily="34" charset="0"/>
              <a:ea typeface="Tahoma" pitchFamily="34" charset="0"/>
              <a:cs typeface="Tahoma" pitchFamily="34" charset="0"/>
            </a:endParaRPr>
          </a:p>
        </p:txBody>
      </p:sp>
      <p:sp>
        <p:nvSpPr>
          <p:cNvPr id="50" name="14 CuadroTexto"/>
          <p:cNvSpPr txBox="1"/>
          <p:nvPr/>
        </p:nvSpPr>
        <p:spPr>
          <a:xfrm>
            <a:off x="6837243" y="4660617"/>
            <a:ext cx="1107687"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5 días</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51" name="14 CuadroTexto"/>
          <p:cNvSpPr txBox="1"/>
          <p:nvPr/>
        </p:nvSpPr>
        <p:spPr>
          <a:xfrm>
            <a:off x="5761740" y="4663447"/>
            <a:ext cx="3322883" cy="1200329"/>
          </a:xfrm>
          <a:prstGeom prst="rect">
            <a:avLst/>
          </a:prstGeom>
          <a:noFill/>
        </p:spPr>
        <p:txBody>
          <a:bodyPr wrap="square" rtlCol="0">
            <a:spAutoFit/>
          </a:bodyPr>
          <a:lstStyle/>
          <a:p>
            <a:pPr algn="ctr"/>
            <a:endParaRPr lang="es-ES" dirty="0">
              <a:solidFill>
                <a:schemeClr val="tx1">
                  <a:lumMod val="95000"/>
                  <a:lumOff val="5000"/>
                </a:schemeClr>
              </a:solidFill>
              <a:latin typeface="Tahoma" pitchFamily="34" charset="0"/>
              <a:ea typeface="Tahoma" pitchFamily="34" charset="0"/>
              <a:cs typeface="Tahoma" pitchFamily="34" charset="0"/>
            </a:endParaRPr>
          </a:p>
          <a:p>
            <a:pPr algn="ctr"/>
            <a:r>
              <a:rPr lang="es-ES" dirty="0">
                <a:solidFill>
                  <a:schemeClr val="tx1">
                    <a:lumMod val="95000"/>
                    <a:lumOff val="5000"/>
                  </a:schemeClr>
                </a:solidFill>
                <a:latin typeface="Tahoma" pitchFamily="34" charset="0"/>
                <a:ea typeface="Tahoma" pitchFamily="34" charset="0"/>
                <a:cs typeface="Tahoma" pitchFamily="34" charset="0"/>
              </a:rPr>
              <a:t>(RECURRENTE)</a:t>
            </a:r>
          </a:p>
          <a:p>
            <a:pPr algn="ctr"/>
            <a:r>
              <a:rPr lang="es-ES" dirty="0">
                <a:solidFill>
                  <a:schemeClr val="tx1">
                    <a:lumMod val="95000"/>
                    <a:lumOff val="5000"/>
                  </a:schemeClr>
                </a:solidFill>
                <a:latin typeface="Tahoma" pitchFamily="34" charset="0"/>
                <a:ea typeface="Tahoma" pitchFamily="34" charset="0"/>
                <a:cs typeface="Tahoma" pitchFamily="34" charset="0"/>
              </a:rPr>
              <a:t>Manifieste si el S.O. </a:t>
            </a:r>
          </a:p>
          <a:p>
            <a:pPr algn="ctr"/>
            <a:r>
              <a:rPr lang="es-ES" dirty="0">
                <a:solidFill>
                  <a:schemeClr val="tx1">
                    <a:lumMod val="95000"/>
                    <a:lumOff val="5000"/>
                  </a:schemeClr>
                </a:solidFill>
                <a:latin typeface="Tahoma" pitchFamily="34" charset="0"/>
                <a:ea typeface="Tahoma" pitchFamily="34" charset="0"/>
                <a:cs typeface="Tahoma" pitchFamily="34" charset="0"/>
              </a:rPr>
              <a:t>cumplió o no con la resolución.</a:t>
            </a:r>
            <a:endParaRPr lang="es-MX" dirty="0">
              <a:solidFill>
                <a:schemeClr val="tx1">
                  <a:lumMod val="95000"/>
                  <a:lumOff val="5000"/>
                </a:schemeClr>
              </a:solidFill>
              <a:latin typeface="Tahoma" pitchFamily="34" charset="0"/>
              <a:ea typeface="Tahoma" pitchFamily="34" charset="0"/>
              <a:cs typeface="Tahoma" pitchFamily="34" charset="0"/>
            </a:endParaRPr>
          </a:p>
        </p:txBody>
      </p:sp>
      <p:sp>
        <p:nvSpPr>
          <p:cNvPr id="55" name="14 CuadroTexto"/>
          <p:cNvSpPr txBox="1"/>
          <p:nvPr/>
        </p:nvSpPr>
        <p:spPr>
          <a:xfrm>
            <a:off x="5880472" y="5780651"/>
            <a:ext cx="3204149" cy="584775"/>
          </a:xfrm>
          <a:prstGeom prst="rect">
            <a:avLst/>
          </a:prstGeom>
          <a:noFill/>
        </p:spPr>
        <p:txBody>
          <a:bodyPr wrap="square" rtlCol="0">
            <a:spAutoFit/>
          </a:bodyPr>
          <a:lstStyle/>
          <a:p>
            <a:pPr algn="ctr"/>
            <a:r>
              <a:rPr lang="es-ES" sz="1600" dirty="0">
                <a:solidFill>
                  <a:schemeClr val="tx1">
                    <a:lumMod val="95000"/>
                    <a:lumOff val="5000"/>
                  </a:schemeClr>
                </a:solidFill>
                <a:latin typeface="Tahoma" pitchFamily="34" charset="0"/>
                <a:ea typeface="Tahoma" pitchFamily="34" charset="0"/>
                <a:cs typeface="Tahoma" pitchFamily="34" charset="0"/>
              </a:rPr>
              <a:t>SI: Acuerdo de cumplimiento/Archiva</a:t>
            </a:r>
            <a:endParaRPr lang="es-MX" sz="1600" dirty="0">
              <a:solidFill>
                <a:schemeClr val="tx1">
                  <a:lumMod val="95000"/>
                  <a:lumOff val="5000"/>
                </a:schemeClr>
              </a:solidFill>
              <a:latin typeface="Tahoma" pitchFamily="34" charset="0"/>
              <a:ea typeface="Tahoma" pitchFamily="34" charset="0"/>
              <a:cs typeface="Tahoma" pitchFamily="34" charset="0"/>
            </a:endParaRPr>
          </a:p>
        </p:txBody>
      </p:sp>
      <p:sp>
        <p:nvSpPr>
          <p:cNvPr id="59" name="14 CuadroTexto"/>
          <p:cNvSpPr txBox="1"/>
          <p:nvPr/>
        </p:nvSpPr>
        <p:spPr>
          <a:xfrm>
            <a:off x="8391702" y="1204201"/>
            <a:ext cx="1107687" cy="369332"/>
          </a:xfrm>
          <a:prstGeom prst="rect">
            <a:avLst/>
          </a:prstGeom>
          <a:noFill/>
        </p:spPr>
        <p:txBody>
          <a:bodyPr wrap="square" rtlCol="0">
            <a:spAutoFit/>
          </a:bodyPr>
          <a:lstStyle/>
          <a:p>
            <a:pPr algn="ctr"/>
            <a:r>
              <a:rPr lang="es-ES" b="1" dirty="0">
                <a:solidFill>
                  <a:schemeClr val="tx1">
                    <a:lumMod val="95000"/>
                    <a:lumOff val="5000"/>
                  </a:schemeClr>
                </a:solidFill>
                <a:latin typeface="Tahoma" pitchFamily="34" charset="0"/>
                <a:ea typeface="Tahoma" pitchFamily="34" charset="0"/>
                <a:cs typeface="Tahoma" pitchFamily="34" charset="0"/>
              </a:rPr>
              <a:t>5 días. </a:t>
            </a:r>
            <a:endParaRPr lang="es-MX" b="1" dirty="0">
              <a:solidFill>
                <a:schemeClr val="tx1">
                  <a:lumMod val="95000"/>
                  <a:lumOff val="5000"/>
                </a:schemeClr>
              </a:solidFill>
              <a:latin typeface="Tahoma" pitchFamily="34" charset="0"/>
              <a:ea typeface="Tahoma" pitchFamily="34" charset="0"/>
              <a:cs typeface="Tahoma" pitchFamily="34" charset="0"/>
            </a:endParaRPr>
          </a:p>
        </p:txBody>
      </p:sp>
      <p:sp>
        <p:nvSpPr>
          <p:cNvPr id="60" name="14 CuadroTexto"/>
          <p:cNvSpPr txBox="1"/>
          <p:nvPr/>
        </p:nvSpPr>
        <p:spPr>
          <a:xfrm>
            <a:off x="7165062" y="1550298"/>
            <a:ext cx="3593982" cy="1754326"/>
          </a:xfrm>
          <a:prstGeom prst="rect">
            <a:avLst/>
          </a:prstGeom>
          <a:noFill/>
        </p:spPr>
        <p:txBody>
          <a:bodyPr wrap="square" rtlCol="0">
            <a:spAutoFit/>
          </a:bodyPr>
          <a:lstStyle/>
          <a:p>
            <a:pPr algn="ctr"/>
            <a:r>
              <a:rPr lang="es-ES" dirty="0">
                <a:solidFill>
                  <a:schemeClr val="tx1">
                    <a:lumMod val="95000"/>
                    <a:lumOff val="5000"/>
                  </a:schemeClr>
                </a:solidFill>
                <a:latin typeface="Tahoma" pitchFamily="34" charset="0"/>
                <a:ea typeface="Tahoma" pitchFamily="34" charset="0"/>
                <a:cs typeface="Tahoma" pitchFamily="34" charset="0"/>
              </a:rPr>
              <a:t>(INFODF)</a:t>
            </a:r>
          </a:p>
          <a:p>
            <a:pPr algn="ctr"/>
            <a:r>
              <a:rPr lang="es-ES" dirty="0">
                <a:solidFill>
                  <a:schemeClr val="tx1">
                    <a:lumMod val="95000"/>
                    <a:lumOff val="5000"/>
                  </a:schemeClr>
                </a:solidFill>
                <a:latin typeface="Tahoma" pitchFamily="34" charset="0"/>
                <a:ea typeface="Tahoma" pitchFamily="34" charset="0"/>
                <a:cs typeface="Tahoma" pitchFamily="34" charset="0"/>
              </a:rPr>
              <a:t>En caso de que el R indique que no se cumplió se verifica la </a:t>
            </a:r>
            <a:r>
              <a:rPr lang="es-ES" dirty="0" err="1">
                <a:solidFill>
                  <a:schemeClr val="tx1">
                    <a:lumMod val="95000"/>
                    <a:lumOff val="5000"/>
                  </a:schemeClr>
                </a:solidFill>
                <a:latin typeface="Tahoma" pitchFamily="34" charset="0"/>
                <a:ea typeface="Tahoma" pitchFamily="34" charset="0"/>
                <a:cs typeface="Tahoma" pitchFamily="34" charset="0"/>
              </a:rPr>
              <a:t>inf</a:t>
            </a:r>
            <a:r>
              <a:rPr lang="es-ES" dirty="0">
                <a:solidFill>
                  <a:schemeClr val="tx1">
                    <a:lumMod val="95000"/>
                    <a:lumOff val="5000"/>
                  </a:schemeClr>
                </a:solidFill>
                <a:latin typeface="Tahoma" pitchFamily="34" charset="0"/>
                <a:ea typeface="Tahoma" pitchFamily="34" charset="0"/>
                <a:cs typeface="Tahoma" pitchFamily="34" charset="0"/>
              </a:rPr>
              <a:t>. y emite Acuerdo de cumplimiento o incumplimiento según sea el caso /Vista al Superior Jerárquico</a:t>
            </a:r>
            <a:endParaRPr lang="es-MX" dirty="0">
              <a:solidFill>
                <a:schemeClr val="tx1">
                  <a:lumMod val="95000"/>
                  <a:lumOff val="5000"/>
                </a:schemeClr>
              </a:solidFill>
              <a:latin typeface="Tahoma" pitchFamily="34" charset="0"/>
              <a:ea typeface="Tahoma" pitchFamily="34" charset="0"/>
              <a:cs typeface="Tahoma" pitchFamily="34" charset="0"/>
            </a:endParaRPr>
          </a:p>
        </p:txBody>
      </p:sp>
      <p:sp>
        <p:nvSpPr>
          <p:cNvPr id="86" name="CuadroTexto 85"/>
          <p:cNvSpPr txBox="1"/>
          <p:nvPr/>
        </p:nvSpPr>
        <p:spPr>
          <a:xfrm>
            <a:off x="2159496" y="6442748"/>
            <a:ext cx="7853724" cy="400110"/>
          </a:xfrm>
          <a:prstGeom prst="rect">
            <a:avLst/>
          </a:prstGeom>
          <a:noFill/>
        </p:spPr>
        <p:txBody>
          <a:bodyPr wrap="square" rtlCol="0">
            <a:spAutoFit/>
          </a:bodyPr>
          <a:lstStyle/>
          <a:p>
            <a:pPr algn="ctr"/>
            <a:r>
              <a:rPr lang="es-MX" sz="2000" b="1" dirty="0">
                <a:solidFill>
                  <a:schemeClr val="tx1">
                    <a:lumMod val="95000"/>
                    <a:lumOff val="5000"/>
                  </a:schemeClr>
                </a:solidFill>
                <a:latin typeface="Tahoma" pitchFamily="34" charset="0"/>
                <a:ea typeface="Tahoma" pitchFamily="34" charset="0"/>
                <a:cs typeface="Tahoma" pitchFamily="34" charset="0"/>
              </a:rPr>
              <a:t>PROCEDIMIENTO DEL CUMPLIMIENTO</a:t>
            </a:r>
          </a:p>
        </p:txBody>
      </p:sp>
      <p:sp>
        <p:nvSpPr>
          <p:cNvPr id="72" name="14 CuadroTexto"/>
          <p:cNvSpPr txBox="1"/>
          <p:nvPr/>
        </p:nvSpPr>
        <p:spPr>
          <a:xfrm>
            <a:off x="335338" y="1484605"/>
            <a:ext cx="1107687" cy="338554"/>
          </a:xfrm>
          <a:prstGeom prst="rect">
            <a:avLst/>
          </a:prstGeom>
          <a:noFill/>
        </p:spPr>
        <p:txBody>
          <a:bodyPr wrap="square" rtlCol="0">
            <a:spAutoFit/>
          </a:bodyPr>
          <a:lstStyle/>
          <a:p>
            <a:pPr algn="ctr"/>
            <a:r>
              <a:rPr lang="es-ES" sz="1600" b="1" dirty="0">
                <a:solidFill>
                  <a:schemeClr val="tx1">
                    <a:lumMod val="95000"/>
                    <a:lumOff val="5000"/>
                  </a:schemeClr>
                </a:solidFill>
                <a:latin typeface="Tahoma" pitchFamily="34" charset="0"/>
                <a:ea typeface="Tahoma" pitchFamily="34" charset="0"/>
                <a:cs typeface="Tahoma" pitchFamily="34" charset="0"/>
              </a:rPr>
              <a:t>30 días</a:t>
            </a:r>
            <a:endParaRPr lang="es-MX" sz="1600" b="1" dirty="0">
              <a:solidFill>
                <a:schemeClr val="tx1">
                  <a:lumMod val="95000"/>
                  <a:lumOff val="5000"/>
                </a:schemeClr>
              </a:solidFill>
              <a:latin typeface="Tahoma" pitchFamily="34" charset="0"/>
              <a:ea typeface="Tahoma" pitchFamily="34" charset="0"/>
              <a:cs typeface="Tahoma" pitchFamily="34" charset="0"/>
            </a:endParaRPr>
          </a:p>
        </p:txBody>
      </p:sp>
      <p:sp>
        <p:nvSpPr>
          <p:cNvPr id="73" name="14 CuadroTexto"/>
          <p:cNvSpPr txBox="1"/>
          <p:nvPr/>
        </p:nvSpPr>
        <p:spPr>
          <a:xfrm>
            <a:off x="1230924" y="1226719"/>
            <a:ext cx="1532986" cy="2123658"/>
          </a:xfrm>
          <a:prstGeom prst="rect">
            <a:avLst/>
          </a:prstGeom>
          <a:noFill/>
        </p:spPr>
        <p:txBody>
          <a:bodyPr wrap="square" rtlCol="0">
            <a:spAutoFit/>
          </a:bodyPr>
          <a:lstStyle/>
          <a:p>
            <a:pPr algn="ctr"/>
            <a:r>
              <a:rPr lang="es-ES" sz="1600" dirty="0">
                <a:solidFill>
                  <a:schemeClr val="tx1">
                    <a:lumMod val="95000"/>
                    <a:lumOff val="5000"/>
                  </a:schemeClr>
                </a:solidFill>
                <a:latin typeface="Tahoma" pitchFamily="34" charset="0"/>
                <a:ea typeface="Tahoma" pitchFamily="34" charset="0"/>
                <a:cs typeface="Tahoma" pitchFamily="34" charset="0"/>
              </a:rPr>
              <a:t>(INFODF)</a:t>
            </a:r>
          </a:p>
          <a:p>
            <a:pPr algn="ctr"/>
            <a:r>
              <a:rPr lang="es-ES" sz="1600" dirty="0">
                <a:solidFill>
                  <a:schemeClr val="tx1">
                    <a:lumMod val="95000"/>
                    <a:lumOff val="5000"/>
                  </a:schemeClr>
                </a:solidFill>
                <a:latin typeface="Tahoma" pitchFamily="34" charset="0"/>
                <a:ea typeface="Tahoma" pitchFamily="34" charset="0"/>
                <a:cs typeface="Tahoma" pitchFamily="34" charset="0"/>
              </a:rPr>
              <a:t>Dicta Resolución: </a:t>
            </a:r>
            <a:r>
              <a:rPr lang="es-ES" sz="1200" dirty="0">
                <a:solidFill>
                  <a:schemeClr val="tx1">
                    <a:lumMod val="95000"/>
                    <a:lumOff val="5000"/>
                  </a:schemeClr>
                </a:solidFill>
                <a:latin typeface="Tahoma" pitchFamily="34" charset="0"/>
                <a:ea typeface="Tahoma" pitchFamily="34" charset="0"/>
                <a:cs typeface="Tahoma" pitchFamily="34" charset="0"/>
              </a:rPr>
              <a:t>Desecha</a:t>
            </a:r>
          </a:p>
          <a:p>
            <a:pPr algn="ctr"/>
            <a:r>
              <a:rPr lang="es-ES" sz="1200" dirty="0">
                <a:solidFill>
                  <a:schemeClr val="tx1">
                    <a:lumMod val="95000"/>
                    <a:lumOff val="5000"/>
                  </a:schemeClr>
                </a:solidFill>
                <a:latin typeface="Tahoma" pitchFamily="34" charset="0"/>
                <a:ea typeface="Tahoma" pitchFamily="34" charset="0"/>
                <a:cs typeface="Tahoma" pitchFamily="34" charset="0"/>
              </a:rPr>
              <a:t>Sobresee</a:t>
            </a:r>
          </a:p>
          <a:p>
            <a:pPr algn="ctr"/>
            <a:r>
              <a:rPr lang="es-ES" sz="1200" dirty="0">
                <a:solidFill>
                  <a:schemeClr val="tx1">
                    <a:lumMod val="95000"/>
                    <a:lumOff val="5000"/>
                  </a:schemeClr>
                </a:solidFill>
                <a:latin typeface="Tahoma" pitchFamily="34" charset="0"/>
                <a:ea typeface="Tahoma" pitchFamily="34" charset="0"/>
                <a:cs typeface="Tahoma" pitchFamily="34" charset="0"/>
              </a:rPr>
              <a:t>Confirma</a:t>
            </a:r>
          </a:p>
          <a:p>
            <a:pPr algn="ctr"/>
            <a:r>
              <a:rPr lang="es-ES" sz="1200" dirty="0">
                <a:solidFill>
                  <a:schemeClr val="tx1">
                    <a:lumMod val="95000"/>
                    <a:lumOff val="5000"/>
                  </a:schemeClr>
                </a:solidFill>
                <a:latin typeface="Tahoma" pitchFamily="34" charset="0"/>
                <a:ea typeface="Tahoma" pitchFamily="34" charset="0"/>
                <a:cs typeface="Tahoma" pitchFamily="34" charset="0"/>
              </a:rPr>
              <a:t>Modifica</a:t>
            </a:r>
          </a:p>
          <a:p>
            <a:pPr algn="ctr"/>
            <a:r>
              <a:rPr lang="es-ES" sz="1200" dirty="0">
                <a:solidFill>
                  <a:schemeClr val="tx1">
                    <a:lumMod val="95000"/>
                    <a:lumOff val="5000"/>
                  </a:schemeClr>
                </a:solidFill>
                <a:latin typeface="Tahoma" pitchFamily="34" charset="0"/>
                <a:ea typeface="Tahoma" pitchFamily="34" charset="0"/>
                <a:cs typeface="Tahoma" pitchFamily="34" charset="0"/>
              </a:rPr>
              <a:t>Revoca</a:t>
            </a:r>
          </a:p>
          <a:p>
            <a:pPr algn="ctr"/>
            <a:r>
              <a:rPr lang="es-ES" sz="1200" dirty="0">
                <a:solidFill>
                  <a:schemeClr val="tx1">
                    <a:lumMod val="95000"/>
                    <a:lumOff val="5000"/>
                  </a:schemeClr>
                </a:solidFill>
                <a:latin typeface="Tahoma" pitchFamily="34" charset="0"/>
                <a:ea typeface="Tahoma" pitchFamily="34" charset="0"/>
                <a:cs typeface="Tahoma" pitchFamily="34" charset="0"/>
              </a:rPr>
              <a:t>Ordena se atienda la solicitud</a:t>
            </a:r>
            <a:endParaRPr lang="es-MX" sz="1200" dirty="0">
              <a:solidFill>
                <a:schemeClr val="tx1">
                  <a:lumMod val="95000"/>
                  <a:lumOff val="5000"/>
                </a:schemeClr>
              </a:solidFill>
              <a:latin typeface="Tahoma" pitchFamily="34" charset="0"/>
              <a:ea typeface="Tahoma" pitchFamily="34" charset="0"/>
              <a:cs typeface="Tahoma" pitchFamily="34" charset="0"/>
            </a:endParaRPr>
          </a:p>
        </p:txBody>
      </p:sp>
      <p:cxnSp>
        <p:nvCxnSpPr>
          <p:cNvPr id="74" name="7 Conector recto"/>
          <p:cNvCxnSpPr/>
          <p:nvPr/>
        </p:nvCxnSpPr>
        <p:spPr>
          <a:xfrm>
            <a:off x="1991544" y="3319599"/>
            <a:ext cx="0" cy="648072"/>
          </a:xfrm>
          <a:prstGeom prst="line">
            <a:avLst/>
          </a:prstGeom>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25352344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3224" y="1302343"/>
            <a:ext cx="2586898" cy="663442"/>
          </a:xfrm>
        </p:spPr>
        <p:txBody>
          <a:bodyPr>
            <a:noAutofit/>
          </a:bodyPr>
          <a:lstStyle/>
          <a:p>
            <a:pPr marL="0" indent="0" algn="ctr">
              <a:lnSpc>
                <a:spcPct val="150000"/>
              </a:lnSpc>
              <a:buNone/>
            </a:pPr>
            <a:r>
              <a:rPr lang="es-MX" sz="2800" b="1" dirty="0" smtClean="0">
                <a:solidFill>
                  <a:schemeClr val="tx1"/>
                </a:solidFill>
                <a:latin typeface="Tahoma" pitchFamily="34" charset="0"/>
                <a:ea typeface="Tahoma" pitchFamily="34" charset="0"/>
                <a:cs typeface="Tahoma" pitchFamily="34" charset="0"/>
              </a:rPr>
              <a:t>Prevención</a:t>
            </a:r>
            <a:endParaRPr lang="es-MX" sz="2800" b="1" dirty="0">
              <a:solidFill>
                <a:schemeClr val="tx1"/>
              </a:solidFill>
              <a:latin typeface="Tahoma" pitchFamily="34" charset="0"/>
              <a:ea typeface="Tahoma" pitchFamily="34" charset="0"/>
              <a:cs typeface="Tahoma" pitchFamily="34" charset="0"/>
            </a:endParaRPr>
          </a:p>
        </p:txBody>
      </p:sp>
      <p:sp>
        <p:nvSpPr>
          <p:cNvPr id="12" name="Título 1"/>
          <p:cNvSpPr txBox="1">
            <a:spLocks/>
          </p:cNvSpPr>
          <p:nvPr/>
        </p:nvSpPr>
        <p:spPr>
          <a:xfrm>
            <a:off x="5126874" y="1091942"/>
            <a:ext cx="5124244" cy="738263"/>
          </a:xfrm>
          <a:prstGeom prst="rect">
            <a:avLst/>
          </a:prstGeom>
        </p:spPr>
        <p:txBody>
          <a:bodyP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tx1">
                    <a:lumMod val="95000"/>
                    <a:lumOff val="5000"/>
                  </a:schemeClr>
                </a:solidFill>
                <a:latin typeface="Tahoma" pitchFamily="34" charset="0"/>
                <a:ea typeface="Tahoma" pitchFamily="34" charset="0"/>
                <a:cs typeface="Tahoma" pitchFamily="34" charset="0"/>
              </a:rPr>
              <a:t>Recurso de Revisión</a:t>
            </a:r>
            <a:endParaRPr lang="es-MX" sz="4000" b="1" dirty="0">
              <a:solidFill>
                <a:schemeClr val="tx1">
                  <a:lumMod val="95000"/>
                  <a:lumOff val="5000"/>
                </a:schemeClr>
              </a:solidFill>
              <a:latin typeface="Tahoma" pitchFamily="34" charset="0"/>
              <a:ea typeface="Tahoma" pitchFamily="34" charset="0"/>
              <a:cs typeface="Tahoma" pitchFamily="34" charset="0"/>
            </a:endParaRPr>
          </a:p>
        </p:txBody>
      </p:sp>
      <p:cxnSp>
        <p:nvCxnSpPr>
          <p:cNvPr id="11" name="2 Conector recto de flecha"/>
          <p:cNvCxnSpPr/>
          <p:nvPr/>
        </p:nvCxnSpPr>
        <p:spPr>
          <a:xfrm flipV="1">
            <a:off x="1047424" y="3716351"/>
            <a:ext cx="8208912" cy="419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4 Conector recto"/>
          <p:cNvCxnSpPr/>
          <p:nvPr/>
        </p:nvCxnSpPr>
        <p:spPr>
          <a:xfrm>
            <a:off x="3700709" y="3757511"/>
            <a:ext cx="0" cy="58915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7" name="6 Conector recto"/>
          <p:cNvCxnSpPr/>
          <p:nvPr/>
        </p:nvCxnSpPr>
        <p:spPr>
          <a:xfrm>
            <a:off x="2367764" y="3090998"/>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8" name="7 Conector recto"/>
          <p:cNvCxnSpPr/>
          <p:nvPr/>
        </p:nvCxnSpPr>
        <p:spPr>
          <a:xfrm>
            <a:off x="5333251" y="3074230"/>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9" name="8 Conector recto"/>
          <p:cNvCxnSpPr/>
          <p:nvPr/>
        </p:nvCxnSpPr>
        <p:spPr>
          <a:xfrm>
            <a:off x="7297122" y="3747289"/>
            <a:ext cx="0" cy="648072"/>
          </a:xfrm>
          <a:prstGeom prst="line">
            <a:avLst/>
          </a:prstGeom>
          <a:ln/>
        </p:spPr>
        <p:style>
          <a:lnRef idx="3">
            <a:schemeClr val="accent3"/>
          </a:lnRef>
          <a:fillRef idx="0">
            <a:schemeClr val="accent3"/>
          </a:fillRef>
          <a:effectRef idx="2">
            <a:schemeClr val="accent3"/>
          </a:effectRef>
          <a:fontRef idx="minor">
            <a:schemeClr val="tx1"/>
          </a:fontRef>
        </p:style>
      </p:cxnSp>
      <p:sp>
        <p:nvSpPr>
          <p:cNvPr id="21" name="14 CuadroTexto"/>
          <p:cNvSpPr txBox="1"/>
          <p:nvPr/>
        </p:nvSpPr>
        <p:spPr>
          <a:xfrm>
            <a:off x="1767504" y="2170212"/>
            <a:ext cx="1224136" cy="830997"/>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Presentar Recurso de Revisión </a:t>
            </a:r>
            <a:endParaRPr lang="es-MX" sz="1600" dirty="0">
              <a:latin typeface="Tahoma" pitchFamily="34" charset="0"/>
              <a:ea typeface="Tahoma" pitchFamily="34" charset="0"/>
              <a:cs typeface="Tahoma" pitchFamily="34" charset="0"/>
            </a:endParaRPr>
          </a:p>
        </p:txBody>
      </p:sp>
      <p:sp>
        <p:nvSpPr>
          <p:cNvPr id="22" name="14 CuadroTexto"/>
          <p:cNvSpPr txBox="1"/>
          <p:nvPr/>
        </p:nvSpPr>
        <p:spPr>
          <a:xfrm>
            <a:off x="4958164" y="1830205"/>
            <a:ext cx="750181"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5días</a:t>
            </a:r>
            <a:endParaRPr lang="es-MX" sz="1600" b="1" dirty="0">
              <a:latin typeface="Tahoma" pitchFamily="34" charset="0"/>
              <a:ea typeface="Tahoma" pitchFamily="34" charset="0"/>
              <a:cs typeface="Tahoma" pitchFamily="34" charset="0"/>
            </a:endParaRPr>
          </a:p>
        </p:txBody>
      </p:sp>
      <p:sp>
        <p:nvSpPr>
          <p:cNvPr id="23" name="14 CuadroTexto"/>
          <p:cNvSpPr txBox="1"/>
          <p:nvPr/>
        </p:nvSpPr>
        <p:spPr>
          <a:xfrm>
            <a:off x="4575816" y="2207233"/>
            <a:ext cx="1512168" cy="1077218"/>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(RECURRENTE)</a:t>
            </a:r>
          </a:p>
          <a:p>
            <a:pPr algn="ctr"/>
            <a:r>
              <a:rPr lang="es-ES" sz="1600" dirty="0">
                <a:latin typeface="Tahoma" pitchFamily="34" charset="0"/>
                <a:ea typeface="Tahoma" pitchFamily="34" charset="0"/>
                <a:cs typeface="Tahoma" pitchFamily="34" charset="0"/>
              </a:rPr>
              <a:t>SUBSANA LA PREVENCIÓN</a:t>
            </a:r>
            <a:endParaRPr lang="es-MX" sz="1600" dirty="0">
              <a:latin typeface="Tahoma" pitchFamily="34" charset="0"/>
              <a:ea typeface="Tahoma" pitchFamily="34" charset="0"/>
              <a:cs typeface="Tahoma" pitchFamily="34" charset="0"/>
            </a:endParaRPr>
          </a:p>
        </p:txBody>
      </p:sp>
      <p:sp>
        <p:nvSpPr>
          <p:cNvPr id="24" name="14 CuadroTexto"/>
          <p:cNvSpPr txBox="1"/>
          <p:nvPr/>
        </p:nvSpPr>
        <p:spPr>
          <a:xfrm>
            <a:off x="3309508" y="4356987"/>
            <a:ext cx="750181" cy="584775"/>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3 días</a:t>
            </a:r>
            <a:endParaRPr lang="es-MX" sz="1600" b="1" dirty="0">
              <a:latin typeface="Tahoma" pitchFamily="34" charset="0"/>
              <a:ea typeface="Tahoma" pitchFamily="34" charset="0"/>
              <a:cs typeface="Tahoma" pitchFamily="34" charset="0"/>
            </a:endParaRPr>
          </a:p>
        </p:txBody>
      </p:sp>
      <p:sp>
        <p:nvSpPr>
          <p:cNvPr id="25" name="14 CuadroTexto"/>
          <p:cNvSpPr txBox="1"/>
          <p:nvPr/>
        </p:nvSpPr>
        <p:spPr>
          <a:xfrm>
            <a:off x="1644783" y="5001070"/>
            <a:ext cx="4079630" cy="1415772"/>
          </a:xfrm>
          <a:prstGeom prst="rect">
            <a:avLst/>
          </a:prstGeom>
          <a:noFill/>
        </p:spPr>
        <p:txBody>
          <a:bodyPr wrap="square" rtlCol="0">
            <a:spAutoFit/>
          </a:bodyPr>
          <a:lstStyle/>
          <a:p>
            <a:pPr algn="ctr"/>
            <a:r>
              <a:rPr lang="es-ES" b="1" dirty="0">
                <a:latin typeface="Tahoma" pitchFamily="34" charset="0"/>
                <a:ea typeface="Tahoma" pitchFamily="34" charset="0"/>
                <a:cs typeface="Tahoma" pitchFamily="34" charset="0"/>
              </a:rPr>
              <a:t>(INFODF)</a:t>
            </a:r>
          </a:p>
          <a:p>
            <a:pPr algn="ctr"/>
            <a:r>
              <a:rPr lang="es-ES" b="1" dirty="0">
                <a:latin typeface="Tahoma" pitchFamily="34" charset="0"/>
                <a:ea typeface="Tahoma" pitchFamily="34" charset="0"/>
                <a:cs typeface="Tahoma" pitchFamily="34" charset="0"/>
              </a:rPr>
              <a:t>Previene Art. 237, Fracciones: </a:t>
            </a:r>
          </a:p>
          <a:p>
            <a:pPr algn="ctr"/>
            <a:r>
              <a:rPr lang="es-ES" sz="1600" dirty="0">
                <a:latin typeface="Tahoma" pitchFamily="34" charset="0"/>
                <a:ea typeface="Tahoma" pitchFamily="34" charset="0"/>
                <a:cs typeface="Tahoma" pitchFamily="34" charset="0"/>
              </a:rPr>
              <a:t>I. Nombre del recurrente</a:t>
            </a:r>
          </a:p>
          <a:p>
            <a:pPr algn="ctr"/>
            <a:r>
              <a:rPr lang="es-ES" sz="1600" dirty="0">
                <a:latin typeface="Tahoma" pitchFamily="34" charset="0"/>
                <a:ea typeface="Tahoma" pitchFamily="34" charset="0"/>
                <a:cs typeface="Tahoma" pitchFamily="34" charset="0"/>
              </a:rPr>
              <a:t>IV. Respuesta del S.O. y el folio </a:t>
            </a:r>
          </a:p>
          <a:p>
            <a:pPr algn="ctr"/>
            <a:r>
              <a:rPr lang="es-ES" sz="1600" dirty="0">
                <a:latin typeface="Tahoma" pitchFamily="34" charset="0"/>
                <a:ea typeface="Tahoma" pitchFamily="34" charset="0"/>
                <a:cs typeface="Tahoma" pitchFamily="34" charset="0"/>
              </a:rPr>
              <a:t>V. Fecha en que se notificó la respuesta</a:t>
            </a:r>
          </a:p>
        </p:txBody>
      </p:sp>
      <p:sp>
        <p:nvSpPr>
          <p:cNvPr id="26" name="14 CuadroTexto"/>
          <p:cNvSpPr txBox="1"/>
          <p:nvPr/>
        </p:nvSpPr>
        <p:spPr>
          <a:xfrm>
            <a:off x="6725051" y="4395361"/>
            <a:ext cx="1144142"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3  días</a:t>
            </a:r>
            <a:endParaRPr lang="es-MX" sz="1600" b="1" dirty="0">
              <a:latin typeface="Tahoma" pitchFamily="34" charset="0"/>
              <a:ea typeface="Tahoma" pitchFamily="34" charset="0"/>
              <a:cs typeface="Tahoma" pitchFamily="34" charset="0"/>
            </a:endParaRPr>
          </a:p>
        </p:txBody>
      </p:sp>
      <p:sp>
        <p:nvSpPr>
          <p:cNvPr id="27" name="14 CuadroTexto"/>
          <p:cNvSpPr txBox="1"/>
          <p:nvPr/>
        </p:nvSpPr>
        <p:spPr>
          <a:xfrm>
            <a:off x="5965051" y="4847808"/>
            <a:ext cx="2664141" cy="1384995"/>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(INFODF)</a:t>
            </a:r>
          </a:p>
          <a:p>
            <a:pPr algn="ctr"/>
            <a:r>
              <a:rPr lang="es-ES" sz="1600" dirty="0">
                <a:latin typeface="Tahoma" pitchFamily="34" charset="0"/>
                <a:ea typeface="Tahoma" pitchFamily="34" charset="0"/>
                <a:cs typeface="Tahoma" pitchFamily="34" charset="0"/>
              </a:rPr>
              <a:t>ADMITE o</a:t>
            </a:r>
          </a:p>
          <a:p>
            <a:pPr algn="ctr"/>
            <a:r>
              <a:rPr lang="es-ES" sz="1600" dirty="0">
                <a:latin typeface="Tahoma" pitchFamily="34" charset="0"/>
                <a:ea typeface="Tahoma" pitchFamily="34" charset="0"/>
                <a:cs typeface="Tahoma" pitchFamily="34" charset="0"/>
              </a:rPr>
              <a:t>DESECHA </a:t>
            </a:r>
          </a:p>
          <a:p>
            <a:pPr algn="ctr"/>
            <a:r>
              <a:rPr lang="es-ES" sz="1600" dirty="0">
                <a:latin typeface="Tahoma" pitchFamily="34" charset="0"/>
                <a:ea typeface="Tahoma" pitchFamily="34" charset="0"/>
                <a:cs typeface="Tahoma" pitchFamily="34" charset="0"/>
              </a:rPr>
              <a:t>si no subsana</a:t>
            </a:r>
          </a:p>
          <a:p>
            <a:pPr algn="ctr"/>
            <a:r>
              <a:rPr lang="es-ES" sz="1000" b="1" u="sng" dirty="0">
                <a:latin typeface="Tahoma" pitchFamily="34" charset="0"/>
                <a:ea typeface="Tahoma" pitchFamily="34" charset="0"/>
                <a:cs typeface="Tahoma" pitchFamily="34" charset="0"/>
              </a:rPr>
              <a:t>1 Día en caso de Omisión de Respuesta</a:t>
            </a:r>
            <a:endParaRPr lang="es-MX" sz="1000" u="sng" dirty="0">
              <a:latin typeface="Tahoma" pitchFamily="34" charset="0"/>
              <a:ea typeface="Tahoma" pitchFamily="34" charset="0"/>
              <a:cs typeface="Tahoma" pitchFamily="34" charset="0"/>
            </a:endParaRPr>
          </a:p>
        </p:txBody>
      </p:sp>
      <p:grpSp>
        <p:nvGrpSpPr>
          <p:cNvPr id="20" name="19 Grupo"/>
          <p:cNvGrpSpPr/>
          <p:nvPr/>
        </p:nvGrpSpPr>
        <p:grpSpPr>
          <a:xfrm>
            <a:off x="1938548" y="140553"/>
            <a:ext cx="8928993" cy="1171039"/>
            <a:chOff x="107503" y="97721"/>
            <a:chExt cx="8928993" cy="1171039"/>
          </a:xfrm>
        </p:grpSpPr>
        <p:pic>
          <p:nvPicPr>
            <p:cNvPr id="29"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30" name="12 Grupo"/>
            <p:cNvGrpSpPr/>
            <p:nvPr/>
          </p:nvGrpSpPr>
          <p:grpSpPr>
            <a:xfrm>
              <a:off x="107503" y="97721"/>
              <a:ext cx="8928993" cy="1171039"/>
              <a:chOff x="107503" y="44624"/>
              <a:chExt cx="8972347" cy="1045270"/>
            </a:xfrm>
          </p:grpSpPr>
          <p:pic>
            <p:nvPicPr>
              <p:cNvPr id="31" name="3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3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3"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34"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ángulo 27"/>
          <p:cNvSpPr/>
          <p:nvPr/>
        </p:nvSpPr>
        <p:spPr>
          <a:xfrm>
            <a:off x="7126564" y="6438966"/>
            <a:ext cx="3197670" cy="369332"/>
          </a:xfrm>
          <a:prstGeom prst="rect">
            <a:avLst/>
          </a:prstGeom>
        </p:spPr>
        <p:txBody>
          <a:bodyPr wrap="none">
            <a:spAutoFit/>
          </a:bodyPr>
          <a:lstStyle/>
          <a:p>
            <a:r>
              <a:rPr lang="es-ES_tradnl" dirty="0"/>
              <a:t>Artículo 238-</a:t>
            </a:r>
            <a:r>
              <a:rPr lang="es-ES_tradnl" sz="1400" dirty="0"/>
              <a:t>*19 frac.2 Lineamientos</a:t>
            </a:r>
            <a:endParaRPr lang="es-MX" dirty="0"/>
          </a:p>
        </p:txBody>
      </p:sp>
    </p:spTree>
    <p:extLst>
      <p:ext uri="{BB962C8B-B14F-4D97-AF65-F5344CB8AC3E}">
        <p14:creationId xmlns:p14="http://schemas.microsoft.com/office/powerpoint/2010/main" xmlns="" val="11667718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1186217" y="2462843"/>
            <a:ext cx="9163144" cy="3154815"/>
          </a:xfrm>
        </p:spPr>
        <p:txBody>
          <a:bodyPr>
            <a:normAutofit/>
          </a:bodyPr>
          <a:lstStyle/>
          <a:p>
            <a:pPr>
              <a:lnSpc>
                <a:spcPct val="150000"/>
              </a:lnSpc>
            </a:pPr>
            <a:endParaRPr lang="es-MX" b="1" dirty="0">
              <a:solidFill>
                <a:schemeClr val="tx1"/>
              </a:solidFill>
              <a:latin typeface="Tahoma" pitchFamily="34" charset="0"/>
              <a:ea typeface="Tahoma" pitchFamily="34" charset="0"/>
              <a:cs typeface="Tahoma" pitchFamily="34" charset="0"/>
            </a:endParaRPr>
          </a:p>
          <a:p>
            <a:pPr marL="541735" indent="-271463">
              <a:lnSpc>
                <a:spcPct val="150000"/>
              </a:lnSpc>
              <a:buFont typeface="Wingdings" panose="05000000000000000000" pitchFamily="2" charset="2"/>
              <a:buChar char="v"/>
            </a:pPr>
            <a:endParaRPr lang="es-MX" dirty="0">
              <a:solidFill>
                <a:schemeClr val="tx1"/>
              </a:solidFill>
              <a:latin typeface="Tahoma" pitchFamily="34" charset="0"/>
              <a:ea typeface="Tahoma" pitchFamily="34" charset="0"/>
              <a:cs typeface="Tahoma" pitchFamily="34" charset="0"/>
            </a:endParaRPr>
          </a:p>
        </p:txBody>
      </p:sp>
      <p:sp>
        <p:nvSpPr>
          <p:cNvPr id="6" name="Rectángulo redondeado 5"/>
          <p:cNvSpPr/>
          <p:nvPr/>
        </p:nvSpPr>
        <p:spPr>
          <a:xfrm>
            <a:off x="1234786" y="2783406"/>
            <a:ext cx="4533003" cy="1040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bg1"/>
                </a:solidFill>
                <a:latin typeface="Tahoma" pitchFamily="34" charset="0"/>
                <a:ea typeface="Tahoma" pitchFamily="34" charset="0"/>
                <a:cs typeface="Tahoma" pitchFamily="34" charset="0"/>
              </a:rPr>
              <a:t>No haya sido atendida la solicitud en el plazo establecido.</a:t>
            </a:r>
          </a:p>
        </p:txBody>
      </p:sp>
      <p:sp>
        <p:nvSpPr>
          <p:cNvPr id="7" name="Rectángulo redondeado 6"/>
          <p:cNvSpPr/>
          <p:nvPr/>
        </p:nvSpPr>
        <p:spPr>
          <a:xfrm>
            <a:off x="6126756" y="2599002"/>
            <a:ext cx="5858415" cy="1545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0272">
              <a:lnSpc>
                <a:spcPct val="150000"/>
              </a:lnSpc>
            </a:pPr>
            <a:r>
              <a:rPr lang="es-MX" sz="2400" dirty="0">
                <a:solidFill>
                  <a:schemeClr val="bg1"/>
                </a:solidFill>
                <a:latin typeface="Tahoma" pitchFamily="34" charset="0"/>
                <a:ea typeface="Tahoma" pitchFamily="34" charset="0"/>
                <a:cs typeface="Tahoma" pitchFamily="34" charset="0"/>
              </a:rPr>
              <a:t>El sujeto obligado haya señalado que se anexó una respuesta sin que lo haya acreditado.</a:t>
            </a:r>
          </a:p>
        </p:txBody>
      </p:sp>
      <p:sp>
        <p:nvSpPr>
          <p:cNvPr id="8" name="Rectángulo redondeado 7"/>
          <p:cNvSpPr/>
          <p:nvPr/>
        </p:nvSpPr>
        <p:spPr>
          <a:xfrm>
            <a:off x="6653283" y="4367090"/>
            <a:ext cx="4235147" cy="1229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bg1"/>
                </a:solidFill>
                <a:latin typeface="Tahoma" pitchFamily="34" charset="0"/>
                <a:ea typeface="Tahoma" pitchFamily="34" charset="0"/>
                <a:cs typeface="Tahoma" pitchFamily="34" charset="0"/>
              </a:rPr>
              <a:t>Se emita una prevención o ampliación de plazo como respuesta.</a:t>
            </a:r>
          </a:p>
        </p:txBody>
      </p:sp>
      <p:sp>
        <p:nvSpPr>
          <p:cNvPr id="9" name="Título 1"/>
          <p:cNvSpPr txBox="1">
            <a:spLocks/>
          </p:cNvSpPr>
          <p:nvPr/>
        </p:nvSpPr>
        <p:spPr>
          <a:xfrm>
            <a:off x="4930915" y="1249672"/>
            <a:ext cx="572643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rgbClr val="00B0F0"/>
                </a:solidFill>
                <a:latin typeface="Tahoma" pitchFamily="34" charset="0"/>
                <a:ea typeface="Tahoma" pitchFamily="34" charset="0"/>
                <a:cs typeface="Tahoma" pitchFamily="34" charset="0"/>
              </a:rPr>
              <a:t>Recurso de Revisión</a:t>
            </a:r>
            <a:endParaRPr lang="es-MX" sz="4000" b="1" dirty="0">
              <a:solidFill>
                <a:srgbClr val="00B0F0"/>
              </a:solidFill>
              <a:latin typeface="Tahoma" pitchFamily="34" charset="0"/>
              <a:ea typeface="Tahoma" pitchFamily="34" charset="0"/>
              <a:cs typeface="Tahoma" pitchFamily="34" charset="0"/>
            </a:endParaRPr>
          </a:p>
        </p:txBody>
      </p:sp>
      <p:sp>
        <p:nvSpPr>
          <p:cNvPr id="11" name="Rectángulo 10"/>
          <p:cNvSpPr/>
          <p:nvPr/>
        </p:nvSpPr>
        <p:spPr>
          <a:xfrm>
            <a:off x="3832952" y="1983949"/>
            <a:ext cx="5469767" cy="491225"/>
          </a:xfrm>
          <a:prstGeom prst="rect">
            <a:avLst/>
          </a:prstGeom>
        </p:spPr>
        <p:txBody>
          <a:bodyPr wrap="none">
            <a:spAutoFit/>
          </a:bodyPr>
          <a:lstStyle/>
          <a:p>
            <a:pPr>
              <a:lnSpc>
                <a:spcPct val="150000"/>
              </a:lnSpc>
            </a:pPr>
            <a:r>
              <a:rPr lang="es-MX" sz="2000" b="1" dirty="0">
                <a:latin typeface="Tahoma" pitchFamily="34" charset="0"/>
                <a:ea typeface="Tahoma" pitchFamily="34" charset="0"/>
                <a:cs typeface="Tahoma" pitchFamily="34" charset="0"/>
              </a:rPr>
              <a:t>Se considera falta de respuesta, cuando :</a:t>
            </a:r>
          </a:p>
        </p:txBody>
      </p:sp>
      <p:sp>
        <p:nvSpPr>
          <p:cNvPr id="12" name="Rectángulo redondeado 11"/>
          <p:cNvSpPr/>
          <p:nvPr/>
        </p:nvSpPr>
        <p:spPr>
          <a:xfrm>
            <a:off x="1234786" y="4511142"/>
            <a:ext cx="4585010" cy="941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2400" dirty="0">
                <a:solidFill>
                  <a:schemeClr val="bg1"/>
                </a:solidFill>
                <a:latin typeface="Tahoma" pitchFamily="34" charset="0"/>
                <a:ea typeface="Tahoma" pitchFamily="34" charset="0"/>
                <a:cs typeface="Tahoma" pitchFamily="34" charset="0"/>
              </a:rPr>
              <a:t>El SO manifieste cargas de trabajo o problemas internos</a:t>
            </a:r>
          </a:p>
        </p:txBody>
      </p:sp>
      <p:sp>
        <p:nvSpPr>
          <p:cNvPr id="10" name="Rectángulo 9"/>
          <p:cNvSpPr/>
          <p:nvPr/>
        </p:nvSpPr>
        <p:spPr>
          <a:xfrm>
            <a:off x="8349574" y="6459259"/>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235</a:t>
            </a:r>
            <a:endParaRPr lang="es-MX" b="1" dirty="0">
              <a:latin typeface="Tahoma" pitchFamily="34" charset="0"/>
              <a:ea typeface="Tahoma" pitchFamily="34" charset="0"/>
              <a:cs typeface="Tahoma" pitchFamily="34" charset="0"/>
            </a:endParaRPr>
          </a:p>
        </p:txBody>
      </p:sp>
      <p:grpSp>
        <p:nvGrpSpPr>
          <p:cNvPr id="13" name="12 Grupo"/>
          <p:cNvGrpSpPr/>
          <p:nvPr/>
        </p:nvGrpSpPr>
        <p:grpSpPr>
          <a:xfrm>
            <a:off x="1938548" y="140553"/>
            <a:ext cx="8928993" cy="1171039"/>
            <a:chOff x="107503" y="97721"/>
            <a:chExt cx="8928993" cy="1171039"/>
          </a:xfrm>
        </p:grpSpPr>
        <p:pic>
          <p:nvPicPr>
            <p:cNvPr id="14"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5" name="12 Grupo"/>
            <p:cNvGrpSpPr/>
            <p:nvPr/>
          </p:nvGrpSpPr>
          <p:grpSpPr>
            <a:xfrm>
              <a:off x="107503" y="97721"/>
              <a:ext cx="8928993" cy="1171039"/>
              <a:chOff x="107503" y="44624"/>
              <a:chExt cx="8972347" cy="1045270"/>
            </a:xfrm>
          </p:grpSpPr>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22175601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3" name="2 Conector recto de flecha"/>
          <p:cNvCxnSpPr/>
          <p:nvPr/>
        </p:nvCxnSpPr>
        <p:spPr>
          <a:xfrm flipV="1">
            <a:off x="3241748" y="3961946"/>
            <a:ext cx="7416824" cy="720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4085993" y="4033159"/>
            <a:ext cx="0" cy="589156"/>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6" name="5 Conector recto"/>
          <p:cNvCxnSpPr/>
          <p:nvPr/>
        </p:nvCxnSpPr>
        <p:spPr>
          <a:xfrm>
            <a:off x="8066284" y="3324265"/>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3523874" y="3366646"/>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5151310" y="3349878"/>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6554117" y="3997950"/>
            <a:ext cx="0" cy="648072"/>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9512350" y="3972963"/>
            <a:ext cx="0" cy="648072"/>
          </a:xfrm>
          <a:prstGeom prst="line">
            <a:avLst/>
          </a:prstGeom>
          <a:ln/>
        </p:spPr>
        <p:style>
          <a:lnRef idx="3">
            <a:schemeClr val="accent3"/>
          </a:lnRef>
          <a:fillRef idx="0">
            <a:schemeClr val="accent3"/>
          </a:fillRef>
          <a:effectRef idx="2">
            <a:schemeClr val="accent3"/>
          </a:effectRef>
          <a:fontRef idx="minor">
            <a:schemeClr val="tx1"/>
          </a:fontRef>
        </p:style>
      </p:cxnSp>
      <p:sp>
        <p:nvSpPr>
          <p:cNvPr id="25" name="14 CuadroTexto"/>
          <p:cNvSpPr txBox="1"/>
          <p:nvPr/>
        </p:nvSpPr>
        <p:spPr>
          <a:xfrm>
            <a:off x="2854775" y="2445856"/>
            <a:ext cx="1293362" cy="830997"/>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Presentar Recurso de Revisión </a:t>
            </a:r>
            <a:endParaRPr lang="es-MX" sz="1600" dirty="0">
              <a:latin typeface="Tahoma" pitchFamily="34" charset="0"/>
              <a:ea typeface="Tahoma" pitchFamily="34" charset="0"/>
              <a:cs typeface="Tahoma" pitchFamily="34" charset="0"/>
            </a:endParaRPr>
          </a:p>
        </p:txBody>
      </p:sp>
      <p:sp>
        <p:nvSpPr>
          <p:cNvPr id="28" name="14 CuadroTexto"/>
          <p:cNvSpPr txBox="1"/>
          <p:nvPr/>
        </p:nvSpPr>
        <p:spPr>
          <a:xfrm>
            <a:off x="4670030" y="2160823"/>
            <a:ext cx="962559"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3 días</a:t>
            </a:r>
            <a:endParaRPr lang="es-MX" sz="1600" b="1" dirty="0">
              <a:latin typeface="Tahoma" pitchFamily="34" charset="0"/>
              <a:ea typeface="Tahoma" pitchFamily="34" charset="0"/>
              <a:cs typeface="Tahoma" pitchFamily="34" charset="0"/>
            </a:endParaRPr>
          </a:p>
        </p:txBody>
      </p:sp>
      <p:sp>
        <p:nvSpPr>
          <p:cNvPr id="29" name="14 CuadroTexto"/>
          <p:cNvSpPr txBox="1"/>
          <p:nvPr/>
        </p:nvSpPr>
        <p:spPr>
          <a:xfrm>
            <a:off x="4444269" y="2476722"/>
            <a:ext cx="1429143" cy="1077218"/>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(INFODF)</a:t>
            </a:r>
          </a:p>
          <a:p>
            <a:pPr algn="ctr"/>
            <a:r>
              <a:rPr lang="es-ES" sz="1600" dirty="0">
                <a:latin typeface="Tahoma" pitchFamily="34" charset="0"/>
                <a:ea typeface="Tahoma" pitchFamily="34" charset="0"/>
                <a:cs typeface="Tahoma" pitchFamily="34" charset="0"/>
              </a:rPr>
              <a:t>Vista al Sujeto Obligado</a:t>
            </a:r>
            <a:endParaRPr lang="es-MX" sz="1600" dirty="0">
              <a:latin typeface="Tahoma" pitchFamily="34" charset="0"/>
              <a:ea typeface="Tahoma" pitchFamily="34" charset="0"/>
              <a:cs typeface="Tahoma" pitchFamily="34" charset="0"/>
            </a:endParaRPr>
          </a:p>
        </p:txBody>
      </p:sp>
      <p:sp>
        <p:nvSpPr>
          <p:cNvPr id="36" name="14 CuadroTexto"/>
          <p:cNvSpPr txBox="1"/>
          <p:nvPr/>
        </p:nvSpPr>
        <p:spPr>
          <a:xfrm>
            <a:off x="7553260" y="1507522"/>
            <a:ext cx="1072306"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5 días</a:t>
            </a:r>
            <a:endParaRPr lang="es-MX" sz="1600" b="1" dirty="0">
              <a:latin typeface="Tahoma" pitchFamily="34" charset="0"/>
              <a:ea typeface="Tahoma" pitchFamily="34" charset="0"/>
              <a:cs typeface="Tahoma" pitchFamily="34" charset="0"/>
            </a:endParaRPr>
          </a:p>
        </p:txBody>
      </p:sp>
      <p:sp>
        <p:nvSpPr>
          <p:cNvPr id="37" name="14 CuadroTexto"/>
          <p:cNvSpPr txBox="1"/>
          <p:nvPr/>
        </p:nvSpPr>
        <p:spPr>
          <a:xfrm>
            <a:off x="6864929" y="1747634"/>
            <a:ext cx="2448969" cy="1508105"/>
          </a:xfrm>
          <a:prstGeom prst="rect">
            <a:avLst/>
          </a:prstGeom>
          <a:noFill/>
        </p:spPr>
        <p:txBody>
          <a:bodyPr wrap="square" rtlCol="0">
            <a:spAutoFit/>
          </a:bodyPr>
          <a:lstStyle/>
          <a:p>
            <a:pPr algn="ctr"/>
            <a:r>
              <a:rPr lang="es-ES" dirty="0">
                <a:latin typeface="Tahoma" pitchFamily="34" charset="0"/>
                <a:ea typeface="Tahoma" pitchFamily="34" charset="0"/>
                <a:cs typeface="Tahoma" pitchFamily="34" charset="0"/>
              </a:rPr>
              <a:t>(INFODF)</a:t>
            </a:r>
          </a:p>
          <a:p>
            <a:pPr algn="ctr"/>
            <a:r>
              <a:rPr lang="es-ES" dirty="0">
                <a:latin typeface="Tahoma" pitchFamily="34" charset="0"/>
                <a:ea typeface="Tahoma" pitchFamily="34" charset="0"/>
                <a:cs typeface="Tahoma" pitchFamily="34" charset="0"/>
              </a:rPr>
              <a:t>Dicta Resolución: </a:t>
            </a:r>
            <a:r>
              <a:rPr lang="es-MX" sz="1400" dirty="0">
                <a:latin typeface="Tahoma" pitchFamily="34" charset="0"/>
                <a:ea typeface="Tahoma" pitchFamily="34" charset="0"/>
                <a:cs typeface="Tahoma" pitchFamily="34" charset="0"/>
              </a:rPr>
              <a:t>entregue la información solicitada, siempre y cuando no sea reservada o confidencial</a:t>
            </a:r>
          </a:p>
        </p:txBody>
      </p:sp>
      <p:sp>
        <p:nvSpPr>
          <p:cNvPr id="42" name="14 CuadroTexto"/>
          <p:cNvSpPr txBox="1"/>
          <p:nvPr/>
        </p:nvSpPr>
        <p:spPr>
          <a:xfrm>
            <a:off x="3684814" y="4610019"/>
            <a:ext cx="985216"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3 días</a:t>
            </a:r>
            <a:endParaRPr lang="es-MX" sz="1600" b="1" dirty="0">
              <a:latin typeface="Tahoma" pitchFamily="34" charset="0"/>
              <a:ea typeface="Tahoma" pitchFamily="34" charset="0"/>
              <a:cs typeface="Tahoma" pitchFamily="34" charset="0"/>
            </a:endParaRPr>
          </a:p>
        </p:txBody>
      </p:sp>
      <p:sp>
        <p:nvSpPr>
          <p:cNvPr id="43" name="14 CuadroTexto"/>
          <p:cNvSpPr txBox="1"/>
          <p:nvPr/>
        </p:nvSpPr>
        <p:spPr>
          <a:xfrm>
            <a:off x="3301586" y="4880048"/>
            <a:ext cx="1653266" cy="1323439"/>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(INFODF)</a:t>
            </a:r>
          </a:p>
          <a:p>
            <a:pPr algn="ctr"/>
            <a:r>
              <a:rPr lang="es-ES" sz="1600" dirty="0">
                <a:latin typeface="Tahoma" pitchFamily="34" charset="0"/>
                <a:ea typeface="Tahoma" pitchFamily="34" charset="0"/>
                <a:cs typeface="Tahoma" pitchFamily="34" charset="0"/>
              </a:rPr>
              <a:t>Admite</a:t>
            </a:r>
          </a:p>
          <a:p>
            <a:pPr algn="ctr"/>
            <a:r>
              <a:rPr lang="es-ES" sz="1600" dirty="0">
                <a:latin typeface="Tahoma" pitchFamily="34" charset="0"/>
                <a:ea typeface="Tahoma" pitchFamily="34" charset="0"/>
                <a:cs typeface="Tahoma" pitchFamily="34" charset="0"/>
              </a:rPr>
              <a:t>Por falta de respuesta del S.O</a:t>
            </a:r>
            <a:endParaRPr lang="es-MX" sz="1600" dirty="0">
              <a:latin typeface="Tahoma" pitchFamily="34" charset="0"/>
              <a:ea typeface="Tahoma" pitchFamily="34" charset="0"/>
              <a:cs typeface="Tahoma" pitchFamily="34" charset="0"/>
            </a:endParaRPr>
          </a:p>
        </p:txBody>
      </p:sp>
      <p:sp>
        <p:nvSpPr>
          <p:cNvPr id="44" name="14 CuadroTexto"/>
          <p:cNvSpPr txBox="1"/>
          <p:nvPr/>
        </p:nvSpPr>
        <p:spPr>
          <a:xfrm>
            <a:off x="6152101" y="4670818"/>
            <a:ext cx="949343"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5 días</a:t>
            </a:r>
            <a:endParaRPr lang="es-MX" sz="1600" b="1" dirty="0">
              <a:latin typeface="Tahoma" pitchFamily="34" charset="0"/>
              <a:ea typeface="Tahoma" pitchFamily="34" charset="0"/>
              <a:cs typeface="Tahoma" pitchFamily="34" charset="0"/>
            </a:endParaRPr>
          </a:p>
        </p:txBody>
      </p:sp>
      <p:sp>
        <p:nvSpPr>
          <p:cNvPr id="45" name="14 CuadroTexto"/>
          <p:cNvSpPr txBox="1"/>
          <p:nvPr/>
        </p:nvSpPr>
        <p:spPr>
          <a:xfrm>
            <a:off x="5738330" y="4902665"/>
            <a:ext cx="1591160" cy="1077218"/>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(SUJETO OBLIGADO)</a:t>
            </a:r>
          </a:p>
          <a:p>
            <a:pPr algn="ctr"/>
            <a:r>
              <a:rPr lang="es-ES" sz="1600" dirty="0">
                <a:latin typeface="Tahoma" pitchFamily="34" charset="0"/>
                <a:ea typeface="Tahoma" pitchFamily="34" charset="0"/>
                <a:cs typeface="Tahoma" pitchFamily="34" charset="0"/>
              </a:rPr>
              <a:t>Contesta la vista</a:t>
            </a:r>
            <a:endParaRPr lang="es-MX" sz="1600" dirty="0">
              <a:latin typeface="Tahoma" pitchFamily="34" charset="0"/>
              <a:ea typeface="Tahoma" pitchFamily="34" charset="0"/>
              <a:cs typeface="Tahoma" pitchFamily="34" charset="0"/>
            </a:endParaRPr>
          </a:p>
        </p:txBody>
      </p:sp>
      <p:sp>
        <p:nvSpPr>
          <p:cNvPr id="46" name="14 CuadroTexto"/>
          <p:cNvSpPr txBox="1"/>
          <p:nvPr/>
        </p:nvSpPr>
        <p:spPr>
          <a:xfrm>
            <a:off x="9082198" y="4678412"/>
            <a:ext cx="966502" cy="338554"/>
          </a:xfrm>
          <a:prstGeom prst="rect">
            <a:avLst/>
          </a:prstGeom>
          <a:noFill/>
        </p:spPr>
        <p:txBody>
          <a:bodyPr wrap="square" rtlCol="0">
            <a:spAutoFit/>
          </a:bodyPr>
          <a:lstStyle/>
          <a:p>
            <a:pPr algn="ctr"/>
            <a:r>
              <a:rPr lang="es-ES" sz="1600" b="1" dirty="0">
                <a:latin typeface="Tahoma" pitchFamily="34" charset="0"/>
                <a:ea typeface="Tahoma" pitchFamily="34" charset="0"/>
                <a:cs typeface="Tahoma" pitchFamily="34" charset="0"/>
              </a:rPr>
              <a:t>3 días</a:t>
            </a:r>
            <a:endParaRPr lang="es-MX" sz="1600" b="1" dirty="0">
              <a:latin typeface="Tahoma" pitchFamily="34" charset="0"/>
              <a:ea typeface="Tahoma" pitchFamily="34" charset="0"/>
              <a:cs typeface="Tahoma" pitchFamily="34" charset="0"/>
            </a:endParaRPr>
          </a:p>
        </p:txBody>
      </p:sp>
      <p:sp>
        <p:nvSpPr>
          <p:cNvPr id="47" name="14 CuadroTexto"/>
          <p:cNvSpPr txBox="1"/>
          <p:nvPr/>
        </p:nvSpPr>
        <p:spPr>
          <a:xfrm>
            <a:off x="8763499" y="5016966"/>
            <a:ext cx="1603901" cy="1077218"/>
          </a:xfrm>
          <a:prstGeom prst="rect">
            <a:avLst/>
          </a:prstGeom>
          <a:noFill/>
        </p:spPr>
        <p:txBody>
          <a:bodyPr wrap="square" rtlCol="0">
            <a:spAutoFit/>
          </a:bodyPr>
          <a:lstStyle/>
          <a:p>
            <a:pPr algn="ctr"/>
            <a:r>
              <a:rPr lang="es-ES" sz="1600" dirty="0">
                <a:latin typeface="Tahoma" pitchFamily="34" charset="0"/>
                <a:ea typeface="Tahoma" pitchFamily="34" charset="0"/>
                <a:cs typeface="Tahoma" pitchFamily="34" charset="0"/>
              </a:rPr>
              <a:t>(SUJETO OBLIGADO)</a:t>
            </a:r>
          </a:p>
          <a:p>
            <a:pPr algn="ctr"/>
            <a:r>
              <a:rPr lang="es-ES" sz="1600" dirty="0">
                <a:latin typeface="Tahoma" pitchFamily="34" charset="0"/>
                <a:ea typeface="Tahoma" pitchFamily="34" charset="0"/>
                <a:cs typeface="Tahoma" pitchFamily="34" charset="0"/>
              </a:rPr>
              <a:t>Cumple la resolución</a:t>
            </a:r>
            <a:endParaRPr lang="es-MX" sz="1600" dirty="0">
              <a:latin typeface="Tahoma" pitchFamily="34" charset="0"/>
              <a:ea typeface="Tahoma" pitchFamily="34" charset="0"/>
              <a:cs typeface="Tahoma" pitchFamily="34" charset="0"/>
            </a:endParaRPr>
          </a:p>
        </p:txBody>
      </p:sp>
      <p:grpSp>
        <p:nvGrpSpPr>
          <p:cNvPr id="21" name="20 Grupo"/>
          <p:cNvGrpSpPr/>
          <p:nvPr/>
        </p:nvGrpSpPr>
        <p:grpSpPr>
          <a:xfrm>
            <a:off x="1938548" y="140553"/>
            <a:ext cx="8928993" cy="1171039"/>
            <a:chOff x="107503" y="97721"/>
            <a:chExt cx="8928993" cy="1171039"/>
          </a:xfrm>
        </p:grpSpPr>
        <p:pic>
          <p:nvPicPr>
            <p:cNvPr id="22"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3" name="12 Grupo"/>
            <p:cNvGrpSpPr/>
            <p:nvPr/>
          </p:nvGrpSpPr>
          <p:grpSpPr>
            <a:xfrm>
              <a:off x="107503" y="97721"/>
              <a:ext cx="8928993" cy="1171039"/>
              <a:chOff x="107503" y="44624"/>
              <a:chExt cx="8972347" cy="1045270"/>
            </a:xfrm>
          </p:grpSpPr>
          <p:pic>
            <p:nvPicPr>
              <p:cNvPr id="24" name="2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3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CuadroTexto 30"/>
          <p:cNvSpPr txBox="1"/>
          <p:nvPr/>
        </p:nvSpPr>
        <p:spPr>
          <a:xfrm>
            <a:off x="239711" y="1194554"/>
            <a:ext cx="4795472" cy="1015663"/>
          </a:xfrm>
          <a:prstGeom prst="rect">
            <a:avLst/>
          </a:prstGeom>
          <a:noFill/>
        </p:spPr>
        <p:txBody>
          <a:bodyPr wrap="square" rtlCol="0">
            <a:spAutoFit/>
          </a:bodyPr>
          <a:lstStyle/>
          <a:p>
            <a:pPr algn="ctr"/>
            <a:r>
              <a:rPr lang="es-MX" sz="2000" b="1" dirty="0">
                <a:solidFill>
                  <a:schemeClr val="accent6">
                    <a:lumMod val="50000"/>
                  </a:schemeClr>
                </a:solidFill>
                <a:latin typeface="Tahoma" pitchFamily="34" charset="0"/>
                <a:ea typeface="Tahoma" pitchFamily="34" charset="0"/>
                <a:cs typeface="Tahoma" pitchFamily="34" charset="0"/>
              </a:rPr>
              <a:t>PROCEDIMIENTO DEL RECURSO DE REVISIÓN POR </a:t>
            </a:r>
            <a:r>
              <a:rPr lang="es-MX" sz="2000" b="1" i="1" dirty="0">
                <a:solidFill>
                  <a:schemeClr val="accent6">
                    <a:lumMod val="50000"/>
                  </a:schemeClr>
                </a:solidFill>
                <a:latin typeface="Tahoma" pitchFamily="34" charset="0"/>
                <a:ea typeface="Tahoma" pitchFamily="34" charset="0"/>
                <a:cs typeface="Tahoma" pitchFamily="34" charset="0"/>
              </a:rPr>
              <a:t>FALTA DE RESPUESTA</a:t>
            </a:r>
          </a:p>
        </p:txBody>
      </p:sp>
    </p:spTree>
    <p:extLst>
      <p:ext uri="{BB962C8B-B14F-4D97-AF65-F5344CB8AC3E}">
        <p14:creationId xmlns:p14="http://schemas.microsoft.com/office/powerpoint/2010/main" xmlns="" val="3094803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uadroTexto 5"/>
          <p:cNvSpPr txBox="1">
            <a:spLocks noChangeArrowheads="1"/>
          </p:cNvSpPr>
          <p:nvPr/>
        </p:nvSpPr>
        <p:spPr bwMode="auto">
          <a:xfrm>
            <a:off x="3261815" y="1116276"/>
            <a:ext cx="599637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spcBef>
                <a:spcPct val="0"/>
              </a:spcBef>
              <a:buNone/>
            </a:pPr>
            <a:r>
              <a:rPr lang="es-MX" altLang="es-MX" sz="4000" b="1" spc="-50" dirty="0">
                <a:solidFill>
                  <a:schemeClr val="accent6">
                    <a:lumMod val="50000"/>
                  </a:schemeClr>
                </a:solidFill>
                <a:latin typeface="Tahoma" pitchFamily="34" charset="0"/>
                <a:ea typeface="Tahoma" pitchFamily="34" charset="0"/>
                <a:cs typeface="Tahoma" pitchFamily="34" charset="0"/>
              </a:rPr>
              <a:t>Marco Histórico CDMX</a:t>
            </a:r>
          </a:p>
        </p:txBody>
      </p:sp>
      <p:graphicFrame>
        <p:nvGraphicFramePr>
          <p:cNvPr id="14" name="3 Diagrama"/>
          <p:cNvGraphicFramePr/>
          <p:nvPr>
            <p:extLst>
              <p:ext uri="{D42A27DB-BD31-4B8C-83A1-F6EECF244321}">
                <p14:modId xmlns:p14="http://schemas.microsoft.com/office/powerpoint/2010/main" xmlns="" val="2467279071"/>
              </p:ext>
            </p:extLst>
          </p:nvPr>
        </p:nvGraphicFramePr>
        <p:xfrm>
          <a:off x="425726" y="264335"/>
          <a:ext cx="11624760" cy="6365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32373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65756" y="4219579"/>
            <a:ext cx="2233633" cy="2228250"/>
          </a:xfrm>
          <a:prstGeom prst="rect">
            <a:avLst/>
          </a:prstGeom>
          <a:ln>
            <a:noFill/>
          </a:ln>
          <a:effectLst>
            <a:softEdge rad="112500"/>
          </a:effectLst>
        </p:spPr>
      </p:pic>
      <p:sp>
        <p:nvSpPr>
          <p:cNvPr id="3" name="Marcador de contenido 2"/>
          <p:cNvSpPr>
            <a:spLocks noGrp="1"/>
          </p:cNvSpPr>
          <p:nvPr>
            <p:ph idx="1"/>
          </p:nvPr>
        </p:nvSpPr>
        <p:spPr>
          <a:xfrm>
            <a:off x="475638" y="3051013"/>
            <a:ext cx="11221439" cy="1437860"/>
          </a:xfrm>
        </p:spPr>
        <p:txBody>
          <a:bodyPr>
            <a:noAutofit/>
          </a:bodyPr>
          <a:lstStyle/>
          <a:p>
            <a:pPr marL="0" indent="0" algn="just">
              <a:lnSpc>
                <a:spcPct val="100000"/>
              </a:lnSpc>
              <a:spcBef>
                <a:spcPts val="0"/>
              </a:spcBef>
              <a:spcAft>
                <a:spcPts val="0"/>
              </a:spcAft>
            </a:pPr>
            <a:r>
              <a:rPr lang="es-MX" sz="2800" b="1" dirty="0">
                <a:solidFill>
                  <a:schemeClr val="accent6">
                    <a:lumMod val="50000"/>
                  </a:schemeClr>
                </a:solidFill>
                <a:latin typeface="Tahoma" pitchFamily="34" charset="0"/>
                <a:ea typeface="Tahoma" pitchFamily="34" charset="0"/>
                <a:cs typeface="Tahoma" pitchFamily="34" charset="0"/>
              </a:rPr>
              <a:t>Es </a:t>
            </a:r>
            <a:r>
              <a:rPr lang="es-MX" sz="2800" b="1" u="sng" dirty="0">
                <a:solidFill>
                  <a:schemeClr val="accent6">
                    <a:lumMod val="50000"/>
                  </a:schemeClr>
                </a:solidFill>
                <a:latin typeface="Tahoma" pitchFamily="34" charset="0"/>
                <a:ea typeface="Tahoma" pitchFamily="34" charset="0"/>
                <a:cs typeface="Tahoma" pitchFamily="34" charset="0"/>
              </a:rPr>
              <a:t>susceptible de ser impugnada de nueva cuenta </a:t>
            </a:r>
            <a:r>
              <a:rPr lang="es-MX" sz="2800" b="1" dirty="0">
                <a:solidFill>
                  <a:schemeClr val="accent6">
                    <a:lumMod val="50000"/>
                  </a:schemeClr>
                </a:solidFill>
                <a:latin typeface="Tahoma" pitchFamily="34" charset="0"/>
                <a:ea typeface="Tahoma" pitchFamily="34" charset="0"/>
                <a:cs typeface="Tahoma" pitchFamily="34" charset="0"/>
              </a:rPr>
              <a:t>la respuesta que den los sujetos obligados </a:t>
            </a:r>
            <a:r>
              <a:rPr lang="es-MX" sz="2800" b="1" u="sng" dirty="0">
                <a:solidFill>
                  <a:schemeClr val="accent6">
                    <a:lumMod val="50000"/>
                  </a:schemeClr>
                </a:solidFill>
                <a:latin typeface="Tahoma" pitchFamily="34" charset="0"/>
                <a:ea typeface="Tahoma" pitchFamily="34" charset="0"/>
                <a:cs typeface="Tahoma" pitchFamily="34" charset="0"/>
              </a:rPr>
              <a:t>derivada de la resolución a un recurso de revisión</a:t>
            </a:r>
            <a:r>
              <a:rPr lang="es-MX" sz="2800" b="1" dirty="0">
                <a:solidFill>
                  <a:schemeClr val="accent6">
                    <a:lumMod val="50000"/>
                  </a:schemeClr>
                </a:solidFill>
                <a:latin typeface="Tahoma" pitchFamily="34" charset="0"/>
                <a:ea typeface="Tahoma" pitchFamily="34" charset="0"/>
                <a:cs typeface="Tahoma" pitchFamily="34" charset="0"/>
              </a:rPr>
              <a:t>. </a:t>
            </a:r>
          </a:p>
        </p:txBody>
      </p:sp>
      <p:sp>
        <p:nvSpPr>
          <p:cNvPr id="7" name="Título 1"/>
          <p:cNvSpPr txBox="1">
            <a:spLocks/>
          </p:cNvSpPr>
          <p:nvPr/>
        </p:nvSpPr>
        <p:spPr>
          <a:xfrm>
            <a:off x="5494700" y="1039342"/>
            <a:ext cx="4620170" cy="544499"/>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3500" b="1" dirty="0">
                <a:solidFill>
                  <a:schemeClr val="accent6">
                    <a:lumMod val="50000"/>
                  </a:schemeClr>
                </a:solidFill>
                <a:latin typeface="Tahoma" pitchFamily="34" charset="0"/>
                <a:ea typeface="Tahoma" pitchFamily="34" charset="0"/>
                <a:cs typeface="Tahoma" pitchFamily="34" charset="0"/>
              </a:rPr>
              <a:t>Recurso de Revisión</a:t>
            </a:r>
            <a:endParaRPr lang="es-MX" sz="3500" b="1" dirty="0">
              <a:solidFill>
                <a:schemeClr val="accent6">
                  <a:lumMod val="50000"/>
                </a:schemeClr>
              </a:solidFill>
              <a:latin typeface="Tahoma" pitchFamily="34" charset="0"/>
              <a:ea typeface="Tahoma" pitchFamily="34" charset="0"/>
              <a:cs typeface="Tahoma" pitchFamily="34" charset="0"/>
            </a:endParaRPr>
          </a:p>
        </p:txBody>
      </p:sp>
      <p:sp>
        <p:nvSpPr>
          <p:cNvPr id="8" name="Rectángulo 7"/>
          <p:cNvSpPr/>
          <p:nvPr/>
        </p:nvSpPr>
        <p:spPr>
          <a:xfrm>
            <a:off x="582634" y="1645850"/>
            <a:ext cx="4288354" cy="650819"/>
          </a:xfrm>
          <a:prstGeom prst="rect">
            <a:avLst/>
          </a:prstGeom>
        </p:spPr>
        <p:txBody>
          <a:bodyPr wrap="none">
            <a:spAutoFit/>
          </a:bodyPr>
          <a:lstStyle/>
          <a:p>
            <a:pPr algn="ctr">
              <a:lnSpc>
                <a:spcPct val="150000"/>
              </a:lnSpc>
            </a:pPr>
            <a:r>
              <a:rPr lang="es-MX" sz="2800" b="1" dirty="0">
                <a:latin typeface="Tahoma" pitchFamily="34" charset="0"/>
                <a:ea typeface="Tahoma" pitchFamily="34" charset="0"/>
                <a:cs typeface="Tahoma" pitchFamily="34" charset="0"/>
              </a:rPr>
              <a:t>Segunda impugnación </a:t>
            </a: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ángulo 5"/>
          <p:cNvSpPr/>
          <p:nvPr/>
        </p:nvSpPr>
        <p:spPr>
          <a:xfrm>
            <a:off x="8349574" y="6447829"/>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234</a:t>
            </a:r>
            <a:endParaRPr lang="es-MX"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905964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8012" y="6352578"/>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2726810" y="1922805"/>
            <a:ext cx="7543800" cy="511638"/>
          </a:xfrm>
        </p:spPr>
        <p:txBody>
          <a:bodyPr>
            <a:noAutofit/>
          </a:bodyPr>
          <a:lstStyle/>
          <a:p>
            <a:pPr marL="0" indent="0" algn="just">
              <a:buNone/>
            </a:pPr>
            <a:r>
              <a:rPr lang="es-MX" sz="2400" dirty="0">
                <a:solidFill>
                  <a:schemeClr val="tx1"/>
                </a:solidFill>
                <a:latin typeface="Tahoma" pitchFamily="34" charset="0"/>
                <a:ea typeface="Tahoma" pitchFamily="34" charset="0"/>
                <a:cs typeface="Tahoma" pitchFamily="34" charset="0"/>
              </a:rPr>
              <a:t>Causas por las que pude ser impugnada </a:t>
            </a:r>
            <a:r>
              <a:rPr lang="es-MX" sz="2400" dirty="0" smtClean="0">
                <a:solidFill>
                  <a:schemeClr val="tx1"/>
                </a:solidFill>
                <a:latin typeface="Tahoma" pitchFamily="34" charset="0"/>
                <a:ea typeface="Tahoma" pitchFamily="34" charset="0"/>
                <a:cs typeface="Tahoma" pitchFamily="34" charset="0"/>
              </a:rPr>
              <a:t>nuevamente:</a:t>
            </a:r>
            <a:endParaRPr lang="es-MX" sz="2100" dirty="0">
              <a:solidFill>
                <a:schemeClr val="tx1"/>
              </a:solidFill>
              <a:latin typeface="Tahoma" pitchFamily="34" charset="0"/>
              <a:ea typeface="Tahoma" pitchFamily="34" charset="0"/>
              <a:cs typeface="Tahoma" pitchFamily="34" charset="0"/>
            </a:endParaRPr>
          </a:p>
        </p:txBody>
      </p:sp>
      <p:sp>
        <p:nvSpPr>
          <p:cNvPr id="6" name="Rectángulo redondeado 5"/>
          <p:cNvSpPr/>
          <p:nvPr/>
        </p:nvSpPr>
        <p:spPr>
          <a:xfrm>
            <a:off x="1661224" y="2731128"/>
            <a:ext cx="4348857" cy="55121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solidFill>
                  <a:srgbClr val="FFFF00"/>
                </a:solidFill>
                <a:latin typeface="Tahoma" pitchFamily="34" charset="0"/>
                <a:ea typeface="Tahoma" pitchFamily="34" charset="0"/>
                <a:cs typeface="Tahoma" pitchFamily="34" charset="0"/>
              </a:rPr>
              <a:t>Declaración de incompetencia</a:t>
            </a:r>
          </a:p>
        </p:txBody>
      </p:sp>
      <p:sp>
        <p:nvSpPr>
          <p:cNvPr id="7" name="Rectángulo redondeado 6"/>
          <p:cNvSpPr/>
          <p:nvPr/>
        </p:nvSpPr>
        <p:spPr>
          <a:xfrm>
            <a:off x="6973085" y="2730929"/>
            <a:ext cx="4648301" cy="73163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solidFill>
                  <a:srgbClr val="FFFF00"/>
                </a:solidFill>
                <a:latin typeface="Tahoma" pitchFamily="34" charset="0"/>
                <a:ea typeface="Tahoma" pitchFamily="34" charset="0"/>
                <a:cs typeface="Tahoma" pitchFamily="34" charset="0"/>
              </a:rPr>
              <a:t>Falta de respuesta en  los plazos establecidos</a:t>
            </a:r>
          </a:p>
        </p:txBody>
      </p:sp>
      <p:sp>
        <p:nvSpPr>
          <p:cNvPr id="11" name="Rectángulo redondeado 10"/>
          <p:cNvSpPr/>
          <p:nvPr/>
        </p:nvSpPr>
        <p:spPr>
          <a:xfrm>
            <a:off x="1673279" y="3419183"/>
            <a:ext cx="4348857" cy="152095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sz="2400" dirty="0">
                <a:solidFill>
                  <a:srgbClr val="FFFF00"/>
                </a:solidFill>
                <a:latin typeface="Tahoma" pitchFamily="34" charset="0"/>
                <a:ea typeface="Tahoma" pitchFamily="34" charset="0"/>
                <a:cs typeface="Tahoma" pitchFamily="34" charset="0"/>
              </a:rPr>
              <a:t>Entrega o puesta a disposición de información en un formato incomprensible y/o no accesible</a:t>
            </a:r>
          </a:p>
        </p:txBody>
      </p:sp>
      <p:sp>
        <p:nvSpPr>
          <p:cNvPr id="12" name="Rectángulo redondeado 11"/>
          <p:cNvSpPr/>
          <p:nvPr/>
        </p:nvSpPr>
        <p:spPr>
          <a:xfrm>
            <a:off x="6973082" y="3776199"/>
            <a:ext cx="4648301" cy="81955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sz="2400" dirty="0">
                <a:solidFill>
                  <a:srgbClr val="FFFF00"/>
                </a:solidFill>
                <a:latin typeface="Tahoma" pitchFamily="34" charset="0"/>
                <a:ea typeface="Tahoma" pitchFamily="34" charset="0"/>
                <a:cs typeface="Tahoma" pitchFamily="34" charset="0"/>
              </a:rPr>
              <a:t>Los costos o tiempos de entrega de la información</a:t>
            </a:r>
          </a:p>
        </p:txBody>
      </p:sp>
      <p:sp>
        <p:nvSpPr>
          <p:cNvPr id="13" name="Rectángulo redondeado 12"/>
          <p:cNvSpPr/>
          <p:nvPr/>
        </p:nvSpPr>
        <p:spPr>
          <a:xfrm>
            <a:off x="1649170" y="5127338"/>
            <a:ext cx="4372966" cy="83406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2400" dirty="0">
                <a:solidFill>
                  <a:srgbClr val="FFFF00"/>
                </a:solidFill>
                <a:latin typeface="Tahoma" pitchFamily="34" charset="0"/>
                <a:ea typeface="Tahoma" pitchFamily="34" charset="0"/>
                <a:cs typeface="Tahoma" pitchFamily="34" charset="0"/>
              </a:rPr>
              <a:t>La falta de trámite a una solicitud</a:t>
            </a:r>
          </a:p>
        </p:txBody>
      </p:sp>
      <p:sp>
        <p:nvSpPr>
          <p:cNvPr id="14" name="Rectángulo redondeado 13"/>
          <p:cNvSpPr/>
          <p:nvPr/>
        </p:nvSpPr>
        <p:spPr>
          <a:xfrm>
            <a:off x="6973081" y="4827509"/>
            <a:ext cx="4648301" cy="114736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sz="2400" dirty="0">
                <a:solidFill>
                  <a:srgbClr val="FFFF00"/>
                </a:solidFill>
                <a:latin typeface="Tahoma" pitchFamily="34" charset="0"/>
                <a:ea typeface="Tahoma" pitchFamily="34" charset="0"/>
                <a:cs typeface="Tahoma" pitchFamily="34" charset="0"/>
              </a:rPr>
              <a:t>La negativa a permitir la consulta directa de la información</a:t>
            </a:r>
          </a:p>
        </p:txBody>
      </p:sp>
      <p:sp>
        <p:nvSpPr>
          <p:cNvPr id="15" name="Título 1"/>
          <p:cNvSpPr txBox="1">
            <a:spLocks/>
          </p:cNvSpPr>
          <p:nvPr/>
        </p:nvSpPr>
        <p:spPr>
          <a:xfrm>
            <a:off x="4785758" y="993727"/>
            <a:ext cx="5606910" cy="738263"/>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4000" b="1" dirty="0">
                <a:solidFill>
                  <a:schemeClr val="accent6">
                    <a:lumMod val="50000"/>
                  </a:schemeClr>
                </a:solidFill>
                <a:latin typeface="Tahoma" pitchFamily="34" charset="0"/>
                <a:ea typeface="Tahoma" pitchFamily="34" charset="0"/>
                <a:cs typeface="Tahoma" pitchFamily="34" charset="0"/>
              </a:rPr>
              <a:t>Recurso de Revisión</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2" name="Rectángulo 1"/>
          <p:cNvSpPr/>
          <p:nvPr/>
        </p:nvSpPr>
        <p:spPr>
          <a:xfrm>
            <a:off x="950027" y="2780433"/>
            <a:ext cx="676874"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III </a:t>
            </a:r>
          </a:p>
        </p:txBody>
      </p:sp>
      <p:sp>
        <p:nvSpPr>
          <p:cNvPr id="16" name="Rectángulo 15"/>
          <p:cNvSpPr/>
          <p:nvPr/>
        </p:nvSpPr>
        <p:spPr>
          <a:xfrm>
            <a:off x="6533780" y="2860578"/>
            <a:ext cx="914616"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VI </a:t>
            </a:r>
          </a:p>
        </p:txBody>
      </p:sp>
      <p:sp>
        <p:nvSpPr>
          <p:cNvPr id="17" name="Rectángulo 16"/>
          <p:cNvSpPr/>
          <p:nvPr/>
        </p:nvSpPr>
        <p:spPr>
          <a:xfrm>
            <a:off x="950026" y="3815023"/>
            <a:ext cx="653917"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VIII </a:t>
            </a:r>
          </a:p>
        </p:txBody>
      </p:sp>
      <p:sp>
        <p:nvSpPr>
          <p:cNvPr id="18" name="Rectángulo 17"/>
          <p:cNvSpPr/>
          <p:nvPr/>
        </p:nvSpPr>
        <p:spPr>
          <a:xfrm>
            <a:off x="6534505" y="3985920"/>
            <a:ext cx="777185"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IX</a:t>
            </a:r>
          </a:p>
        </p:txBody>
      </p:sp>
      <p:sp>
        <p:nvSpPr>
          <p:cNvPr id="19" name="Rectángulo 18"/>
          <p:cNvSpPr/>
          <p:nvPr/>
        </p:nvSpPr>
        <p:spPr>
          <a:xfrm>
            <a:off x="1159695" y="5357597"/>
            <a:ext cx="670943"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X </a:t>
            </a:r>
          </a:p>
        </p:txBody>
      </p:sp>
      <p:sp>
        <p:nvSpPr>
          <p:cNvPr id="20" name="Rectángulo 19"/>
          <p:cNvSpPr/>
          <p:nvPr/>
        </p:nvSpPr>
        <p:spPr>
          <a:xfrm>
            <a:off x="6527798" y="5206344"/>
            <a:ext cx="890565" cy="400110"/>
          </a:xfrm>
          <a:prstGeom prst="rect">
            <a:avLst/>
          </a:prstGeom>
        </p:spPr>
        <p:txBody>
          <a:bodyPr wrap="square">
            <a:spAutoFit/>
          </a:bodyPr>
          <a:lstStyle/>
          <a:p>
            <a:r>
              <a:rPr lang="es-MX" sz="2000" dirty="0">
                <a:latin typeface="Tahoma" pitchFamily="34" charset="0"/>
                <a:ea typeface="Tahoma" pitchFamily="34" charset="0"/>
                <a:cs typeface="Tahoma" pitchFamily="34" charset="0"/>
              </a:rPr>
              <a:t>XI </a:t>
            </a:r>
          </a:p>
        </p:txBody>
      </p:sp>
      <p:grpSp>
        <p:nvGrpSpPr>
          <p:cNvPr id="21" name="20 Grupo"/>
          <p:cNvGrpSpPr/>
          <p:nvPr/>
        </p:nvGrpSpPr>
        <p:grpSpPr>
          <a:xfrm>
            <a:off x="1938548" y="140553"/>
            <a:ext cx="8928993" cy="1171039"/>
            <a:chOff x="107503" y="97721"/>
            <a:chExt cx="8928993" cy="1171039"/>
          </a:xfrm>
        </p:grpSpPr>
        <p:pic>
          <p:nvPicPr>
            <p:cNvPr id="22"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3" name="12 Grupo"/>
            <p:cNvGrpSpPr/>
            <p:nvPr/>
          </p:nvGrpSpPr>
          <p:grpSpPr>
            <a:xfrm>
              <a:off x="107503" y="97721"/>
              <a:ext cx="8928993" cy="1171039"/>
              <a:chOff x="107503" y="44624"/>
              <a:chExt cx="8972347" cy="1045270"/>
            </a:xfrm>
          </p:grpSpPr>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5"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6"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
        <p:nvSpPr>
          <p:cNvPr id="28" name="Rectángulo 9"/>
          <p:cNvSpPr/>
          <p:nvPr/>
        </p:nvSpPr>
        <p:spPr>
          <a:xfrm>
            <a:off x="8974356" y="6411845"/>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234</a:t>
            </a:r>
            <a:endParaRPr lang="es-MX"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5961009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32679" y="1418223"/>
            <a:ext cx="8079970" cy="4436313"/>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Tema </a:t>
            </a:r>
            <a:r>
              <a:rPr lang="es-MX" sz="6000" b="1" dirty="0">
                <a:solidFill>
                  <a:schemeClr val="accent6">
                    <a:lumMod val="50000"/>
                  </a:schemeClr>
                </a:solidFill>
                <a:latin typeface="Tahoma" pitchFamily="34" charset="0"/>
                <a:ea typeface="Tahoma" pitchFamily="34" charset="0"/>
                <a:cs typeface="Tahoma" pitchFamily="34" charset="0"/>
              </a:rPr>
              <a:t>8 </a:t>
            </a:r>
            <a:br>
              <a:rPr lang="es-MX" sz="6000" b="1" dirty="0">
                <a:solidFill>
                  <a:schemeClr val="accent6">
                    <a:lumMod val="50000"/>
                  </a:schemeClr>
                </a:solidFill>
                <a:latin typeface="Tahoma" pitchFamily="34" charset="0"/>
                <a:ea typeface="Tahoma" pitchFamily="34" charset="0"/>
                <a:cs typeface="Tahoma" pitchFamily="34" charset="0"/>
              </a:rPr>
            </a:br>
            <a:r>
              <a:rPr lang="es-MX" sz="6000" b="1" dirty="0">
                <a:solidFill>
                  <a:schemeClr val="accent6">
                    <a:lumMod val="50000"/>
                  </a:schemeClr>
                </a:solidFill>
                <a:latin typeface="Tahoma" pitchFamily="34" charset="0"/>
                <a:ea typeface="Tahoma" pitchFamily="34" charset="0"/>
                <a:cs typeface="Tahoma" pitchFamily="34" charset="0"/>
              </a:rPr>
              <a:t>Procedimientos de impugnación</a:t>
            </a:r>
          </a:p>
          <a:p>
            <a:pPr algn="ctr"/>
            <a:r>
              <a:rPr lang="es-MX" sz="6000" b="1" dirty="0">
                <a:solidFill>
                  <a:schemeClr val="accent6">
                    <a:lumMod val="50000"/>
                  </a:schemeClr>
                </a:solidFill>
                <a:latin typeface="Tahoma" pitchFamily="34" charset="0"/>
                <a:ea typeface="Tahoma" pitchFamily="34" charset="0"/>
                <a:cs typeface="Tahoma" pitchFamily="34" charset="0"/>
              </a:rPr>
              <a:t>Recurso de </a:t>
            </a:r>
            <a:r>
              <a:rPr lang="es-MX" sz="6000" b="1" dirty="0" smtClean="0">
                <a:solidFill>
                  <a:schemeClr val="accent6">
                    <a:lumMod val="50000"/>
                  </a:schemeClr>
                </a:solidFill>
                <a:latin typeface="Tahoma" pitchFamily="34" charset="0"/>
                <a:ea typeface="Tahoma" pitchFamily="34" charset="0"/>
                <a:cs typeface="Tahoma" pitchFamily="34" charset="0"/>
              </a:rPr>
              <a:t>inconformidad</a:t>
            </a:r>
            <a:endParaRPr lang="es-MX" sz="6000" dirty="0">
              <a:solidFill>
                <a:schemeClr val="accent6">
                  <a:lumMod val="50000"/>
                </a:schemeClr>
              </a:solidFill>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33244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854532">
            <a:off x="9122826" y="2627264"/>
            <a:ext cx="2811486" cy="1780607"/>
          </a:xfrm>
          <a:prstGeom prst="rect">
            <a:avLst/>
          </a:prstGeom>
        </p:spPr>
      </p:pic>
      <p:pic>
        <p:nvPicPr>
          <p:cNvPr id="13" name="Imagen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285000" y="1594208"/>
            <a:ext cx="11505433" cy="4901108"/>
          </a:xfrm>
        </p:spPr>
        <p:txBody>
          <a:bodyPr>
            <a:noAutofit/>
          </a:bodyPr>
          <a:lstStyle/>
          <a:p>
            <a:pPr algn="just"/>
            <a:r>
              <a:rPr lang="es-MX" sz="2500" b="1" dirty="0">
                <a:solidFill>
                  <a:schemeClr val="tx1"/>
                </a:solidFill>
                <a:latin typeface="Tahoma" pitchFamily="34" charset="0"/>
                <a:ea typeface="Tahoma" pitchFamily="34" charset="0"/>
                <a:cs typeface="Tahoma" pitchFamily="34" charset="0"/>
              </a:rPr>
              <a:t>Artículo 255. </a:t>
            </a:r>
            <a:r>
              <a:rPr lang="es-MX" sz="2500" dirty="0">
                <a:solidFill>
                  <a:schemeClr val="tx1"/>
                </a:solidFill>
                <a:latin typeface="Tahoma" pitchFamily="34" charset="0"/>
                <a:ea typeface="Tahoma" pitchFamily="34" charset="0"/>
                <a:cs typeface="Tahoma" pitchFamily="34" charset="0"/>
              </a:rPr>
              <a:t>El recurso de inconformidad procede contra las resoluciones emitidas por el Instituto que</a:t>
            </a:r>
            <a:r>
              <a:rPr lang="es-MX" sz="2500" dirty="0" smtClean="0">
                <a:solidFill>
                  <a:schemeClr val="tx1"/>
                </a:solidFill>
                <a:latin typeface="Tahoma" pitchFamily="34" charset="0"/>
                <a:ea typeface="Tahoma" pitchFamily="34" charset="0"/>
                <a:cs typeface="Tahoma" pitchFamily="34" charset="0"/>
              </a:rPr>
              <a:t>:</a:t>
            </a:r>
          </a:p>
          <a:p>
            <a:pPr algn="just"/>
            <a:endParaRPr lang="es-MX" sz="2500" dirty="0" smtClean="0">
              <a:solidFill>
                <a:schemeClr val="tx1"/>
              </a:solidFill>
              <a:latin typeface="Tahoma" pitchFamily="34" charset="0"/>
              <a:ea typeface="Tahoma" pitchFamily="34" charset="0"/>
              <a:cs typeface="Tahoma" pitchFamily="34" charset="0"/>
            </a:endParaRPr>
          </a:p>
          <a:p>
            <a:pPr algn="just"/>
            <a:endParaRPr lang="es-MX" sz="2500" dirty="0">
              <a:solidFill>
                <a:schemeClr val="tx1"/>
              </a:solidFill>
              <a:latin typeface="Tahoma" pitchFamily="34" charset="0"/>
              <a:ea typeface="Tahoma" pitchFamily="34" charset="0"/>
              <a:cs typeface="Tahoma" pitchFamily="34" charset="0"/>
            </a:endParaRPr>
          </a:p>
          <a:p>
            <a:pPr marL="541735" indent="-67866" algn="just"/>
            <a:r>
              <a:rPr lang="es-MX" sz="2500" b="1" dirty="0">
                <a:solidFill>
                  <a:schemeClr val="tx1"/>
                </a:solidFill>
                <a:latin typeface="Tahoma" pitchFamily="34" charset="0"/>
                <a:ea typeface="Tahoma" pitchFamily="34" charset="0"/>
                <a:cs typeface="Tahoma" pitchFamily="34" charset="0"/>
              </a:rPr>
              <a:t>I. </a:t>
            </a:r>
            <a:r>
              <a:rPr lang="es-MX" sz="2500" dirty="0">
                <a:solidFill>
                  <a:schemeClr val="tx1"/>
                </a:solidFill>
                <a:latin typeface="Tahoma" pitchFamily="34" charset="0"/>
                <a:ea typeface="Tahoma" pitchFamily="34" charset="0"/>
                <a:cs typeface="Tahoma" pitchFamily="34" charset="0"/>
              </a:rPr>
              <a:t>Confirmen o modifiquen la clasificación de la información, o</a:t>
            </a:r>
            <a:endParaRPr lang="es-MX" sz="2500" dirty="0">
              <a:solidFill>
                <a:schemeClr val="accent6">
                  <a:lumMod val="50000"/>
                </a:schemeClr>
              </a:solidFill>
              <a:latin typeface="Tahoma" pitchFamily="34" charset="0"/>
              <a:ea typeface="Tahoma" pitchFamily="34" charset="0"/>
              <a:cs typeface="Tahoma" pitchFamily="34" charset="0"/>
            </a:endParaRPr>
          </a:p>
          <a:p>
            <a:pPr marL="541735" indent="-67866" algn="just"/>
            <a:r>
              <a:rPr lang="es-MX" sz="2500" b="1" dirty="0">
                <a:solidFill>
                  <a:schemeClr val="tx1"/>
                </a:solidFill>
                <a:latin typeface="Tahoma" pitchFamily="34" charset="0"/>
                <a:ea typeface="Tahoma" pitchFamily="34" charset="0"/>
                <a:cs typeface="Tahoma" pitchFamily="34" charset="0"/>
              </a:rPr>
              <a:t>II. </a:t>
            </a:r>
            <a:r>
              <a:rPr lang="es-MX" sz="2500" dirty="0">
                <a:solidFill>
                  <a:schemeClr val="tx1"/>
                </a:solidFill>
                <a:latin typeface="Tahoma" pitchFamily="34" charset="0"/>
                <a:ea typeface="Tahoma" pitchFamily="34" charset="0"/>
                <a:cs typeface="Tahoma" pitchFamily="34" charset="0"/>
              </a:rPr>
              <a:t>Confirmen la inexistencia o negativa de información</a:t>
            </a:r>
            <a:r>
              <a:rPr lang="es-MX" sz="2500" dirty="0" smtClean="0">
                <a:solidFill>
                  <a:schemeClr val="tx1"/>
                </a:solidFill>
                <a:latin typeface="Tahoma" pitchFamily="34" charset="0"/>
                <a:ea typeface="Tahoma" pitchFamily="34" charset="0"/>
                <a:cs typeface="Tahoma" pitchFamily="34" charset="0"/>
              </a:rPr>
              <a:t>.</a:t>
            </a:r>
          </a:p>
          <a:p>
            <a:pPr marL="541735" indent="-67866" algn="just"/>
            <a:endParaRPr lang="es-MX" sz="2500" dirty="0">
              <a:solidFill>
                <a:schemeClr val="tx1"/>
              </a:solidFill>
              <a:latin typeface="Tahoma" pitchFamily="34" charset="0"/>
              <a:ea typeface="Tahoma" pitchFamily="34" charset="0"/>
              <a:cs typeface="Tahoma" pitchFamily="34" charset="0"/>
            </a:endParaRPr>
          </a:p>
          <a:p>
            <a:pPr algn="just"/>
            <a:endParaRPr lang="es-MX" sz="2500" b="1" dirty="0">
              <a:solidFill>
                <a:schemeClr val="tx1"/>
              </a:solidFill>
              <a:latin typeface="Tahoma" pitchFamily="34" charset="0"/>
              <a:ea typeface="Tahoma" pitchFamily="34" charset="0"/>
              <a:cs typeface="Tahoma" pitchFamily="34" charset="0"/>
            </a:endParaRPr>
          </a:p>
          <a:p>
            <a:pPr algn="just"/>
            <a:r>
              <a:rPr lang="es-MX" sz="2500" b="1" dirty="0">
                <a:solidFill>
                  <a:schemeClr val="tx1"/>
                </a:solidFill>
                <a:latin typeface="Tahoma" pitchFamily="34" charset="0"/>
                <a:ea typeface="Tahoma" pitchFamily="34" charset="0"/>
                <a:cs typeface="Tahoma" pitchFamily="34" charset="0"/>
              </a:rPr>
              <a:t>Artículo 256. </a:t>
            </a:r>
            <a:r>
              <a:rPr lang="es-MX" sz="2500" dirty="0">
                <a:solidFill>
                  <a:schemeClr val="tx1"/>
                </a:solidFill>
                <a:latin typeface="Tahoma" pitchFamily="34" charset="0"/>
                <a:ea typeface="Tahoma" pitchFamily="34" charset="0"/>
                <a:cs typeface="Tahoma" pitchFamily="34" charset="0"/>
              </a:rPr>
              <a:t>El recurso de inconformidad se presenta ante el </a:t>
            </a:r>
            <a:r>
              <a:rPr lang="es-MX" sz="2500" b="1" dirty="0">
                <a:solidFill>
                  <a:srgbClr val="0070C0"/>
                </a:solidFill>
                <a:latin typeface="Tahoma" pitchFamily="34" charset="0"/>
                <a:ea typeface="Tahoma" pitchFamily="34" charset="0"/>
                <a:cs typeface="Tahoma" pitchFamily="34" charset="0"/>
              </a:rPr>
              <a:t>INAI</a:t>
            </a:r>
            <a:r>
              <a:rPr lang="es-MX" sz="2500" dirty="0">
                <a:solidFill>
                  <a:schemeClr val="tx1"/>
                </a:solidFill>
                <a:latin typeface="Tahoma" pitchFamily="34" charset="0"/>
                <a:ea typeface="Tahoma" pitchFamily="34" charset="0"/>
                <a:cs typeface="Tahoma" pitchFamily="34" charset="0"/>
              </a:rPr>
              <a:t> y se sustanciará atendiendo a lo dispuesto por la Ley General.</a:t>
            </a:r>
          </a:p>
        </p:txBody>
      </p:sp>
      <p:sp>
        <p:nvSpPr>
          <p:cNvPr id="7" name="Título 1"/>
          <p:cNvSpPr txBox="1">
            <a:spLocks/>
          </p:cNvSpPr>
          <p:nvPr/>
        </p:nvSpPr>
        <p:spPr>
          <a:xfrm>
            <a:off x="4916376" y="1058805"/>
            <a:ext cx="5303619" cy="36913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_tradnl" sz="3000" b="1" dirty="0">
                <a:solidFill>
                  <a:schemeClr val="accent6">
                    <a:lumMod val="50000"/>
                  </a:schemeClr>
                </a:solidFill>
                <a:latin typeface="Tahoma" pitchFamily="34" charset="0"/>
                <a:ea typeface="Tahoma" pitchFamily="34" charset="0"/>
                <a:cs typeface="Tahoma" pitchFamily="34" charset="0"/>
              </a:rPr>
              <a:t>Recurso de Inconformidad</a:t>
            </a:r>
            <a:endParaRPr lang="es-MX" sz="3000" b="1" dirty="0">
              <a:solidFill>
                <a:schemeClr val="accent6">
                  <a:lumMod val="50000"/>
                </a:schemeClr>
              </a:solidFill>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22073778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72907" y="1655729"/>
            <a:ext cx="9217131" cy="3795045"/>
          </a:xfrm>
        </p:spPr>
        <p:txBody>
          <a:bodyPr>
            <a:noAutofit/>
          </a:bodyPr>
          <a:lstStyle/>
          <a:p>
            <a:pPr marL="0" indent="0" algn="ctr">
              <a:buNone/>
            </a:pPr>
            <a:r>
              <a:rPr lang="es-MX" sz="6000" b="1" dirty="0" smtClean="0">
                <a:solidFill>
                  <a:schemeClr val="accent6">
                    <a:lumMod val="50000"/>
                  </a:schemeClr>
                </a:solidFill>
                <a:latin typeface="Tahoma" pitchFamily="34" charset="0"/>
                <a:ea typeface="Tahoma" pitchFamily="34" charset="0"/>
                <a:cs typeface="Tahoma" pitchFamily="34" charset="0"/>
              </a:rPr>
              <a:t>Tema </a:t>
            </a:r>
            <a:r>
              <a:rPr lang="es-MX" sz="6000" b="1" dirty="0">
                <a:solidFill>
                  <a:schemeClr val="accent6">
                    <a:lumMod val="50000"/>
                  </a:schemeClr>
                </a:solidFill>
                <a:latin typeface="Tahoma" pitchFamily="34" charset="0"/>
                <a:ea typeface="Tahoma" pitchFamily="34" charset="0"/>
                <a:cs typeface="Tahoma" pitchFamily="34" charset="0"/>
              </a:rPr>
              <a:t>9 </a:t>
            </a:r>
            <a:endParaRPr lang="es-MX" sz="6000" b="1" dirty="0" smtClean="0">
              <a:solidFill>
                <a:schemeClr val="accent6">
                  <a:lumMod val="50000"/>
                </a:schemeClr>
              </a:solidFill>
              <a:latin typeface="Tahoma" pitchFamily="34" charset="0"/>
              <a:ea typeface="Tahoma" pitchFamily="34" charset="0"/>
              <a:cs typeface="Tahoma" pitchFamily="34" charset="0"/>
            </a:endParaRPr>
          </a:p>
          <a:p>
            <a:pPr marL="0" indent="0" algn="ctr">
              <a:buNone/>
            </a:pPr>
            <a:endParaRPr lang="es-MX" sz="6000" b="1" dirty="0">
              <a:solidFill>
                <a:schemeClr val="accent6">
                  <a:lumMod val="50000"/>
                </a:schemeClr>
              </a:solidFill>
              <a:latin typeface="Tahoma" pitchFamily="34" charset="0"/>
              <a:ea typeface="Tahoma" pitchFamily="34" charset="0"/>
              <a:cs typeface="Tahoma" pitchFamily="34" charset="0"/>
            </a:endParaRPr>
          </a:p>
          <a:p>
            <a:pPr algn="ctr"/>
            <a:r>
              <a:rPr lang="es-MX" sz="6000" b="1" dirty="0">
                <a:solidFill>
                  <a:schemeClr val="accent6">
                    <a:lumMod val="50000"/>
                  </a:schemeClr>
                </a:solidFill>
                <a:latin typeface="Tahoma" pitchFamily="34" charset="0"/>
                <a:ea typeface="Tahoma" pitchFamily="34" charset="0"/>
                <a:cs typeface="Tahoma" pitchFamily="34" charset="0"/>
              </a:rPr>
              <a:t>MEDIDAS DE APREMIO Y </a:t>
            </a:r>
            <a:r>
              <a:rPr lang="es-MX" sz="6000" b="1" dirty="0" smtClean="0">
                <a:solidFill>
                  <a:schemeClr val="accent6">
                    <a:lumMod val="50000"/>
                  </a:schemeClr>
                </a:solidFill>
                <a:latin typeface="Tahoma" pitchFamily="34" charset="0"/>
                <a:ea typeface="Tahoma" pitchFamily="34" charset="0"/>
                <a:cs typeface="Tahoma" pitchFamily="34" charset="0"/>
              </a:rPr>
              <a:t>SANCIONES</a:t>
            </a: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57685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ángulo 7"/>
          <p:cNvSpPr/>
          <p:nvPr/>
        </p:nvSpPr>
        <p:spPr>
          <a:xfrm>
            <a:off x="1525345" y="1563306"/>
            <a:ext cx="9898338" cy="461665"/>
          </a:xfrm>
          <a:prstGeom prst="rect">
            <a:avLst/>
          </a:prstGeom>
        </p:spPr>
        <p:txBody>
          <a:bodyPr wrap="square">
            <a:spAutoFit/>
          </a:bodyPr>
          <a:lstStyle/>
          <a:p>
            <a:pPr algn="ctr"/>
            <a:r>
              <a:rPr lang="es-MX" sz="2400" b="1" dirty="0">
                <a:solidFill>
                  <a:srgbClr val="CC3300"/>
                </a:solidFill>
                <a:latin typeface="Tahoma" pitchFamily="34" charset="0"/>
                <a:ea typeface="Tahoma" pitchFamily="34" charset="0"/>
                <a:cs typeface="Tahoma" pitchFamily="34" charset="0"/>
              </a:rPr>
              <a:t>Son 15 las causas de sanción por incumplimiento :                             </a:t>
            </a:r>
          </a:p>
        </p:txBody>
      </p:sp>
      <p:grpSp>
        <p:nvGrpSpPr>
          <p:cNvPr id="13" name="44 Grupo"/>
          <p:cNvGrpSpPr>
            <a:grpSpLocks/>
          </p:cNvGrpSpPr>
          <p:nvPr/>
        </p:nvGrpSpPr>
        <p:grpSpPr bwMode="auto">
          <a:xfrm>
            <a:off x="6285134" y="2255673"/>
            <a:ext cx="1055795" cy="993775"/>
            <a:chOff x="4643438" y="1785926"/>
            <a:chExt cx="928694" cy="1143008"/>
          </a:xfrm>
        </p:grpSpPr>
        <p:grpSp>
          <p:nvGrpSpPr>
            <p:cNvPr id="14" name="42 Grupo"/>
            <p:cNvGrpSpPr>
              <a:grpSpLocks/>
            </p:cNvGrpSpPr>
            <p:nvPr/>
          </p:nvGrpSpPr>
          <p:grpSpPr bwMode="auto">
            <a:xfrm>
              <a:off x="4643438" y="1785926"/>
              <a:ext cx="928694" cy="1143008"/>
              <a:chOff x="4643438" y="1785926"/>
              <a:chExt cx="928694" cy="1143008"/>
            </a:xfrm>
          </p:grpSpPr>
          <p:grpSp>
            <p:nvGrpSpPr>
              <p:cNvPr id="16" name="36 Grupo"/>
              <p:cNvGrpSpPr>
                <a:grpSpLocks/>
              </p:cNvGrpSpPr>
              <p:nvPr/>
            </p:nvGrpSpPr>
            <p:grpSpPr bwMode="auto">
              <a:xfrm>
                <a:off x="4643438" y="1785926"/>
                <a:ext cx="928694" cy="1143008"/>
                <a:chOff x="6786578" y="857232"/>
                <a:chExt cx="1857388" cy="2357454"/>
              </a:xfrm>
            </p:grpSpPr>
            <p:pic>
              <p:nvPicPr>
                <p:cNvPr id="18" name="Picture 8" descr="http://png.findicons.com/files/icons/990/vistaico_toolbar/256/document.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86578" y="857232"/>
                  <a:ext cx="1857388" cy="2357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51 Forma libre"/>
                <p:cNvSpPr/>
                <p:nvPr/>
              </p:nvSpPr>
              <p:spPr>
                <a:xfrm>
                  <a:off x="7929586" y="1429649"/>
                  <a:ext cx="384406" cy="67786"/>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latin typeface="Tahoma" pitchFamily="34" charset="0"/>
                    <a:ea typeface="Tahoma" pitchFamily="34" charset="0"/>
                    <a:cs typeface="Tahoma" pitchFamily="34" charset="0"/>
                  </a:endParaRPr>
                </a:p>
              </p:txBody>
            </p:sp>
            <p:sp>
              <p:nvSpPr>
                <p:cNvPr id="20" name="39 Forma libre"/>
                <p:cNvSpPr/>
                <p:nvPr/>
              </p:nvSpPr>
              <p:spPr>
                <a:xfrm>
                  <a:off x="7929586" y="1497435"/>
                  <a:ext cx="384406" cy="75318"/>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latin typeface="Tahoma" pitchFamily="34" charset="0"/>
                    <a:ea typeface="Tahoma" pitchFamily="34" charset="0"/>
                    <a:cs typeface="Tahoma" pitchFamily="34" charset="0"/>
                  </a:endParaRPr>
                </a:p>
              </p:txBody>
            </p:sp>
            <p:sp>
              <p:nvSpPr>
                <p:cNvPr id="21" name="53 Forma libre"/>
                <p:cNvSpPr/>
                <p:nvPr/>
              </p:nvSpPr>
              <p:spPr>
                <a:xfrm>
                  <a:off x="7929586" y="1572753"/>
                  <a:ext cx="384406" cy="64019"/>
                </a:xfrm>
                <a:custGeom>
                  <a:avLst/>
                  <a:gdLst>
                    <a:gd name="connsiteX0" fmla="*/ 0 w 382772"/>
                    <a:gd name="connsiteY0" fmla="*/ 0 h 65743"/>
                    <a:gd name="connsiteX1" fmla="*/ 63795 w 382772"/>
                    <a:gd name="connsiteY1" fmla="*/ 31898 h 65743"/>
                    <a:gd name="connsiteX2" fmla="*/ 95693 w 382772"/>
                    <a:gd name="connsiteY2" fmla="*/ 21265 h 65743"/>
                    <a:gd name="connsiteX3" fmla="*/ 127590 w 382772"/>
                    <a:gd name="connsiteY3" fmla="*/ 0 h 65743"/>
                    <a:gd name="connsiteX4" fmla="*/ 159488 w 382772"/>
                    <a:gd name="connsiteY4" fmla="*/ 21265 h 65743"/>
                    <a:gd name="connsiteX5" fmla="*/ 180753 w 382772"/>
                    <a:gd name="connsiteY5" fmla="*/ 53163 h 65743"/>
                    <a:gd name="connsiteX6" fmla="*/ 223283 w 382772"/>
                    <a:gd name="connsiteY6" fmla="*/ 42531 h 65743"/>
                    <a:gd name="connsiteX7" fmla="*/ 276446 w 382772"/>
                    <a:gd name="connsiteY7" fmla="*/ 53163 h 65743"/>
                    <a:gd name="connsiteX8" fmla="*/ 308344 w 382772"/>
                    <a:gd name="connsiteY8" fmla="*/ 63796 h 65743"/>
                    <a:gd name="connsiteX9" fmla="*/ 382772 w 382772"/>
                    <a:gd name="connsiteY9" fmla="*/ 42531 h 6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72" h="65743">
                      <a:moveTo>
                        <a:pt x="0" y="0"/>
                      </a:moveTo>
                      <a:cubicBezTo>
                        <a:pt x="16127" y="10752"/>
                        <a:pt x="41785" y="31898"/>
                        <a:pt x="63795" y="31898"/>
                      </a:cubicBezTo>
                      <a:cubicBezTo>
                        <a:pt x="75003" y="31898"/>
                        <a:pt x="85668" y="26277"/>
                        <a:pt x="95693" y="21265"/>
                      </a:cubicBezTo>
                      <a:cubicBezTo>
                        <a:pt x="107122" y="15550"/>
                        <a:pt x="116958" y="7088"/>
                        <a:pt x="127590" y="0"/>
                      </a:cubicBezTo>
                      <a:cubicBezTo>
                        <a:pt x="138223" y="7088"/>
                        <a:pt x="150452" y="12229"/>
                        <a:pt x="159488" y="21265"/>
                      </a:cubicBezTo>
                      <a:cubicBezTo>
                        <a:pt x="168524" y="30301"/>
                        <a:pt x="168630" y="49122"/>
                        <a:pt x="180753" y="53163"/>
                      </a:cubicBezTo>
                      <a:cubicBezTo>
                        <a:pt x="194616" y="57784"/>
                        <a:pt x="209106" y="46075"/>
                        <a:pt x="223283" y="42531"/>
                      </a:cubicBezTo>
                      <a:cubicBezTo>
                        <a:pt x="241004" y="46075"/>
                        <a:pt x="258914" y="48780"/>
                        <a:pt x="276446" y="53163"/>
                      </a:cubicBezTo>
                      <a:cubicBezTo>
                        <a:pt x="287319" y="55881"/>
                        <a:pt x="297136" y="63796"/>
                        <a:pt x="308344" y="63796"/>
                      </a:cubicBezTo>
                      <a:cubicBezTo>
                        <a:pt x="365625" y="63796"/>
                        <a:pt x="359558" y="65743"/>
                        <a:pt x="382772" y="42531"/>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latin typeface="Tahoma" pitchFamily="34" charset="0"/>
                    <a:ea typeface="Tahoma" pitchFamily="34" charset="0"/>
                    <a:cs typeface="Tahoma" pitchFamily="34" charset="0"/>
                  </a:endParaRPr>
                </a:p>
              </p:txBody>
            </p:sp>
          </p:grpSp>
          <p:sp>
            <p:nvSpPr>
              <p:cNvPr id="17" name="49 CuadroTexto"/>
              <p:cNvSpPr txBox="1"/>
              <p:nvPr/>
            </p:nvSpPr>
            <p:spPr>
              <a:xfrm>
                <a:off x="4714876" y="2282568"/>
                <a:ext cx="853854" cy="239191"/>
              </a:xfrm>
              <a:prstGeom prst="rect">
                <a:avLst/>
              </a:prstGeom>
              <a:noFill/>
              <a:ln>
                <a:noFill/>
              </a:ln>
            </p:spPr>
            <p:txBody>
              <a:bodyPr>
                <a:spAutoFit/>
              </a:bodyPr>
              <a:lstStyle/>
              <a:p>
                <a:pPr>
                  <a:lnSpc>
                    <a:spcPts val="900"/>
                  </a:lnSpc>
                  <a:defRPr/>
                </a:pPr>
                <a:r>
                  <a:rPr lang="es-MX" sz="800" b="1" dirty="0">
                    <a:solidFill>
                      <a:schemeClr val="tx2">
                        <a:lumMod val="25000"/>
                      </a:schemeClr>
                    </a:solidFill>
                    <a:latin typeface="Tahoma" pitchFamily="34" charset="0"/>
                    <a:ea typeface="Tahoma" pitchFamily="34" charset="0"/>
                    <a:cs typeface="Tahoma" pitchFamily="34" charset="0"/>
                  </a:rPr>
                  <a:t>PRESUPUESTO</a:t>
                </a:r>
              </a:p>
            </p:txBody>
          </p:sp>
        </p:grpSp>
        <p:pic>
          <p:nvPicPr>
            <p:cNvPr id="15" name="Picture 4" descr="http://t2.gstatic.com/images?q=tbn:ANd9GcRGURSu1SwtTbR_xFeuWiadOJrT0ocdPf-o0WAZZC2dn2ZvlY1M41jQr_lpVQ"/>
            <p:cNvPicPr>
              <a:picLocks noChangeAspect="1" noChangeArrowheads="1"/>
            </p:cNvPicPr>
            <p:nvPr/>
          </p:nvPicPr>
          <p:blipFill>
            <a:blip r:embed="rId4" cstate="email">
              <a:clrChange>
                <a:clrFrom>
                  <a:srgbClr val="FFFEFF"/>
                </a:clrFrom>
                <a:clrTo>
                  <a:srgbClr val="FFFEFF">
                    <a:alpha val="0"/>
                  </a:srgbClr>
                </a:clrTo>
              </a:clrChange>
            </a:blip>
            <a:srcRect/>
            <a:stretch>
              <a:fillRect/>
            </a:stretch>
          </p:blipFill>
          <p:spPr bwMode="auto">
            <a:xfrm rot="20218597">
              <a:off x="4668787" y="2691581"/>
              <a:ext cx="285752" cy="187826"/>
            </a:xfrm>
            <a:prstGeom prst="rect">
              <a:avLst/>
            </a:prstGeom>
            <a:noFill/>
            <a:effectLst>
              <a:glow rad="101600">
                <a:schemeClr val="tx1">
                  <a:alpha val="60000"/>
                </a:schemeClr>
              </a:glow>
            </a:effectLst>
          </p:spPr>
        </p:pic>
      </p:grpSp>
      <p:grpSp>
        <p:nvGrpSpPr>
          <p:cNvPr id="23" name="26 Grupo"/>
          <p:cNvGrpSpPr>
            <a:grpSpLocks/>
          </p:cNvGrpSpPr>
          <p:nvPr/>
        </p:nvGrpSpPr>
        <p:grpSpPr bwMode="auto">
          <a:xfrm>
            <a:off x="191615" y="3355089"/>
            <a:ext cx="1132023" cy="863600"/>
            <a:chOff x="75998" y="3571876"/>
            <a:chExt cx="1269206" cy="1100131"/>
          </a:xfrm>
        </p:grpSpPr>
        <p:grpSp>
          <p:nvGrpSpPr>
            <p:cNvPr id="24" name="19 Grupo"/>
            <p:cNvGrpSpPr/>
            <p:nvPr/>
          </p:nvGrpSpPr>
          <p:grpSpPr>
            <a:xfrm rot="20218597">
              <a:off x="75998" y="3571876"/>
              <a:ext cx="857256" cy="928694"/>
              <a:chOff x="928662" y="5286388"/>
              <a:chExt cx="857256" cy="1000132"/>
            </a:xfrm>
            <a:effectLst>
              <a:glow rad="139700">
                <a:schemeClr val="tx1">
                  <a:alpha val="40000"/>
                </a:schemeClr>
              </a:glow>
            </a:effectLst>
          </p:grpSpPr>
          <p:grpSp>
            <p:nvGrpSpPr>
              <p:cNvPr id="26" name="63 Grupo"/>
              <p:cNvGrpSpPr/>
              <p:nvPr/>
            </p:nvGrpSpPr>
            <p:grpSpPr>
              <a:xfrm>
                <a:off x="1000100" y="5286388"/>
                <a:ext cx="785818" cy="1000132"/>
                <a:chOff x="7858148" y="5286388"/>
                <a:chExt cx="1013121" cy="1285884"/>
              </a:xfrm>
            </p:grpSpPr>
            <p:pic>
              <p:nvPicPr>
                <p:cNvPr id="29" name="Picture 8" descr="http://png.findicons.com/files/icons/990/vistaico_toolbar/256/document.png"/>
                <p:cNvPicPr>
                  <a:picLocks noChangeAspect="1" noChangeArrowheads="1"/>
                </p:cNvPicPr>
                <p:nvPr/>
              </p:nvPicPr>
              <p:blipFill>
                <a:blip r:embed="rId5" cstate="email"/>
                <a:srcRect/>
                <a:stretch>
                  <a:fillRect/>
                </a:stretch>
              </p:blipFill>
              <p:spPr bwMode="auto">
                <a:xfrm>
                  <a:off x="7858148" y="5286388"/>
                  <a:ext cx="1013121" cy="1285884"/>
                </a:xfrm>
                <a:prstGeom prst="rect">
                  <a:avLst/>
                </a:prstGeom>
                <a:noFill/>
              </p:spPr>
            </p:pic>
            <p:cxnSp>
              <p:nvCxnSpPr>
                <p:cNvPr id="30" name="20 Conector recto"/>
                <p:cNvCxnSpPr/>
                <p:nvPr/>
              </p:nvCxnSpPr>
              <p:spPr>
                <a:xfrm>
                  <a:off x="8072462" y="5572140"/>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21 Conector recto"/>
                <p:cNvCxnSpPr/>
                <p:nvPr/>
              </p:nvCxnSpPr>
              <p:spPr>
                <a:xfrm>
                  <a:off x="8072462" y="5643578"/>
                  <a:ext cx="42862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7" name="Picture 4" descr="http://t2.gstatic.com/images?q=tbn:ANd9GcRGURSu1SwtTbR_xFeuWiadOJrT0ocdPf-o0WAZZC2dn2ZvlY1M41jQr_lpVQ"/>
              <p:cNvPicPr>
                <a:picLocks noChangeAspect="1" noChangeArrowheads="1"/>
              </p:cNvPicPr>
              <p:nvPr/>
            </p:nvPicPr>
            <p:blipFill>
              <a:blip r:embed="rId6" cstate="email">
                <a:clrChange>
                  <a:clrFrom>
                    <a:srgbClr val="FFFEFF"/>
                  </a:clrFrom>
                  <a:clrTo>
                    <a:srgbClr val="FFFEFF">
                      <a:alpha val="0"/>
                    </a:srgbClr>
                  </a:clrTo>
                </a:clrChange>
              </a:blip>
              <a:srcRect/>
              <a:stretch>
                <a:fillRect/>
              </a:stretch>
            </p:blipFill>
            <p:spPr bwMode="auto">
              <a:xfrm>
                <a:off x="928662" y="6072206"/>
                <a:ext cx="285752" cy="202274"/>
              </a:xfrm>
              <a:prstGeom prst="rect">
                <a:avLst/>
              </a:prstGeom>
              <a:noFill/>
              <a:effectLst>
                <a:glow rad="101600">
                  <a:schemeClr val="tx1">
                    <a:alpha val="60000"/>
                  </a:schemeClr>
                </a:glow>
              </a:effectLst>
            </p:spPr>
          </p:pic>
          <p:sp>
            <p:nvSpPr>
              <p:cNvPr id="28" name="18 CuadroTexto"/>
              <p:cNvSpPr txBox="1"/>
              <p:nvPr/>
            </p:nvSpPr>
            <p:spPr>
              <a:xfrm>
                <a:off x="1071539" y="5381340"/>
                <a:ext cx="642942" cy="760020"/>
              </a:xfrm>
              <a:prstGeom prst="rect">
                <a:avLst/>
              </a:prstGeom>
              <a:noFill/>
              <a:ln>
                <a:noFill/>
              </a:ln>
            </p:spPr>
            <p:txBody>
              <a:bodyPr>
                <a:spAutoFit/>
              </a:bodyPr>
              <a:lstStyle/>
              <a:p>
                <a:pPr algn="ctr">
                  <a:lnSpc>
                    <a:spcPts val="900"/>
                  </a:lnSpc>
                  <a:defRPr/>
                </a:pPr>
                <a:r>
                  <a:rPr lang="es-MX" sz="1000" b="1" dirty="0">
                    <a:solidFill>
                      <a:srgbClr val="0070C0"/>
                    </a:solidFill>
                    <a:latin typeface="Tahoma" pitchFamily="34" charset="0"/>
                    <a:ea typeface="Tahoma" pitchFamily="34" charset="0"/>
                    <a:cs typeface="Tahoma" pitchFamily="34" charset="0"/>
                  </a:rPr>
                  <a:t>Sustan</a:t>
                </a:r>
              </a:p>
              <a:p>
                <a:pPr algn="ctr">
                  <a:lnSpc>
                    <a:spcPts val="900"/>
                  </a:lnSpc>
                  <a:defRPr/>
                </a:pPr>
                <a:r>
                  <a:rPr lang="es-MX" sz="1000" b="1" dirty="0">
                    <a:solidFill>
                      <a:srgbClr val="0070C0"/>
                    </a:solidFill>
                    <a:latin typeface="Tahoma" pitchFamily="34" charset="0"/>
                    <a:ea typeface="Tahoma" pitchFamily="34" charset="0"/>
                    <a:cs typeface="Tahoma" pitchFamily="34" charset="0"/>
                  </a:rPr>
                  <a:t>ciación</a:t>
                </a:r>
              </a:p>
            </p:txBody>
          </p:sp>
        </p:grpSp>
        <p:pic>
          <p:nvPicPr>
            <p:cNvPr id="25" name="Picture 9"/>
            <p:cNvPicPr>
              <a:picLocks noChangeAspect="1" noChangeArrowheads="1"/>
            </p:cNvPicPr>
            <p:nvPr/>
          </p:nvPicPr>
          <p:blipFill>
            <a:blip r:embed="rId7" cstate="email">
              <a:clrChange>
                <a:clrFrom>
                  <a:srgbClr val="ED1C24"/>
                </a:clrFrom>
                <a:clrTo>
                  <a:srgbClr val="ED1C24">
                    <a:alpha val="0"/>
                  </a:srgbClr>
                </a:clrTo>
              </a:clrChange>
            </a:blip>
            <a:srcRect/>
            <a:stretch>
              <a:fillRect/>
            </a:stretch>
          </p:blipFill>
          <p:spPr bwMode="auto">
            <a:xfrm>
              <a:off x="500034" y="3643314"/>
              <a:ext cx="845170" cy="1028693"/>
            </a:xfrm>
            <a:prstGeom prst="rect">
              <a:avLst/>
            </a:prstGeom>
            <a:noFill/>
            <a:ln w="9525">
              <a:noFill/>
              <a:miter lim="800000"/>
              <a:headEnd/>
              <a:tailEnd/>
            </a:ln>
            <a:effectLst>
              <a:glow rad="228600">
                <a:schemeClr val="tx1">
                  <a:alpha val="40000"/>
                </a:schemeClr>
              </a:glow>
            </a:effectLst>
          </p:spPr>
        </p:pic>
      </p:grpSp>
      <p:sp>
        <p:nvSpPr>
          <p:cNvPr id="32" name="5 Rectángulo"/>
          <p:cNvSpPr/>
          <p:nvPr/>
        </p:nvSpPr>
        <p:spPr>
          <a:xfrm>
            <a:off x="3238143" y="5831868"/>
            <a:ext cx="5350099" cy="707886"/>
          </a:xfrm>
          <a:prstGeom prst="rect">
            <a:avLst/>
          </a:prstGeom>
          <a:solidFill>
            <a:schemeClr val="bg1"/>
          </a:solidFill>
        </p:spPr>
        <p:txBody>
          <a:bodyPr wrap="square">
            <a:spAutoFit/>
          </a:bodyPr>
          <a:lstStyle/>
          <a:p>
            <a:pPr>
              <a:defRPr/>
            </a:pPr>
            <a:r>
              <a:rPr lang="es-MX" sz="2000" dirty="0">
                <a:latin typeface="Tahoma" pitchFamily="34" charset="0"/>
                <a:ea typeface="Tahoma" pitchFamily="34" charset="0"/>
                <a:cs typeface="Tahoma" pitchFamily="34" charset="0"/>
              </a:rPr>
              <a:t>Declarar la inexistencia de la información cuando exista total o parcialmente.</a:t>
            </a:r>
          </a:p>
        </p:txBody>
      </p:sp>
      <p:grpSp>
        <p:nvGrpSpPr>
          <p:cNvPr id="41" name="74 Grupo"/>
          <p:cNvGrpSpPr>
            <a:grpSpLocks/>
          </p:cNvGrpSpPr>
          <p:nvPr/>
        </p:nvGrpSpPr>
        <p:grpSpPr bwMode="auto">
          <a:xfrm>
            <a:off x="6285134" y="3800437"/>
            <a:ext cx="964911" cy="792163"/>
            <a:chOff x="5023480" y="5795820"/>
            <a:chExt cx="940715" cy="990766"/>
          </a:xfrm>
        </p:grpSpPr>
        <p:pic>
          <p:nvPicPr>
            <p:cNvPr id="42" name="Picture 7"/>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rot="2188515">
              <a:off x="5023480" y="5795820"/>
              <a:ext cx="940715" cy="867534"/>
            </a:xfrm>
            <a:prstGeom prst="rect">
              <a:avLst/>
            </a:prstGeom>
            <a:noFill/>
            <a:ln w="9525">
              <a:noFill/>
              <a:miter lim="800000"/>
              <a:headEnd/>
              <a:tailEnd/>
            </a:ln>
            <a:effectLst>
              <a:glow rad="139700">
                <a:schemeClr val="tx1">
                  <a:alpha val="40000"/>
                </a:schemeClr>
              </a:glow>
            </a:effectLst>
          </p:spPr>
        </p:pic>
        <p:pic>
          <p:nvPicPr>
            <p:cNvPr id="43" name="Picture 10" descr="http://www.viciodigital.com/wp-content/uploads/2011/07/Prohibido_0.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5072066" y="6357958"/>
              <a:ext cx="428628" cy="428628"/>
            </a:xfrm>
            <a:prstGeom prst="rect">
              <a:avLst/>
            </a:prstGeom>
            <a:noFill/>
            <a:effectLst>
              <a:glow rad="101600">
                <a:schemeClr val="tx1">
                  <a:alpha val="60000"/>
                </a:schemeClr>
              </a:glow>
            </a:effectLst>
          </p:spPr>
        </p:pic>
      </p:grpSp>
      <p:sp>
        <p:nvSpPr>
          <p:cNvPr id="45" name="1 Rectángulo"/>
          <p:cNvSpPr/>
          <p:nvPr/>
        </p:nvSpPr>
        <p:spPr>
          <a:xfrm>
            <a:off x="7374799" y="4970350"/>
            <a:ext cx="4488649" cy="707886"/>
          </a:xfrm>
          <a:prstGeom prst="rect">
            <a:avLst/>
          </a:prstGeom>
        </p:spPr>
        <p:txBody>
          <a:bodyPr wrap="square">
            <a:spAutoFit/>
          </a:bodyPr>
          <a:lstStyle/>
          <a:p>
            <a:pPr>
              <a:defRPr/>
            </a:pPr>
            <a:r>
              <a:rPr lang="es-MX" sz="2000" dirty="0">
                <a:latin typeface="Tahoma" pitchFamily="34" charset="0"/>
                <a:ea typeface="Tahoma" pitchFamily="34" charset="0"/>
                <a:cs typeface="Tahoma" pitchFamily="34" charset="0"/>
              </a:rPr>
              <a:t>No acatar las resoluciones emitidas por el INFODF</a:t>
            </a:r>
          </a:p>
        </p:txBody>
      </p:sp>
      <p:pic>
        <p:nvPicPr>
          <p:cNvPr id="46" name="Imagen 3"/>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6205617" y="4970350"/>
            <a:ext cx="1106976" cy="582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10" descr="http://www.viciodigital.com/wp-content/uploads/2011/07/Prohibido_0.jpg"/>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726810" y="5865653"/>
            <a:ext cx="439611" cy="342675"/>
          </a:xfrm>
          <a:prstGeom prst="rect">
            <a:avLst/>
          </a:prstGeom>
          <a:noFill/>
          <a:effectLst>
            <a:glow rad="101600">
              <a:schemeClr val="tx1">
                <a:alpha val="60000"/>
              </a:schemeClr>
            </a:glow>
          </a:effectLst>
        </p:spPr>
      </p:pic>
      <p:sp>
        <p:nvSpPr>
          <p:cNvPr id="48" name="Rectángulo 47"/>
          <p:cNvSpPr/>
          <p:nvPr/>
        </p:nvSpPr>
        <p:spPr>
          <a:xfrm>
            <a:off x="10055018" y="6475817"/>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264</a:t>
            </a:r>
            <a:endParaRPr lang="es-MX" b="1" dirty="0">
              <a:latin typeface="Tahoma" pitchFamily="34" charset="0"/>
              <a:ea typeface="Tahoma" pitchFamily="34" charset="0"/>
              <a:cs typeface="Tahoma" pitchFamily="34" charset="0"/>
            </a:endParaRPr>
          </a:p>
        </p:txBody>
      </p:sp>
      <p:sp>
        <p:nvSpPr>
          <p:cNvPr id="50" name="Título 1"/>
          <p:cNvSpPr>
            <a:spLocks noGrp="1"/>
          </p:cNvSpPr>
          <p:nvPr>
            <p:ph type="title" idx="4294967295"/>
          </p:nvPr>
        </p:nvSpPr>
        <p:spPr>
          <a:xfrm>
            <a:off x="3409252" y="1034203"/>
            <a:ext cx="6570134" cy="554777"/>
          </a:xfrm>
        </p:spPr>
        <p:txBody>
          <a:bodyPr>
            <a:normAutofit fontScale="90000"/>
          </a:bodyPr>
          <a:lstStyle/>
          <a:p>
            <a:pPr algn="ctr"/>
            <a:r>
              <a:rPr lang="es-MX" sz="3000" b="1" dirty="0">
                <a:solidFill>
                  <a:schemeClr val="accent6">
                    <a:lumMod val="50000"/>
                  </a:schemeClr>
                </a:solidFill>
                <a:latin typeface="Tahoma" pitchFamily="34" charset="0"/>
                <a:ea typeface="Tahoma" pitchFamily="34" charset="0"/>
                <a:cs typeface="Tahoma" pitchFamily="34" charset="0"/>
              </a:rPr>
              <a:t>MEDIDAS DE APREMIO Y SANCIONES</a:t>
            </a:r>
            <a:endParaRPr lang="es-MX" sz="3000" dirty="0">
              <a:solidFill>
                <a:schemeClr val="accent6">
                  <a:lumMod val="50000"/>
                </a:schemeClr>
              </a:solidFill>
              <a:latin typeface="Tahoma" pitchFamily="34" charset="0"/>
              <a:ea typeface="Tahoma" pitchFamily="34" charset="0"/>
              <a:cs typeface="Tahoma" pitchFamily="34" charset="0"/>
            </a:endParaRPr>
          </a:p>
        </p:txBody>
      </p:sp>
      <p:sp>
        <p:nvSpPr>
          <p:cNvPr id="51" name="3 Rectángulo"/>
          <p:cNvSpPr/>
          <p:nvPr/>
        </p:nvSpPr>
        <p:spPr>
          <a:xfrm>
            <a:off x="1063529" y="1993815"/>
            <a:ext cx="4243123" cy="1323439"/>
          </a:xfrm>
          <a:prstGeom prst="rect">
            <a:avLst/>
          </a:prstGeom>
          <a:solidFill>
            <a:schemeClr val="bg1"/>
          </a:solidFill>
        </p:spPr>
        <p:txBody>
          <a:bodyPr wrap="square">
            <a:spAutoFit/>
          </a:bodyPr>
          <a:lstStyle/>
          <a:p>
            <a:pPr>
              <a:defRPr/>
            </a:pPr>
            <a:r>
              <a:rPr lang="pt-BR" sz="2000" dirty="0">
                <a:latin typeface="Tahoma" pitchFamily="34" charset="0"/>
                <a:ea typeface="Tahoma" pitchFamily="34" charset="0"/>
                <a:cs typeface="Tahoma" pitchFamily="34" charset="0"/>
              </a:rPr>
              <a:t>Usar, sustraer, divulgar, ocultar, alterar, mutilar, destruir o inutilizar, total o parcialmente, sin causa legítima.</a:t>
            </a:r>
            <a:endParaRPr lang="es-MX" sz="2000" dirty="0">
              <a:latin typeface="Tahoma" pitchFamily="34" charset="0"/>
              <a:ea typeface="Tahoma" pitchFamily="34" charset="0"/>
              <a:cs typeface="Tahoma" pitchFamily="34" charset="0"/>
            </a:endParaRPr>
          </a:p>
        </p:txBody>
      </p:sp>
      <p:grpSp>
        <p:nvGrpSpPr>
          <p:cNvPr id="52" name="71 Grupo"/>
          <p:cNvGrpSpPr>
            <a:grpSpLocks/>
          </p:cNvGrpSpPr>
          <p:nvPr/>
        </p:nvGrpSpPr>
        <p:grpSpPr bwMode="auto">
          <a:xfrm>
            <a:off x="341955" y="1762724"/>
            <a:ext cx="809124" cy="993775"/>
            <a:chOff x="0" y="1643050"/>
            <a:chExt cx="1201585" cy="1525202"/>
          </a:xfrm>
        </p:grpSpPr>
        <p:pic>
          <p:nvPicPr>
            <p:cNvPr id="53" name="Picture 10"/>
            <p:cNvPicPr>
              <a:picLocks noChangeAspect="1" noChangeArrowheads="1"/>
            </p:cNvPicPr>
            <p:nvPr/>
          </p:nvPicPr>
          <p:blipFill>
            <a:blip r:embed="rId11" cstate="email">
              <a:clrChange>
                <a:clrFrom>
                  <a:srgbClr val="ED1C24"/>
                </a:clrFrom>
                <a:clrTo>
                  <a:srgbClr val="ED1C24">
                    <a:alpha val="0"/>
                  </a:srgbClr>
                </a:clrTo>
              </a:clrChange>
            </a:blip>
            <a:srcRect/>
            <a:stretch>
              <a:fillRect/>
            </a:stretch>
          </p:blipFill>
          <p:spPr bwMode="auto">
            <a:xfrm>
              <a:off x="428596" y="1643050"/>
              <a:ext cx="772989" cy="1162043"/>
            </a:xfrm>
            <a:prstGeom prst="rect">
              <a:avLst/>
            </a:prstGeom>
            <a:noFill/>
            <a:ln w="9525">
              <a:noFill/>
              <a:miter lim="800000"/>
              <a:headEnd/>
              <a:tailEnd/>
            </a:ln>
            <a:effectLst>
              <a:glow rad="228600">
                <a:schemeClr val="tx1">
                  <a:alpha val="40000"/>
                </a:schemeClr>
              </a:glow>
            </a:effectLst>
          </p:spPr>
        </p:pic>
        <p:pic>
          <p:nvPicPr>
            <p:cNvPr id="54" name="Picture 4" descr="http://t1.gstatic.com/images?q=tbn:ANd9GcSckO1ox7sGdSnE50bpk-eZuyD9iB98ebtTI8Q-wzuEd6zv7nyVvhX9x0vypQ"/>
            <p:cNvPicPr>
              <a:picLocks noChangeAspect="1" noChangeArrowheads="1"/>
            </p:cNvPicPr>
            <p:nvPr/>
          </p:nvPicPr>
          <p:blipFill>
            <a:blip r:embed="rId12" cstate="email">
              <a:clrChange>
                <a:clrFrom>
                  <a:srgbClr val="FFFFFF"/>
                </a:clrFrom>
                <a:clrTo>
                  <a:srgbClr val="FFFFFF">
                    <a:alpha val="0"/>
                  </a:srgbClr>
                </a:clrTo>
              </a:clrChange>
            </a:blip>
            <a:srcRect/>
            <a:stretch>
              <a:fillRect/>
            </a:stretch>
          </p:blipFill>
          <p:spPr bwMode="auto">
            <a:xfrm>
              <a:off x="0" y="2214554"/>
              <a:ext cx="1071570" cy="953698"/>
            </a:xfrm>
            <a:prstGeom prst="rect">
              <a:avLst/>
            </a:prstGeom>
            <a:noFill/>
            <a:effectLst>
              <a:glow rad="228600">
                <a:schemeClr val="tx1">
                  <a:alpha val="40000"/>
                </a:schemeClr>
              </a:glow>
            </a:effectLst>
          </p:spPr>
        </p:pic>
      </p:grpSp>
      <p:sp>
        <p:nvSpPr>
          <p:cNvPr id="55" name="6 Rectángulo"/>
          <p:cNvSpPr/>
          <p:nvPr/>
        </p:nvSpPr>
        <p:spPr>
          <a:xfrm>
            <a:off x="7404868" y="2179641"/>
            <a:ext cx="4189042" cy="1015663"/>
          </a:xfrm>
          <a:prstGeom prst="rect">
            <a:avLst/>
          </a:prstGeom>
          <a:solidFill>
            <a:schemeClr val="bg1"/>
          </a:solidFill>
        </p:spPr>
        <p:txBody>
          <a:bodyPr wrap="square">
            <a:spAutoFit/>
          </a:bodyPr>
          <a:lstStyle/>
          <a:p>
            <a:pPr>
              <a:defRPr/>
            </a:pPr>
            <a:r>
              <a:rPr lang="es-MX" sz="2000" dirty="0">
                <a:latin typeface="Tahoma" pitchFamily="34" charset="0"/>
                <a:ea typeface="Tahoma" pitchFamily="34" charset="0"/>
                <a:cs typeface="Tahoma" pitchFamily="34" charset="0"/>
              </a:rPr>
              <a:t>No actualizar la información correspondiente a las obligaciones de transparencia</a:t>
            </a:r>
          </a:p>
        </p:txBody>
      </p:sp>
      <p:sp>
        <p:nvSpPr>
          <p:cNvPr id="56" name="4 Rectángulo"/>
          <p:cNvSpPr/>
          <p:nvPr/>
        </p:nvSpPr>
        <p:spPr>
          <a:xfrm>
            <a:off x="1151079" y="3401012"/>
            <a:ext cx="4174129" cy="1015663"/>
          </a:xfrm>
          <a:prstGeom prst="rect">
            <a:avLst/>
          </a:prstGeom>
          <a:solidFill>
            <a:schemeClr val="bg1"/>
          </a:solidFill>
        </p:spPr>
        <p:txBody>
          <a:bodyPr wrap="square">
            <a:spAutoFit/>
          </a:bodyPr>
          <a:lstStyle/>
          <a:p>
            <a:pPr>
              <a:defRPr/>
            </a:pPr>
            <a:r>
              <a:rPr lang="es-MX" sz="2000" b="1" dirty="0">
                <a:latin typeface="Tahoma" pitchFamily="34" charset="0"/>
                <a:ea typeface="Tahoma" pitchFamily="34" charset="0"/>
                <a:cs typeface="Tahoma" pitchFamily="34" charset="0"/>
              </a:rPr>
              <a:t>La falta de respuesta a las solicitudes de información </a:t>
            </a:r>
            <a:r>
              <a:rPr lang="es-MX" sz="2000" dirty="0">
                <a:latin typeface="Tahoma" pitchFamily="34" charset="0"/>
                <a:ea typeface="Tahoma" pitchFamily="34" charset="0"/>
                <a:cs typeface="Tahoma" pitchFamily="34" charset="0"/>
              </a:rPr>
              <a:t>en los plazos señalados.</a:t>
            </a:r>
          </a:p>
        </p:txBody>
      </p:sp>
      <p:sp>
        <p:nvSpPr>
          <p:cNvPr id="66" name="5 Rectángulo"/>
          <p:cNvSpPr/>
          <p:nvPr/>
        </p:nvSpPr>
        <p:spPr>
          <a:xfrm>
            <a:off x="1308925" y="4590794"/>
            <a:ext cx="3858436" cy="1015663"/>
          </a:xfrm>
          <a:prstGeom prst="rect">
            <a:avLst/>
          </a:prstGeom>
          <a:solidFill>
            <a:schemeClr val="bg1"/>
          </a:solidFill>
        </p:spPr>
        <p:txBody>
          <a:bodyPr wrap="square">
            <a:spAutoFit/>
          </a:bodyPr>
          <a:lstStyle/>
          <a:p>
            <a:pPr>
              <a:defRPr/>
            </a:pPr>
            <a:r>
              <a:rPr lang="es-MX" sz="2000" dirty="0">
                <a:latin typeface="Tahoma" pitchFamily="34" charset="0"/>
                <a:ea typeface="Tahoma" pitchFamily="34" charset="0"/>
                <a:cs typeface="Tahoma" pitchFamily="34" charset="0"/>
              </a:rPr>
              <a:t>Declarar la inexistencia de la información cuando exista total o parcialmente.</a:t>
            </a:r>
          </a:p>
        </p:txBody>
      </p:sp>
      <p:grpSp>
        <p:nvGrpSpPr>
          <p:cNvPr id="67" name="35 Grupo"/>
          <p:cNvGrpSpPr>
            <a:grpSpLocks/>
          </p:cNvGrpSpPr>
          <p:nvPr/>
        </p:nvGrpSpPr>
        <p:grpSpPr bwMode="auto">
          <a:xfrm>
            <a:off x="240493" y="4603762"/>
            <a:ext cx="1013753" cy="1071563"/>
            <a:chOff x="214282" y="5143512"/>
            <a:chExt cx="857256" cy="1071570"/>
          </a:xfrm>
        </p:grpSpPr>
        <p:grpSp>
          <p:nvGrpSpPr>
            <p:cNvPr id="68" name="27 Grupo"/>
            <p:cNvGrpSpPr/>
            <p:nvPr/>
          </p:nvGrpSpPr>
          <p:grpSpPr>
            <a:xfrm>
              <a:off x="285720" y="5143512"/>
              <a:ext cx="785818" cy="928694"/>
              <a:chOff x="1000100" y="5286388"/>
              <a:chExt cx="785818" cy="1000132"/>
            </a:xfrm>
            <a:effectLst>
              <a:glow rad="139700">
                <a:schemeClr val="tx1">
                  <a:alpha val="40000"/>
                </a:schemeClr>
              </a:glow>
            </a:effectLst>
          </p:grpSpPr>
          <p:grpSp>
            <p:nvGrpSpPr>
              <p:cNvPr id="70" name="63 Grupo"/>
              <p:cNvGrpSpPr/>
              <p:nvPr/>
            </p:nvGrpSpPr>
            <p:grpSpPr>
              <a:xfrm>
                <a:off x="1000100" y="5286388"/>
                <a:ext cx="785818" cy="1000132"/>
                <a:chOff x="7858148" y="5286388"/>
                <a:chExt cx="1013121" cy="1285884"/>
              </a:xfrm>
            </p:grpSpPr>
            <p:pic>
              <p:nvPicPr>
                <p:cNvPr id="72" name="Picture 8" descr="http://png.findicons.com/files/icons/990/vistaico_toolbar/256/document.png"/>
                <p:cNvPicPr>
                  <a:picLocks noChangeAspect="1" noChangeArrowheads="1"/>
                </p:cNvPicPr>
                <p:nvPr/>
              </p:nvPicPr>
              <p:blipFill>
                <a:blip r:embed="rId13" cstate="email"/>
                <a:srcRect/>
                <a:stretch>
                  <a:fillRect/>
                </a:stretch>
              </p:blipFill>
              <p:spPr bwMode="auto">
                <a:xfrm>
                  <a:off x="7858148" y="5286388"/>
                  <a:ext cx="1013121" cy="1285884"/>
                </a:xfrm>
                <a:prstGeom prst="rect">
                  <a:avLst/>
                </a:prstGeom>
                <a:noFill/>
              </p:spPr>
            </p:pic>
            <p:cxnSp>
              <p:nvCxnSpPr>
                <p:cNvPr id="73" name="43 Conector recto"/>
                <p:cNvCxnSpPr/>
                <p:nvPr/>
              </p:nvCxnSpPr>
              <p:spPr>
                <a:xfrm>
                  <a:off x="8072462" y="5572140"/>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44 Conector recto"/>
                <p:cNvCxnSpPr/>
                <p:nvPr/>
              </p:nvCxnSpPr>
              <p:spPr>
                <a:xfrm>
                  <a:off x="8072462" y="5643578"/>
                  <a:ext cx="42862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1" name="41 CuadroTexto"/>
              <p:cNvSpPr txBox="1"/>
              <p:nvPr/>
            </p:nvSpPr>
            <p:spPr>
              <a:xfrm>
                <a:off x="1071538" y="5584645"/>
                <a:ext cx="642942" cy="477705"/>
              </a:xfrm>
              <a:prstGeom prst="rect">
                <a:avLst/>
              </a:prstGeom>
              <a:noFill/>
              <a:ln>
                <a:noFill/>
              </a:ln>
            </p:spPr>
            <p:txBody>
              <a:bodyPr>
                <a:spAutoFit/>
              </a:bodyPr>
              <a:lstStyle/>
              <a:p>
                <a:pPr algn="ctr">
                  <a:lnSpc>
                    <a:spcPts val="900"/>
                  </a:lnSpc>
                  <a:defRPr/>
                </a:pPr>
                <a:r>
                  <a:rPr lang="es-MX" sz="1000" b="1" dirty="0">
                    <a:solidFill>
                      <a:srgbClr val="00B050"/>
                    </a:solidFill>
                    <a:latin typeface="Tahoma" pitchFamily="34" charset="0"/>
                    <a:ea typeface="Tahoma" pitchFamily="34" charset="0"/>
                    <a:cs typeface="Tahoma" pitchFamily="34" charset="0"/>
                  </a:rPr>
                  <a:t>INFOR</a:t>
                </a:r>
              </a:p>
              <a:p>
                <a:pPr algn="ctr">
                  <a:lnSpc>
                    <a:spcPts val="900"/>
                  </a:lnSpc>
                  <a:defRPr/>
                </a:pPr>
                <a:r>
                  <a:rPr lang="es-MX" sz="1000" b="1" dirty="0">
                    <a:solidFill>
                      <a:srgbClr val="00B050"/>
                    </a:solidFill>
                    <a:latin typeface="Tahoma" pitchFamily="34" charset="0"/>
                    <a:ea typeface="Tahoma" pitchFamily="34" charset="0"/>
                    <a:cs typeface="Tahoma" pitchFamily="34" charset="0"/>
                  </a:rPr>
                  <a:t>MACIÓN PÚBLICA</a:t>
                </a:r>
              </a:p>
            </p:txBody>
          </p:sp>
        </p:grpSp>
        <p:pic>
          <p:nvPicPr>
            <p:cNvPr id="69" name="Picture 10" descr="http://www.viciodigital.com/wp-content/uploads/2011/07/Prohibido_0.jpg"/>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214282" y="5786454"/>
              <a:ext cx="428628" cy="428628"/>
            </a:xfrm>
            <a:prstGeom prst="rect">
              <a:avLst/>
            </a:prstGeom>
            <a:noFill/>
            <a:effectLst>
              <a:glow rad="101600">
                <a:schemeClr val="tx1">
                  <a:alpha val="60000"/>
                </a:schemeClr>
              </a:glow>
            </a:effectLst>
          </p:spPr>
        </p:pic>
      </p:grpSp>
      <p:sp>
        <p:nvSpPr>
          <p:cNvPr id="75" name="1 Rectángulo"/>
          <p:cNvSpPr/>
          <p:nvPr/>
        </p:nvSpPr>
        <p:spPr>
          <a:xfrm>
            <a:off x="7322428" y="3606019"/>
            <a:ext cx="4541020" cy="1015663"/>
          </a:xfrm>
          <a:prstGeom prst="rect">
            <a:avLst/>
          </a:prstGeom>
        </p:spPr>
        <p:txBody>
          <a:bodyPr wrap="square">
            <a:spAutoFit/>
          </a:bodyPr>
          <a:lstStyle/>
          <a:p>
            <a:pPr marL="0" lvl="1">
              <a:defRPr/>
            </a:pPr>
            <a:r>
              <a:rPr lang="es-MX" sz="2000" dirty="0">
                <a:latin typeface="Tahoma" pitchFamily="34" charset="0"/>
                <a:ea typeface="Tahoma" pitchFamily="34" charset="0"/>
                <a:cs typeface="Tahoma" pitchFamily="34" charset="0"/>
              </a:rPr>
              <a:t>Denegar intencionalmente información que no se encuentre clasificada como reservada o confidencial</a:t>
            </a:r>
            <a:r>
              <a:rPr lang="es-MX" sz="2000" dirty="0" smtClean="0">
                <a:latin typeface="Tahoma" pitchFamily="34" charset="0"/>
                <a:ea typeface="Tahoma" pitchFamily="34" charset="0"/>
                <a:cs typeface="Tahoma" pitchFamily="34" charset="0"/>
              </a:rPr>
              <a:t>.</a:t>
            </a:r>
            <a:endParaRPr lang="es-MX" sz="2000" dirty="0">
              <a:latin typeface="Tahoma" pitchFamily="34" charset="0"/>
              <a:ea typeface="Tahoma" pitchFamily="34" charset="0"/>
              <a:cs typeface="Tahoma" pitchFamily="34" charset="0"/>
            </a:endParaRPr>
          </a:p>
        </p:txBody>
      </p:sp>
      <p:grpSp>
        <p:nvGrpSpPr>
          <p:cNvPr id="49" name="48 Grupo"/>
          <p:cNvGrpSpPr/>
          <p:nvPr/>
        </p:nvGrpSpPr>
        <p:grpSpPr>
          <a:xfrm>
            <a:off x="1938548" y="140553"/>
            <a:ext cx="8928993" cy="1171039"/>
            <a:chOff x="107503" y="97721"/>
            <a:chExt cx="8928993" cy="1171039"/>
          </a:xfrm>
        </p:grpSpPr>
        <p:pic>
          <p:nvPicPr>
            <p:cNvPr id="57" name="6 Imagen"/>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58" name="12 Grupo"/>
            <p:cNvGrpSpPr/>
            <p:nvPr/>
          </p:nvGrpSpPr>
          <p:grpSpPr>
            <a:xfrm>
              <a:off x="107503" y="97721"/>
              <a:ext cx="8928993" cy="1171039"/>
              <a:chOff x="107503" y="44624"/>
              <a:chExt cx="8972347" cy="1045270"/>
            </a:xfrm>
          </p:grpSpPr>
          <p:pic>
            <p:nvPicPr>
              <p:cNvPr id="59" name="58 Imagen"/>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6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1" name="11 Imagen"/>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3455491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852893" y="4401732"/>
            <a:ext cx="2029295" cy="2029295"/>
          </a:xfrm>
          <a:prstGeom prst="rect">
            <a:avLst/>
          </a:prstGeom>
        </p:spPr>
      </p:pic>
      <p:pic>
        <p:nvPicPr>
          <p:cNvPr id="13" name="Imagen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5398988" y="1034203"/>
            <a:ext cx="4708808" cy="554777"/>
          </a:xfrm>
        </p:spPr>
        <p:txBody>
          <a:bodyPr>
            <a:norm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MEDIDAS DE APREMIO</a:t>
            </a:r>
            <a:endParaRPr lang="es-MX" sz="3000"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522515" y="1625450"/>
            <a:ext cx="11293434" cy="3477986"/>
          </a:xfrm>
        </p:spPr>
        <p:txBody>
          <a:bodyPr>
            <a:noAutofit/>
          </a:bodyPr>
          <a:lstStyle/>
          <a:p>
            <a:pPr algn="just"/>
            <a:r>
              <a:rPr lang="es-MX" sz="2100" b="1" dirty="0">
                <a:solidFill>
                  <a:schemeClr val="tx1"/>
                </a:solidFill>
                <a:latin typeface="Tahoma" pitchFamily="34" charset="0"/>
                <a:ea typeface="Tahoma" pitchFamily="34" charset="0"/>
                <a:cs typeface="Tahoma" pitchFamily="34" charset="0"/>
              </a:rPr>
              <a:t>El INFODF podrá imponer las siguientes medidas de apremio al servidor público encargado de cumplir con la resolución:</a:t>
            </a:r>
          </a:p>
          <a:p>
            <a:pPr algn="just"/>
            <a:r>
              <a:rPr lang="es-MX" sz="2100" b="1" dirty="0">
                <a:solidFill>
                  <a:schemeClr val="tx1"/>
                </a:solidFill>
                <a:latin typeface="Tahoma" pitchFamily="34" charset="0"/>
                <a:ea typeface="Tahoma" pitchFamily="34" charset="0"/>
                <a:cs typeface="Tahoma" pitchFamily="34" charset="0"/>
              </a:rPr>
              <a:t>I. Amonestación pública</a:t>
            </a:r>
            <a:r>
              <a:rPr lang="es-MX" sz="2100" dirty="0">
                <a:solidFill>
                  <a:schemeClr val="tx1"/>
                </a:solidFill>
                <a:latin typeface="Tahoma" pitchFamily="34" charset="0"/>
                <a:ea typeface="Tahoma" pitchFamily="34" charset="0"/>
                <a:cs typeface="Tahoma" pitchFamily="34" charset="0"/>
              </a:rPr>
              <a:t>, o</a:t>
            </a:r>
          </a:p>
          <a:p>
            <a:pPr algn="just"/>
            <a:r>
              <a:rPr lang="es-MX" sz="2100" b="1" dirty="0">
                <a:solidFill>
                  <a:schemeClr val="tx1"/>
                </a:solidFill>
                <a:latin typeface="Tahoma" pitchFamily="34" charset="0"/>
                <a:ea typeface="Tahoma" pitchFamily="34" charset="0"/>
                <a:cs typeface="Tahoma" pitchFamily="34" charset="0"/>
              </a:rPr>
              <a:t>II. Multa, de ciento cincuenta hasta mil quinientas veces la unidad de medida</a:t>
            </a:r>
            <a:r>
              <a:rPr lang="es-MX" sz="2100" dirty="0">
                <a:solidFill>
                  <a:schemeClr val="tx1"/>
                </a:solidFill>
                <a:latin typeface="Tahoma" pitchFamily="34" charset="0"/>
                <a:ea typeface="Tahoma" pitchFamily="34" charset="0"/>
                <a:cs typeface="Tahoma" pitchFamily="34" charset="0"/>
              </a:rPr>
              <a:t> vigente en la Ciudad de México. (De acuerdo al INEGI el valor es de $75.49 pesos, febrero 2017)</a:t>
            </a:r>
          </a:p>
          <a:p>
            <a:pPr algn="just"/>
            <a:r>
              <a:rPr lang="es-MX" sz="2100" dirty="0">
                <a:solidFill>
                  <a:schemeClr val="tx1"/>
                </a:solidFill>
                <a:latin typeface="Tahoma" pitchFamily="34" charset="0"/>
                <a:ea typeface="Tahoma" pitchFamily="34" charset="0"/>
                <a:cs typeface="Tahoma" pitchFamily="34" charset="0"/>
              </a:rPr>
              <a:t>El incumplimiento de los sujetos obligados será difundido en los portales de obligaciones de transparencia del Instituto y considerados en las evaluaciones. </a:t>
            </a:r>
          </a:p>
          <a:p>
            <a:pPr algn="just"/>
            <a:r>
              <a:rPr lang="es-MX" sz="2100" dirty="0">
                <a:solidFill>
                  <a:schemeClr val="tx1"/>
                </a:solidFill>
                <a:latin typeface="Tahoma" pitchFamily="34" charset="0"/>
                <a:ea typeface="Tahoma" pitchFamily="34" charset="0"/>
                <a:cs typeface="Tahoma" pitchFamily="34" charset="0"/>
              </a:rPr>
              <a:t>Las medidas de apremio serán impuestas por el Instituto y ejecutadas por si o con el apoyo de autoridad competente.</a:t>
            </a:r>
          </a:p>
        </p:txBody>
      </p:sp>
      <p:sp>
        <p:nvSpPr>
          <p:cNvPr id="6" name="Rectángulo 5"/>
          <p:cNvSpPr/>
          <p:nvPr/>
        </p:nvSpPr>
        <p:spPr>
          <a:xfrm>
            <a:off x="8772484" y="6400741"/>
            <a:ext cx="1598515" cy="369332"/>
          </a:xfrm>
          <a:prstGeom prst="rect">
            <a:avLst/>
          </a:prstGeom>
        </p:spPr>
        <p:txBody>
          <a:bodyPr wrap="none">
            <a:spAutoFit/>
          </a:bodyPr>
          <a:lstStyle/>
          <a:p>
            <a:r>
              <a:rPr lang="es-ES_tradnl" b="1" dirty="0">
                <a:solidFill>
                  <a:schemeClr val="accent6">
                    <a:lumMod val="50000"/>
                  </a:schemeClr>
                </a:solidFill>
                <a:latin typeface="Tahoma" pitchFamily="34" charset="0"/>
                <a:ea typeface="Tahoma" pitchFamily="34" charset="0"/>
                <a:cs typeface="Tahoma" pitchFamily="34" charset="0"/>
              </a:rPr>
              <a:t>Artículo 260</a:t>
            </a:r>
            <a:endParaRPr lang="es-MX" b="1" dirty="0">
              <a:solidFill>
                <a:schemeClr val="accent6">
                  <a:lumMod val="50000"/>
                </a:schemeClr>
              </a:solidFill>
              <a:latin typeface="Tahoma" pitchFamily="34" charset="0"/>
              <a:ea typeface="Tahoma" pitchFamily="34" charset="0"/>
              <a:cs typeface="Tahoma" pitchFamily="34" charset="0"/>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3638008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3"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ítulo 1"/>
          <p:cNvSpPr>
            <a:spLocks noGrp="1"/>
          </p:cNvSpPr>
          <p:nvPr>
            <p:ph type="title"/>
          </p:nvPr>
        </p:nvSpPr>
        <p:spPr>
          <a:xfrm>
            <a:off x="4552816" y="972884"/>
            <a:ext cx="5554980" cy="805955"/>
          </a:xfrm>
        </p:spPr>
        <p:txBody>
          <a:bodyPr>
            <a:normAutofit fontScale="90000"/>
          </a:bodyPr>
          <a:lstStyle/>
          <a:p>
            <a:pPr algn="ctr"/>
            <a:r>
              <a:rPr lang="es-MX" sz="3000" b="1" dirty="0">
                <a:solidFill>
                  <a:schemeClr val="accent6">
                    <a:lumMod val="50000"/>
                  </a:schemeClr>
                </a:solidFill>
                <a:latin typeface="Tahoma" pitchFamily="34" charset="0"/>
                <a:ea typeface="Tahoma" pitchFamily="34" charset="0"/>
                <a:cs typeface="Tahoma" pitchFamily="34" charset="0"/>
              </a:rPr>
              <a:t>MEDIDAS DE APREMIO Y SANCIONES</a:t>
            </a:r>
            <a:endParaRPr lang="es-MX" sz="3000"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097280" y="2441158"/>
            <a:ext cx="10058400" cy="2902738"/>
          </a:xfrm>
        </p:spPr>
        <p:txBody>
          <a:bodyPr>
            <a:noAutofit/>
          </a:bodyPr>
          <a:lstStyle/>
          <a:p>
            <a:pPr algn="just">
              <a:lnSpc>
                <a:spcPct val="100000"/>
              </a:lnSpc>
              <a:spcBef>
                <a:spcPts val="0"/>
              </a:spcBef>
              <a:spcAft>
                <a:spcPts val="0"/>
              </a:spcAft>
            </a:pPr>
            <a:r>
              <a:rPr lang="es-MX" sz="3000" dirty="0">
                <a:solidFill>
                  <a:schemeClr val="tx1"/>
                </a:solidFill>
                <a:latin typeface="Tahoma" pitchFamily="34" charset="0"/>
                <a:ea typeface="Tahoma" pitchFamily="34" charset="0"/>
                <a:cs typeface="Tahoma" pitchFamily="34" charset="0"/>
              </a:rPr>
              <a:t>Ante incumplimientos en materia de transparencia y acceso a la información por parte de los partidos políticos, </a:t>
            </a:r>
            <a:r>
              <a:rPr lang="es-MX" sz="3000" b="1" dirty="0">
                <a:solidFill>
                  <a:schemeClr val="tx1"/>
                </a:solidFill>
                <a:latin typeface="Tahoma" pitchFamily="34" charset="0"/>
                <a:ea typeface="Tahoma" pitchFamily="34" charset="0"/>
                <a:cs typeface="Tahoma" pitchFamily="34" charset="0"/>
              </a:rPr>
              <a:t>el Instituto dará vista al Órgano Electoral Local para que resuelvan lo conducente</a:t>
            </a:r>
            <a:r>
              <a:rPr lang="es-MX" sz="3000" dirty="0">
                <a:solidFill>
                  <a:schemeClr val="tx1"/>
                </a:solidFill>
                <a:latin typeface="Tahoma" pitchFamily="34" charset="0"/>
                <a:ea typeface="Tahoma" pitchFamily="34" charset="0"/>
                <a:cs typeface="Tahoma" pitchFamily="34" charset="0"/>
              </a:rPr>
              <a:t>, sin perjuicio de las sanciones establecidas para los </a:t>
            </a:r>
            <a:r>
              <a:rPr lang="es-MX" sz="3000" b="1" dirty="0">
                <a:solidFill>
                  <a:schemeClr val="tx1"/>
                </a:solidFill>
                <a:latin typeface="Tahoma" pitchFamily="34" charset="0"/>
                <a:ea typeface="Tahoma" pitchFamily="34" charset="0"/>
                <a:cs typeface="Tahoma" pitchFamily="34" charset="0"/>
              </a:rPr>
              <a:t>partidos políticos en las leyes aplicables.</a:t>
            </a:r>
          </a:p>
          <a:p>
            <a:pPr>
              <a:lnSpc>
                <a:spcPct val="100000"/>
              </a:lnSpc>
              <a:spcBef>
                <a:spcPts val="0"/>
              </a:spcBef>
              <a:spcAft>
                <a:spcPts val="0"/>
              </a:spcAft>
            </a:pPr>
            <a:endParaRPr lang="es-MX" sz="3000" dirty="0">
              <a:latin typeface="Tahoma" pitchFamily="34" charset="0"/>
              <a:ea typeface="Tahoma" pitchFamily="34" charset="0"/>
              <a:cs typeface="Tahoma" pitchFamily="34" charset="0"/>
            </a:endParaRPr>
          </a:p>
        </p:txBody>
      </p:sp>
      <p:sp>
        <p:nvSpPr>
          <p:cNvPr id="6" name="Rectángulo 5"/>
          <p:cNvSpPr/>
          <p:nvPr/>
        </p:nvSpPr>
        <p:spPr>
          <a:xfrm>
            <a:off x="9829676" y="6400741"/>
            <a:ext cx="1598515" cy="369332"/>
          </a:xfrm>
          <a:prstGeom prst="rect">
            <a:avLst/>
          </a:prstGeom>
        </p:spPr>
        <p:txBody>
          <a:bodyPr wrap="none">
            <a:spAutoFit/>
          </a:bodyPr>
          <a:lstStyle/>
          <a:p>
            <a:r>
              <a:rPr lang="es-ES_tradnl" b="1" dirty="0">
                <a:latin typeface="Tahoma" pitchFamily="34" charset="0"/>
                <a:ea typeface="Tahoma" pitchFamily="34" charset="0"/>
                <a:cs typeface="Tahoma" pitchFamily="34" charset="0"/>
              </a:rPr>
              <a:t>Artículo 267</a:t>
            </a:r>
            <a:endParaRPr lang="es-MX" b="1" dirty="0">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Tree>
    <p:extLst>
      <p:ext uri="{BB962C8B-B14F-4D97-AF65-F5344CB8AC3E}">
        <p14:creationId xmlns:p14="http://schemas.microsoft.com/office/powerpoint/2010/main" xmlns="" val="23336182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descr="http://us.123rf.com/400wm/400/400/mybaitshop/mybaitshop1202/mybaitshop120200065/12701361-gracias-palabra-concepto-nube-en-las-tapas-rojas-con-grandes-terminos-en-diferentes-idiomas-como-mah.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082588" y="1017172"/>
            <a:ext cx="7049157" cy="551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7 Rectángulo"/>
          <p:cNvSpPr/>
          <p:nvPr/>
        </p:nvSpPr>
        <p:spPr>
          <a:xfrm>
            <a:off x="4845079" y="3608745"/>
            <a:ext cx="7186058" cy="701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6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ahoma" pitchFamily="34" charset="0"/>
                <a:ea typeface="Tahoma" pitchFamily="34" charset="0"/>
                <a:cs typeface="Tahoma" pitchFamily="34" charset="0"/>
              </a:rPr>
              <a:t>G R A C I A S</a:t>
            </a:r>
            <a:endParaRPr lang="es-ES" sz="60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239"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517998" y="2177584"/>
            <a:ext cx="4417623" cy="2862322"/>
          </a:xfrm>
          <a:prstGeom prst="rect">
            <a:avLst/>
          </a:prstGeom>
          <a:noFill/>
        </p:spPr>
        <p:txBody>
          <a:bodyPr wrap="square" rtlCol="0">
            <a:spAutoFit/>
          </a:bodyPr>
          <a:lstStyle/>
          <a:p>
            <a:pPr algn="ctr"/>
            <a:r>
              <a:rPr lang="es-MX" sz="3000" b="1" dirty="0" smtClean="0">
                <a:solidFill>
                  <a:srgbClr val="800080"/>
                </a:solidFill>
                <a:latin typeface="Tahoma" pitchFamily="34" charset="0"/>
                <a:ea typeface="Tahoma" pitchFamily="34" charset="0"/>
                <a:cs typeface="Tahoma" pitchFamily="34" charset="0"/>
              </a:rPr>
              <a:t>Correo: </a:t>
            </a:r>
          </a:p>
          <a:p>
            <a:pPr algn="ctr"/>
            <a:r>
              <a:rPr lang="es-MX" sz="3000" dirty="0" smtClean="0">
                <a:solidFill>
                  <a:srgbClr val="800080"/>
                </a:solidFill>
                <a:latin typeface="Tahoma" pitchFamily="34" charset="0"/>
                <a:ea typeface="Tahoma" pitchFamily="34" charset="0"/>
                <a:cs typeface="Tahoma" pitchFamily="34" charset="0"/>
              </a:rPr>
              <a:t>oip@salud.df.gob.mx</a:t>
            </a:r>
          </a:p>
          <a:p>
            <a:pPr algn="ctr"/>
            <a:r>
              <a:rPr lang="es-MX" sz="3000" dirty="0" smtClean="0">
                <a:solidFill>
                  <a:srgbClr val="800080"/>
                </a:solidFill>
                <a:latin typeface="Tahoma" pitchFamily="34" charset="0"/>
                <a:ea typeface="Tahoma" pitchFamily="34" charset="0"/>
                <a:cs typeface="Tahoma" pitchFamily="34" charset="0"/>
              </a:rPr>
              <a:t>oip@sersalud.df.gob.mx</a:t>
            </a:r>
          </a:p>
          <a:p>
            <a:pPr algn="ctr"/>
            <a:endParaRPr lang="es-MX" sz="3000" b="1" dirty="0" smtClean="0">
              <a:solidFill>
                <a:srgbClr val="800080"/>
              </a:solidFill>
              <a:latin typeface="Tahoma" pitchFamily="34" charset="0"/>
              <a:ea typeface="Tahoma" pitchFamily="34" charset="0"/>
              <a:cs typeface="Tahoma" pitchFamily="34" charset="0"/>
            </a:endParaRPr>
          </a:p>
          <a:p>
            <a:pPr algn="ctr"/>
            <a:endParaRPr lang="es-MX" sz="3000" b="1" dirty="0">
              <a:solidFill>
                <a:srgbClr val="800080"/>
              </a:solidFill>
              <a:latin typeface="Tahoma" pitchFamily="34" charset="0"/>
              <a:ea typeface="Tahoma" pitchFamily="34" charset="0"/>
              <a:cs typeface="Tahoma" pitchFamily="34" charset="0"/>
            </a:endParaRPr>
          </a:p>
          <a:p>
            <a:pPr algn="ctr"/>
            <a:r>
              <a:rPr lang="es-MX" sz="3000" b="1" dirty="0" smtClean="0">
                <a:solidFill>
                  <a:srgbClr val="800080"/>
                </a:solidFill>
                <a:latin typeface="Tahoma" pitchFamily="34" charset="0"/>
                <a:ea typeface="Tahoma" pitchFamily="34" charset="0"/>
                <a:cs typeface="Tahoma" pitchFamily="34" charset="0"/>
              </a:rPr>
              <a:t>Tel: </a:t>
            </a:r>
            <a:r>
              <a:rPr lang="es-MX" sz="3000" dirty="0" smtClean="0">
                <a:solidFill>
                  <a:srgbClr val="800080"/>
                </a:solidFill>
                <a:latin typeface="Tahoma" pitchFamily="34" charset="0"/>
                <a:ea typeface="Tahoma" pitchFamily="34" charset="0"/>
                <a:cs typeface="Tahoma" pitchFamily="34" charset="0"/>
              </a:rPr>
              <a:t>50381700 Ext 1735</a:t>
            </a:r>
            <a:endParaRPr lang="es-MX" sz="3000" dirty="0">
              <a:solidFill>
                <a:srgbClr val="80008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3440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92336" y="1148622"/>
            <a:ext cx="7543800" cy="893476"/>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Tema 1 </a:t>
            </a:r>
            <a:br>
              <a:rPr lang="es-MX" sz="3000" b="1" dirty="0">
                <a:solidFill>
                  <a:schemeClr val="accent6">
                    <a:lumMod val="50000"/>
                  </a:schemeClr>
                </a:solidFill>
                <a:latin typeface="Tahoma" pitchFamily="34" charset="0"/>
                <a:ea typeface="Tahoma" pitchFamily="34" charset="0"/>
                <a:cs typeface="Tahoma" pitchFamily="34" charset="0"/>
              </a:rPr>
            </a:br>
            <a:r>
              <a:rPr lang="es-MX" sz="3000" b="1" dirty="0">
                <a:solidFill>
                  <a:schemeClr val="accent6">
                    <a:lumMod val="50000"/>
                  </a:schemeClr>
                </a:solidFill>
                <a:latin typeface="Tahoma" pitchFamily="34" charset="0"/>
                <a:ea typeface="Tahoma" pitchFamily="34" charset="0"/>
                <a:cs typeface="Tahoma" pitchFamily="34" charset="0"/>
              </a:rPr>
              <a:t>Disposiciones Generales</a:t>
            </a:r>
          </a:p>
        </p:txBody>
      </p:sp>
      <p:sp>
        <p:nvSpPr>
          <p:cNvPr id="3" name="Marcador de contenido 2"/>
          <p:cNvSpPr>
            <a:spLocks noGrp="1"/>
          </p:cNvSpPr>
          <p:nvPr>
            <p:ph idx="1"/>
          </p:nvPr>
        </p:nvSpPr>
        <p:spPr>
          <a:xfrm>
            <a:off x="532263" y="2512832"/>
            <a:ext cx="11163868" cy="3492193"/>
          </a:xfrm>
          <a:ln w="3175">
            <a:solidFill>
              <a:schemeClr val="bg1"/>
            </a:solidFill>
          </a:ln>
        </p:spPr>
        <p:txBody>
          <a:bodyPr>
            <a:noAutofit/>
          </a:bodyPr>
          <a:lstStyle/>
          <a:p>
            <a:pPr algn="just"/>
            <a:r>
              <a:rPr lang="es-ES_tradnl" sz="2500" b="1" dirty="0">
                <a:solidFill>
                  <a:schemeClr val="accent6">
                    <a:lumMod val="50000"/>
                  </a:schemeClr>
                </a:solidFill>
                <a:latin typeface="Tahoma" pitchFamily="34" charset="0"/>
                <a:ea typeface="Tahoma" pitchFamily="34" charset="0"/>
                <a:cs typeface="Tahoma" pitchFamily="34" charset="0"/>
              </a:rPr>
              <a:t>Naturaleza de la Ley:</a:t>
            </a:r>
          </a:p>
          <a:p>
            <a:pPr algn="just"/>
            <a:r>
              <a:rPr lang="es-MX" sz="2500" dirty="0">
                <a:solidFill>
                  <a:schemeClr val="tx1"/>
                </a:solidFill>
                <a:latin typeface="Tahoma" pitchFamily="34" charset="0"/>
                <a:ea typeface="Tahoma" pitchFamily="34" charset="0"/>
                <a:cs typeface="Tahoma" pitchFamily="34" charset="0"/>
              </a:rPr>
              <a:t>Artículo 1°.- </a:t>
            </a:r>
            <a:r>
              <a:rPr lang="es-ES_tradnl" sz="2500" dirty="0">
                <a:solidFill>
                  <a:schemeClr val="tx1"/>
                </a:solidFill>
                <a:latin typeface="Tahoma" pitchFamily="34" charset="0"/>
                <a:ea typeface="Tahoma" pitchFamily="34" charset="0"/>
                <a:cs typeface="Tahoma" pitchFamily="34" charset="0"/>
              </a:rPr>
              <a:t>Es de orden público y de observancia general en el territorio de la Ciudad de México en materia de Transparencia, Acceso a la Información, </a:t>
            </a:r>
            <a:r>
              <a:rPr lang="es-ES_tradnl" sz="2500" b="1" dirty="0">
                <a:solidFill>
                  <a:schemeClr val="tx1"/>
                </a:solidFill>
                <a:latin typeface="Tahoma" pitchFamily="34" charset="0"/>
                <a:ea typeface="Tahoma" pitchFamily="34" charset="0"/>
                <a:cs typeface="Tahoma" pitchFamily="34" charset="0"/>
              </a:rPr>
              <a:t>Gobierno Abierto y Rendición de Cuentas.</a:t>
            </a:r>
            <a:endParaRPr lang="es-MX" sz="2500" b="1" dirty="0">
              <a:solidFill>
                <a:schemeClr val="tx1"/>
              </a:solidFill>
              <a:latin typeface="Tahoma" pitchFamily="34" charset="0"/>
              <a:ea typeface="Tahoma" pitchFamily="34" charset="0"/>
              <a:cs typeface="Tahoma" pitchFamily="34" charset="0"/>
            </a:endParaRPr>
          </a:p>
          <a:p>
            <a:pPr algn="just"/>
            <a:r>
              <a:rPr lang="es-MX" sz="2500" b="1" dirty="0">
                <a:solidFill>
                  <a:schemeClr val="accent6">
                    <a:lumMod val="50000"/>
                  </a:schemeClr>
                </a:solidFill>
                <a:latin typeface="Tahoma" pitchFamily="34" charset="0"/>
                <a:ea typeface="Tahoma" pitchFamily="34" charset="0"/>
                <a:cs typeface="Tahoma" pitchFamily="34" charset="0"/>
              </a:rPr>
              <a:t>Objeto general de la Ley:</a:t>
            </a:r>
          </a:p>
          <a:p>
            <a:pPr algn="just"/>
            <a:r>
              <a:rPr lang="es-ES_tradnl" sz="2500" dirty="0">
                <a:solidFill>
                  <a:schemeClr val="tx1"/>
                </a:solidFill>
                <a:latin typeface="Tahoma" pitchFamily="34" charset="0"/>
                <a:ea typeface="Tahoma" pitchFamily="34" charset="0"/>
                <a:cs typeface="Tahoma" pitchFamily="34" charset="0"/>
              </a:rPr>
              <a:t>Establecer los </a:t>
            </a:r>
            <a:r>
              <a:rPr lang="es-ES_tradnl" sz="2500" b="1" dirty="0">
                <a:solidFill>
                  <a:schemeClr val="tx1"/>
                </a:solidFill>
                <a:latin typeface="Tahoma" pitchFamily="34" charset="0"/>
                <a:ea typeface="Tahoma" pitchFamily="34" charset="0"/>
                <a:cs typeface="Tahoma" pitchFamily="34" charset="0"/>
              </a:rPr>
              <a:t>principios, bases generales y procedimientos para garantizar a toda persona</a:t>
            </a:r>
            <a:r>
              <a:rPr lang="es-ES_tradnl" sz="2500" dirty="0">
                <a:solidFill>
                  <a:schemeClr val="tx1"/>
                </a:solidFill>
                <a:latin typeface="Tahoma" pitchFamily="34" charset="0"/>
                <a:ea typeface="Tahoma" pitchFamily="34" charset="0"/>
                <a:cs typeface="Tahoma" pitchFamily="34" charset="0"/>
              </a:rPr>
              <a:t> el Derecho de Acceso a la Información en posesión de los sujetos obligados</a:t>
            </a:r>
            <a:r>
              <a:rPr lang="es-ES_tradnl" sz="2500" dirty="0" smtClean="0">
                <a:solidFill>
                  <a:schemeClr val="tx1"/>
                </a:solidFill>
                <a:latin typeface="Tahoma" pitchFamily="34" charset="0"/>
                <a:ea typeface="Tahoma" pitchFamily="34" charset="0"/>
                <a:cs typeface="Tahoma" pitchFamily="34" charset="0"/>
              </a:rPr>
              <a:t>.</a:t>
            </a:r>
            <a:endParaRPr lang="es-ES_tradnl" sz="2500" dirty="0">
              <a:solidFill>
                <a:schemeClr val="tx1"/>
              </a:solidFill>
              <a:latin typeface="Tahoma" pitchFamily="34" charset="0"/>
              <a:ea typeface="Tahoma" pitchFamily="34" charset="0"/>
              <a:cs typeface="Tahoma" pitchFamily="34" charset="0"/>
            </a:endParaRPr>
          </a:p>
        </p:txBody>
      </p:sp>
      <p:sp>
        <p:nvSpPr>
          <p:cNvPr id="5" name="CuadroTexto 4"/>
          <p:cNvSpPr txBox="1"/>
          <p:nvPr/>
        </p:nvSpPr>
        <p:spPr>
          <a:xfrm>
            <a:off x="8481260" y="5648826"/>
            <a:ext cx="1037724" cy="300082"/>
          </a:xfrm>
          <a:prstGeom prst="rect">
            <a:avLst/>
          </a:prstGeom>
          <a:noFill/>
        </p:spPr>
        <p:txBody>
          <a:bodyPr wrap="square" rtlCol="0">
            <a:spAutoFit/>
          </a:bodyPr>
          <a:lstStyle/>
          <a:p>
            <a:r>
              <a:rPr lang="es-MX" sz="1350" dirty="0">
                <a:solidFill>
                  <a:schemeClr val="bg1"/>
                </a:solidFill>
              </a:rPr>
              <a:t>Art. 1</a:t>
            </a: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2862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452557" y="1136657"/>
            <a:ext cx="7543800" cy="642298"/>
          </a:xfrm>
        </p:spPr>
        <p:txBody>
          <a:bodyPr>
            <a:noAutofit/>
          </a:bodyPr>
          <a:lstStyle/>
          <a:p>
            <a:pPr algn="r"/>
            <a:r>
              <a:rPr lang="es-MX" sz="3600" b="1" dirty="0">
                <a:solidFill>
                  <a:schemeClr val="accent6">
                    <a:lumMod val="50000"/>
                  </a:schemeClr>
                </a:solidFill>
                <a:latin typeface="Tahoma" pitchFamily="34" charset="0"/>
                <a:ea typeface="Tahoma" pitchFamily="34" charset="0"/>
                <a:cs typeface="Tahoma" pitchFamily="34" charset="0"/>
              </a:rPr>
              <a:t>Disposiciones Generales</a:t>
            </a:r>
          </a:p>
        </p:txBody>
      </p:sp>
      <p:sp>
        <p:nvSpPr>
          <p:cNvPr id="3" name="Marcador de contenido 2"/>
          <p:cNvSpPr>
            <a:spLocks noGrp="1"/>
          </p:cNvSpPr>
          <p:nvPr>
            <p:ph idx="1"/>
          </p:nvPr>
        </p:nvSpPr>
        <p:spPr>
          <a:xfrm>
            <a:off x="586854" y="1888768"/>
            <a:ext cx="11368585" cy="4283252"/>
          </a:xfrm>
          <a:ln w="3175">
            <a:solidFill>
              <a:schemeClr val="bg1"/>
            </a:solidFill>
          </a:ln>
        </p:spPr>
        <p:txBody>
          <a:bodyPr>
            <a:noAutofit/>
          </a:bodyPr>
          <a:lstStyle/>
          <a:p>
            <a:pPr marL="270272" lvl="8" indent="0" algn="just">
              <a:lnSpc>
                <a:spcPct val="100000"/>
              </a:lnSpc>
              <a:spcBef>
                <a:spcPts val="1200"/>
              </a:spcBef>
              <a:spcAft>
                <a:spcPts val="200"/>
              </a:spcAft>
              <a:buSzPct val="100000"/>
              <a:buNone/>
            </a:pPr>
            <a:r>
              <a:rPr lang="es-MX" sz="2800" b="1" dirty="0">
                <a:solidFill>
                  <a:schemeClr val="accent6">
                    <a:lumMod val="50000"/>
                  </a:schemeClr>
                </a:solidFill>
                <a:latin typeface="Tahoma" pitchFamily="34" charset="0"/>
                <a:ea typeface="Tahoma" pitchFamily="34" charset="0"/>
                <a:cs typeface="Tahoma" pitchFamily="34" charset="0"/>
              </a:rPr>
              <a:t>La Ley tiene como objetivos específicos:</a:t>
            </a:r>
          </a:p>
          <a:p>
            <a:pPr marL="541735" indent="-271463" algn="just">
              <a:lnSpc>
                <a:spcPct val="100000"/>
              </a:lnSpc>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Establecer </a:t>
            </a:r>
            <a:r>
              <a:rPr lang="es-MX" sz="2400" b="1" dirty="0">
                <a:solidFill>
                  <a:schemeClr val="accent5">
                    <a:lumMod val="50000"/>
                  </a:schemeClr>
                </a:solidFill>
                <a:latin typeface="Tahoma" pitchFamily="34" charset="0"/>
                <a:ea typeface="Tahoma" pitchFamily="34" charset="0"/>
                <a:cs typeface="Tahoma" pitchFamily="34" charset="0"/>
              </a:rPr>
              <a:t>mecanismos y condiciones homogéneas</a:t>
            </a:r>
            <a:r>
              <a:rPr lang="es-MX" sz="2400" b="1" dirty="0">
                <a:solidFill>
                  <a:schemeClr val="tx1"/>
                </a:solidFill>
                <a:latin typeface="Tahoma" pitchFamily="34" charset="0"/>
                <a:ea typeface="Tahoma" pitchFamily="34" charset="0"/>
                <a:cs typeface="Tahoma" pitchFamily="34" charset="0"/>
              </a:rPr>
              <a:t> </a:t>
            </a:r>
            <a:r>
              <a:rPr lang="es-MX" sz="2400" dirty="0">
                <a:solidFill>
                  <a:schemeClr val="tx1"/>
                </a:solidFill>
                <a:latin typeface="Tahoma" pitchFamily="34" charset="0"/>
                <a:ea typeface="Tahoma" pitchFamily="34" charset="0"/>
                <a:cs typeface="Tahoma" pitchFamily="34" charset="0"/>
              </a:rPr>
              <a:t>en el ejercicio del Derecho de Acceso a la Información.</a:t>
            </a:r>
          </a:p>
          <a:p>
            <a:pPr marL="541735" indent="-271463" algn="just">
              <a:lnSpc>
                <a:spcPct val="100000"/>
              </a:lnSpc>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Establecer las </a:t>
            </a:r>
            <a:r>
              <a:rPr lang="es-MX" sz="2400" b="1" dirty="0">
                <a:solidFill>
                  <a:schemeClr val="tx1"/>
                </a:solidFill>
                <a:latin typeface="Tahoma" pitchFamily="34" charset="0"/>
                <a:ea typeface="Tahoma" pitchFamily="34" charset="0"/>
                <a:cs typeface="Tahoma" pitchFamily="34" charset="0"/>
              </a:rPr>
              <a:t>bases y la información de interés público </a:t>
            </a:r>
            <a:r>
              <a:rPr lang="es-MX" sz="2400" dirty="0">
                <a:solidFill>
                  <a:schemeClr val="tx1"/>
                </a:solidFill>
                <a:latin typeface="Tahoma" pitchFamily="34" charset="0"/>
                <a:ea typeface="Tahoma" pitchFamily="34" charset="0"/>
                <a:cs typeface="Tahoma" pitchFamily="34" charset="0"/>
              </a:rPr>
              <a:t>que se debe difundir proactivamente. </a:t>
            </a:r>
          </a:p>
          <a:p>
            <a:pPr marL="541735" indent="-271463" algn="just">
              <a:lnSpc>
                <a:spcPct val="100000"/>
              </a:lnSpc>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Mejorar la </a:t>
            </a:r>
            <a:r>
              <a:rPr lang="es-MX" sz="2400" b="1" dirty="0">
                <a:solidFill>
                  <a:schemeClr val="tx1"/>
                </a:solidFill>
                <a:latin typeface="Tahoma" pitchFamily="34" charset="0"/>
                <a:ea typeface="Tahoma" pitchFamily="34" charset="0"/>
                <a:cs typeface="Tahoma" pitchFamily="34" charset="0"/>
              </a:rPr>
              <a:t>organización, clasificación y manejo de documentos </a:t>
            </a:r>
            <a:r>
              <a:rPr lang="es-MX" sz="2400" dirty="0">
                <a:solidFill>
                  <a:schemeClr val="tx1"/>
                </a:solidFill>
                <a:latin typeface="Tahoma" pitchFamily="34" charset="0"/>
                <a:ea typeface="Tahoma" pitchFamily="34" charset="0"/>
                <a:cs typeface="Tahoma" pitchFamily="34" charset="0"/>
              </a:rPr>
              <a:t>en posesión de los sujetos obligados.</a:t>
            </a:r>
          </a:p>
          <a:p>
            <a:pPr marL="541735" indent="-271463" algn="just">
              <a:lnSpc>
                <a:spcPct val="100000"/>
              </a:lnSpc>
              <a:buFont typeface="Wingdings" panose="05000000000000000000" pitchFamily="2" charset="2"/>
              <a:buChar char="v"/>
            </a:pPr>
            <a:r>
              <a:rPr lang="es-MX" sz="2400" dirty="0">
                <a:solidFill>
                  <a:schemeClr val="tx1"/>
                </a:solidFill>
                <a:latin typeface="Tahoma" pitchFamily="34" charset="0"/>
                <a:ea typeface="Tahoma" pitchFamily="34" charset="0"/>
                <a:cs typeface="Tahoma" pitchFamily="34" charset="0"/>
              </a:rPr>
              <a:t>Promover la </a:t>
            </a:r>
            <a:r>
              <a:rPr lang="es-MX" sz="2400" b="1" dirty="0">
                <a:solidFill>
                  <a:schemeClr val="tx1"/>
                </a:solidFill>
                <a:latin typeface="Tahoma" pitchFamily="34" charset="0"/>
                <a:ea typeface="Tahoma" pitchFamily="34" charset="0"/>
                <a:cs typeface="Tahoma" pitchFamily="34" charset="0"/>
              </a:rPr>
              <a:t>cultura de la transparencia, la participación ciudadana, el Gobierno Abierto, así como la rendición de cuentas</a:t>
            </a:r>
            <a:r>
              <a:rPr lang="es-MX" sz="2400" dirty="0">
                <a:solidFill>
                  <a:schemeClr val="tx1"/>
                </a:solidFill>
                <a:latin typeface="Tahoma" pitchFamily="34" charset="0"/>
                <a:ea typeface="Tahoma" pitchFamily="34" charset="0"/>
                <a:cs typeface="Tahoma" pitchFamily="34" charset="0"/>
              </a:rPr>
              <a:t>.</a:t>
            </a:r>
            <a:endParaRPr lang="es-ES_tradnl" sz="2400" dirty="0">
              <a:solidFill>
                <a:schemeClr val="tx1"/>
              </a:solidFill>
              <a:latin typeface="Tahoma" pitchFamily="34" charset="0"/>
              <a:ea typeface="Tahoma" pitchFamily="34" charset="0"/>
              <a:cs typeface="Tahoma" pitchFamily="34" charset="0"/>
            </a:endParaRPr>
          </a:p>
        </p:txBody>
      </p:sp>
      <p:sp>
        <p:nvSpPr>
          <p:cNvPr id="5" name="Rectángulo redondeado 4"/>
          <p:cNvSpPr/>
          <p:nvPr/>
        </p:nvSpPr>
        <p:spPr>
          <a:xfrm>
            <a:off x="10198934" y="6029791"/>
            <a:ext cx="1383705" cy="2844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5</a:t>
            </a:r>
          </a:p>
        </p:txBody>
      </p:sp>
      <p:grpSp>
        <p:nvGrpSpPr>
          <p:cNvPr id="13" name="12 Grupo"/>
          <p:cNvGrpSpPr/>
          <p:nvPr/>
        </p:nvGrpSpPr>
        <p:grpSpPr>
          <a:xfrm>
            <a:off x="1938548" y="140553"/>
            <a:ext cx="8928993" cy="1171039"/>
            <a:chOff x="107503" y="97721"/>
            <a:chExt cx="8928993" cy="1171039"/>
          </a:xfrm>
        </p:grpSpPr>
        <p:pic>
          <p:nvPicPr>
            <p:cNvPr id="14"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5" name="12 Grupo"/>
            <p:cNvGrpSpPr/>
            <p:nvPr/>
          </p:nvGrpSpPr>
          <p:grpSpPr>
            <a:xfrm>
              <a:off x="107503" y="97721"/>
              <a:ext cx="8928993" cy="1171039"/>
              <a:chOff x="107503" y="44624"/>
              <a:chExt cx="8972347" cy="1045270"/>
            </a:xfrm>
          </p:grpSpPr>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9"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9125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9116" y="1767726"/>
            <a:ext cx="10111592" cy="4460893"/>
          </a:xfrm>
          <a:prstGeom prst="rect">
            <a:avLst/>
          </a:prstGeom>
          <a:solidFill>
            <a:srgbClr val="FFFFFF">
              <a:shade val="85000"/>
            </a:srgbClr>
          </a:solidFill>
          <a:ln w="34925" cap="sq">
            <a:solidFill>
              <a:srgbClr val="FFFFFF"/>
            </a:solidFill>
            <a:miter lim="800000"/>
          </a:ln>
          <a:effectLst>
            <a:innerShdw blurRad="63500" dist="50800" dir="2700000">
              <a:prstClr val="black">
                <a:alpha val="50000"/>
              </a:prstClr>
            </a:innerShdw>
            <a:softEdge rad="635000"/>
          </a:effectLst>
          <a:scene3d>
            <a:camera prst="perspectiveFront"/>
            <a:lightRig rig="threePt" dir="t">
              <a:rot lat="0" lon="0" rev="0"/>
            </a:lightRig>
          </a:scene3d>
          <a:sp3d extrusionH="38100" prstMaterial="clear">
            <a:bevelT w="260350" h="50800" prst="softRound"/>
            <a:bevelB prst="softRound"/>
          </a:sp3d>
        </p:spPr>
      </p:pic>
      <p:sp>
        <p:nvSpPr>
          <p:cNvPr id="2" name="Título 1"/>
          <p:cNvSpPr>
            <a:spLocks noGrp="1"/>
          </p:cNvSpPr>
          <p:nvPr>
            <p:ph type="title" idx="4294967295"/>
          </p:nvPr>
        </p:nvSpPr>
        <p:spPr>
          <a:xfrm>
            <a:off x="4398604" y="1249672"/>
            <a:ext cx="4595446" cy="468313"/>
          </a:xfrm>
        </p:spPr>
        <p:txBody>
          <a:bodyPr>
            <a:noAutofit/>
          </a:bodyPr>
          <a:lstStyle/>
          <a:p>
            <a:pPr algn="ctr"/>
            <a:r>
              <a:rPr lang="es-MX" sz="3600" b="1" dirty="0">
                <a:solidFill>
                  <a:schemeClr val="accent6">
                    <a:lumMod val="50000"/>
                  </a:schemeClr>
                </a:solidFill>
                <a:latin typeface="Tahoma" pitchFamily="34" charset="0"/>
                <a:ea typeface="Tahoma" pitchFamily="34" charset="0"/>
                <a:cs typeface="Tahoma" pitchFamily="34" charset="0"/>
              </a:rPr>
              <a:t>Conceptos Básicos</a:t>
            </a:r>
          </a:p>
        </p:txBody>
      </p:sp>
      <p:sp>
        <p:nvSpPr>
          <p:cNvPr id="3" name="Marcador de contenido 2"/>
          <p:cNvSpPr>
            <a:spLocks noGrp="1"/>
          </p:cNvSpPr>
          <p:nvPr>
            <p:ph idx="1"/>
          </p:nvPr>
        </p:nvSpPr>
        <p:spPr>
          <a:xfrm>
            <a:off x="723331" y="1767726"/>
            <a:ext cx="10943986" cy="4431323"/>
          </a:xfrm>
        </p:spPr>
        <p:txBody>
          <a:bodyPr>
            <a:noAutofit/>
          </a:bodyPr>
          <a:lstStyle/>
          <a:p>
            <a:pPr marL="748904" lvl="2" indent="-342900">
              <a:spcBef>
                <a:spcPts val="1200"/>
              </a:spcBef>
              <a:spcAft>
                <a:spcPts val="200"/>
              </a:spcAft>
              <a:buSzPct val="100000"/>
              <a:buFont typeface="Wingdings" panose="05000000000000000000" pitchFamily="2" charset="2"/>
              <a:buChar char="v"/>
            </a:pPr>
            <a:r>
              <a:rPr lang="es-MX" sz="2500" b="1" dirty="0">
                <a:solidFill>
                  <a:schemeClr val="tx1"/>
                </a:solidFill>
                <a:latin typeface="Tahoma" pitchFamily="34" charset="0"/>
                <a:ea typeface="Tahoma" pitchFamily="34" charset="0"/>
                <a:cs typeface="Tahoma" pitchFamily="34" charset="0"/>
              </a:rPr>
              <a:t>   Ajustes Razonables</a:t>
            </a:r>
          </a:p>
          <a:p>
            <a:pPr marL="698612" lvl="1" indent="0" algn="just">
              <a:buNone/>
            </a:pPr>
            <a:r>
              <a:rPr lang="es-MX" sz="2500" dirty="0">
                <a:solidFill>
                  <a:schemeClr val="tx1"/>
                </a:solidFill>
                <a:latin typeface="Tahoma" pitchFamily="34" charset="0"/>
                <a:ea typeface="Tahoma" pitchFamily="34" charset="0"/>
                <a:cs typeface="Tahoma" pitchFamily="34" charset="0"/>
              </a:rPr>
              <a:t>Se refiere a las modificaciones y adaptaciones necesarias, que no impongan una carga desproporcionada, para garantizar a las personas con discapacidad el ejercicio de sus derechos humanos.</a:t>
            </a:r>
          </a:p>
          <a:p>
            <a:pPr marL="748904" indent="-342900">
              <a:buFont typeface="Wingdings" panose="05000000000000000000" pitchFamily="2" charset="2"/>
              <a:buChar char="v"/>
            </a:pPr>
            <a:r>
              <a:rPr lang="es-MX" sz="2500" b="1" dirty="0">
                <a:solidFill>
                  <a:schemeClr val="tx1"/>
                </a:solidFill>
                <a:latin typeface="Tahoma" pitchFamily="34" charset="0"/>
                <a:ea typeface="Tahoma" pitchFamily="34" charset="0"/>
                <a:cs typeface="Tahoma" pitchFamily="34" charset="0"/>
              </a:rPr>
              <a:t>   Igualdad Sustantiva</a:t>
            </a:r>
          </a:p>
          <a:p>
            <a:pPr marL="406004" indent="0">
              <a:buNone/>
            </a:pPr>
            <a:r>
              <a:rPr lang="es-MX" sz="2500" dirty="0">
                <a:solidFill>
                  <a:schemeClr val="tx1"/>
                </a:solidFill>
                <a:latin typeface="Tahoma" pitchFamily="34" charset="0"/>
                <a:ea typeface="Tahoma" pitchFamily="34" charset="0"/>
                <a:cs typeface="Tahoma" pitchFamily="34" charset="0"/>
              </a:rPr>
              <a:t>El mismo trato y oportunidades a todas las personas para garantizarles el ejercicio del DAI.</a:t>
            </a:r>
          </a:p>
          <a:p>
            <a:pPr marL="748904" indent="-342900">
              <a:buFont typeface="Wingdings" panose="05000000000000000000" pitchFamily="2" charset="2"/>
              <a:buChar char="v"/>
            </a:pPr>
            <a:r>
              <a:rPr lang="es-MX" sz="2500" b="1" dirty="0">
                <a:solidFill>
                  <a:schemeClr val="tx1"/>
                </a:solidFill>
                <a:latin typeface="Tahoma" pitchFamily="34" charset="0"/>
                <a:ea typeface="Tahoma" pitchFamily="34" charset="0"/>
                <a:cs typeface="Tahoma" pitchFamily="34" charset="0"/>
              </a:rPr>
              <a:t>   Información de Interés Público</a:t>
            </a:r>
          </a:p>
          <a:p>
            <a:pPr marL="406004" indent="0">
              <a:buNone/>
            </a:pPr>
            <a:r>
              <a:rPr lang="es-MX" sz="2500" dirty="0">
                <a:solidFill>
                  <a:schemeClr val="tx1"/>
                </a:solidFill>
                <a:latin typeface="Tahoma" pitchFamily="34" charset="0"/>
                <a:ea typeface="Tahoma" pitchFamily="34" charset="0"/>
                <a:cs typeface="Tahoma" pitchFamily="34" charset="0"/>
              </a:rPr>
              <a:t>Información que resulte relevante para la sociedad , cuya divulgación resulte útil para que el público comprenda las actividades de los sujetos obligados.</a:t>
            </a:r>
          </a:p>
          <a:p>
            <a:pPr marL="0" indent="0" algn="just">
              <a:buNone/>
            </a:pPr>
            <a:endParaRPr lang="es-MX" sz="2500" dirty="0">
              <a:solidFill>
                <a:schemeClr val="tx1"/>
              </a:solidFill>
              <a:latin typeface="Tahoma" pitchFamily="34" charset="0"/>
              <a:ea typeface="Tahoma" pitchFamily="34" charset="0"/>
              <a:cs typeface="Tahoma" pitchFamily="34" charset="0"/>
            </a:endParaRPr>
          </a:p>
          <a:p>
            <a:endParaRPr lang="es-MX" sz="2500" dirty="0">
              <a:latin typeface="Tahoma" pitchFamily="34" charset="0"/>
              <a:ea typeface="Tahoma" pitchFamily="34" charset="0"/>
              <a:cs typeface="Tahoma" pitchFamily="34" charset="0"/>
            </a:endParaRPr>
          </a:p>
        </p:txBody>
      </p:sp>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5" name="AutoShape 4" descr="Resultado de imagen para imagenes para presentación power point"/>
          <p:cNvSpPr>
            <a:spLocks noChangeAspect="1" noChangeArrowheads="1"/>
          </p:cNvSpPr>
          <p:nvPr/>
        </p:nvSpPr>
        <p:spPr bwMode="auto">
          <a:xfrm>
            <a:off x="7358063" y="2727614"/>
            <a:ext cx="228600" cy="66133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6" name="AutoShape 6" descr="Resultado de imagen para imagenes para presentación power point"/>
          <p:cNvSpPr>
            <a:spLocks noChangeAspect="1" noChangeArrowheads="1"/>
          </p:cNvSpPr>
          <p:nvPr/>
        </p:nvSpPr>
        <p:spPr bwMode="auto">
          <a:xfrm>
            <a:off x="1728788" y="9834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8" name="Flecha derecha 7"/>
          <p:cNvSpPr/>
          <p:nvPr/>
        </p:nvSpPr>
        <p:spPr>
          <a:xfrm>
            <a:off x="11434798" y="4311555"/>
            <a:ext cx="465039" cy="361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9 Grupo"/>
          <p:cNvGrpSpPr/>
          <p:nvPr/>
        </p:nvGrpSpPr>
        <p:grpSpPr>
          <a:xfrm>
            <a:off x="1938548" y="140553"/>
            <a:ext cx="8928993" cy="1171039"/>
            <a:chOff x="107503" y="97721"/>
            <a:chExt cx="8928993" cy="1171039"/>
          </a:xfrm>
        </p:grpSpPr>
        <p:pic>
          <p:nvPicPr>
            <p:cNvPr id="11"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redondeado 6"/>
          <p:cNvSpPr/>
          <p:nvPr/>
        </p:nvSpPr>
        <p:spPr>
          <a:xfrm>
            <a:off x="10450159" y="6487734"/>
            <a:ext cx="1561097" cy="2526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6</a:t>
            </a:r>
          </a:p>
        </p:txBody>
      </p:sp>
    </p:spTree>
    <p:extLst>
      <p:ext uri="{BB962C8B-B14F-4D97-AF65-F5344CB8AC3E}">
        <p14:creationId xmlns:p14="http://schemas.microsoft.com/office/powerpoint/2010/main" xmlns="" val="102892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5" name="AutoShape 4" descr="Resultado de imagen para imagenes para presentación power point"/>
          <p:cNvSpPr>
            <a:spLocks noChangeAspect="1" noChangeArrowheads="1"/>
          </p:cNvSpPr>
          <p:nvPr/>
        </p:nvSpPr>
        <p:spPr bwMode="auto">
          <a:xfrm>
            <a:off x="7358063" y="2727614"/>
            <a:ext cx="228600" cy="661338"/>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6" name="AutoShape 6" descr="Resultado de imagen para imagenes para presentación power point"/>
          <p:cNvSpPr>
            <a:spLocks noChangeAspect="1" noChangeArrowheads="1"/>
          </p:cNvSpPr>
          <p:nvPr/>
        </p:nvSpPr>
        <p:spPr bwMode="auto">
          <a:xfrm>
            <a:off x="1728788" y="9834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10" name="Título 1"/>
          <p:cNvSpPr>
            <a:spLocks noGrp="1"/>
          </p:cNvSpPr>
          <p:nvPr>
            <p:ph type="title" idx="4294967295"/>
          </p:nvPr>
        </p:nvSpPr>
        <p:spPr>
          <a:xfrm>
            <a:off x="4531608" y="1097756"/>
            <a:ext cx="4434971" cy="468313"/>
          </a:xfrm>
        </p:spPr>
        <p:txBody>
          <a:bodyPr>
            <a:noAutofit/>
          </a:bodyPr>
          <a:lstStyle/>
          <a:p>
            <a:pPr algn="r"/>
            <a:r>
              <a:rPr lang="es-MX" sz="3600" b="1" dirty="0">
                <a:solidFill>
                  <a:schemeClr val="accent6">
                    <a:lumMod val="50000"/>
                  </a:schemeClr>
                </a:solidFill>
                <a:latin typeface="Tahoma" pitchFamily="34" charset="0"/>
                <a:ea typeface="Tahoma" pitchFamily="34" charset="0"/>
                <a:cs typeface="Tahoma" pitchFamily="34" charset="0"/>
              </a:rPr>
              <a:t>Conceptos Básicos</a:t>
            </a:r>
          </a:p>
        </p:txBody>
      </p:sp>
      <p:sp>
        <p:nvSpPr>
          <p:cNvPr id="2" name="Rectángulo 1"/>
          <p:cNvSpPr/>
          <p:nvPr/>
        </p:nvSpPr>
        <p:spPr>
          <a:xfrm>
            <a:off x="285239" y="1478757"/>
            <a:ext cx="11288062" cy="1613775"/>
          </a:xfrm>
          <a:prstGeom prst="rect">
            <a:avLst/>
          </a:prstGeom>
        </p:spPr>
        <p:txBody>
          <a:bodyPr wrap="square">
            <a:spAutoFit/>
          </a:bodyPr>
          <a:lstStyle/>
          <a:p>
            <a:pPr marL="748904" lvl="2" indent="-342900" algn="just" defTabSz="914400">
              <a:lnSpc>
                <a:spcPct val="90000"/>
              </a:lnSpc>
              <a:spcBef>
                <a:spcPts val="1200"/>
              </a:spcBef>
              <a:spcAft>
                <a:spcPts val="200"/>
              </a:spcAft>
              <a:buClr>
                <a:schemeClr val="accent1"/>
              </a:buClr>
              <a:buSzPct val="100000"/>
              <a:buFont typeface="Wingdings" panose="05000000000000000000" pitchFamily="2" charset="2"/>
              <a:buChar char="v"/>
            </a:pPr>
            <a:r>
              <a:rPr lang="es-MX" sz="2800" b="1" dirty="0">
                <a:latin typeface="Tahoma" pitchFamily="34" charset="0"/>
                <a:ea typeface="Tahoma" pitchFamily="34" charset="0"/>
                <a:cs typeface="Tahoma" pitchFamily="34" charset="0"/>
              </a:rPr>
              <a:t>Datos Abiertos</a:t>
            </a:r>
          </a:p>
          <a:p>
            <a:pPr marL="406004" indent="0" algn="just">
              <a:buNone/>
            </a:pPr>
            <a:r>
              <a:rPr lang="es-MX" sz="2400" dirty="0">
                <a:latin typeface="Tahoma" pitchFamily="34" charset="0"/>
                <a:ea typeface="Tahoma" pitchFamily="34" charset="0"/>
                <a:cs typeface="Tahoma" pitchFamily="34" charset="0"/>
              </a:rPr>
              <a:t>Se refiere a los </a:t>
            </a:r>
            <a:r>
              <a:rPr lang="es-MX" sz="2400" b="1" dirty="0">
                <a:latin typeface="Tahoma" pitchFamily="34" charset="0"/>
                <a:ea typeface="Tahoma" pitchFamily="34" charset="0"/>
                <a:cs typeface="Tahoma" pitchFamily="34" charset="0"/>
              </a:rPr>
              <a:t>datos digitales </a:t>
            </a:r>
            <a:r>
              <a:rPr lang="es-MX" sz="2400" dirty="0">
                <a:latin typeface="Tahoma" pitchFamily="34" charset="0"/>
                <a:ea typeface="Tahoma" pitchFamily="34" charset="0"/>
                <a:cs typeface="Tahoma" pitchFamily="34" charset="0"/>
              </a:rPr>
              <a:t>de carácter público que son accesibles en línea que pueden ser usados, reutilizados y redistribuidos por cualquier interesado y tienen las siguientes características:</a:t>
            </a:r>
          </a:p>
        </p:txBody>
      </p:sp>
      <p:grpSp>
        <p:nvGrpSpPr>
          <p:cNvPr id="9" name="8 Grupo"/>
          <p:cNvGrpSpPr/>
          <p:nvPr/>
        </p:nvGrpSpPr>
        <p:grpSpPr>
          <a:xfrm>
            <a:off x="1938548" y="140553"/>
            <a:ext cx="8928993" cy="1171039"/>
            <a:chOff x="107503" y="97721"/>
            <a:chExt cx="8928993" cy="1171039"/>
          </a:xfrm>
        </p:grpSpPr>
        <p:pic>
          <p:nvPicPr>
            <p:cNvPr id="11"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645678" y="3336036"/>
            <a:ext cx="10881359" cy="3147186"/>
          </a:xfrm>
        </p:spPr>
        <p:txBody>
          <a:bodyPr numCol="2">
            <a:noAutofit/>
          </a:bodyPr>
          <a:lstStyle/>
          <a:p>
            <a:pPr marL="1218010" indent="-342900">
              <a:buFont typeface="Arial" panose="020B0604020202020204" pitchFamily="34" charset="0"/>
              <a:buChar char="•"/>
            </a:pPr>
            <a:r>
              <a:rPr lang="es-MX" sz="2200" b="1" dirty="0" smtClean="0">
                <a:solidFill>
                  <a:schemeClr val="tx1"/>
                </a:solidFill>
                <a:latin typeface="Tahoma" pitchFamily="34" charset="0"/>
                <a:ea typeface="Tahoma" pitchFamily="34" charset="0"/>
                <a:cs typeface="Tahoma" pitchFamily="34" charset="0"/>
              </a:rPr>
              <a:t>Accesibles</a:t>
            </a:r>
            <a:r>
              <a:rPr lang="es-MX" sz="2200" b="1" dirty="0">
                <a:solidFill>
                  <a:schemeClr val="tx1"/>
                </a:solidFill>
                <a:latin typeface="Tahoma" pitchFamily="34" charset="0"/>
                <a:ea typeface="Tahoma" pitchFamily="34" charset="0"/>
                <a:cs typeface="Tahoma" pitchFamily="34" charset="0"/>
              </a:rPr>
              <a:t>: </a:t>
            </a:r>
            <a:r>
              <a:rPr lang="es-MX" sz="2200" dirty="0">
                <a:solidFill>
                  <a:schemeClr val="tx1"/>
                </a:solidFill>
                <a:latin typeface="Tahoma" pitchFamily="34" charset="0"/>
                <a:ea typeface="Tahoma" pitchFamily="34" charset="0"/>
                <a:cs typeface="Tahoma" pitchFamily="34" charset="0"/>
              </a:rPr>
              <a:t>disponible para todos los usuarios.</a:t>
            </a:r>
          </a:p>
          <a:p>
            <a:pPr marL="1218010" indent="-342900">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De libre uso: </a:t>
            </a:r>
            <a:r>
              <a:rPr lang="es-MX" sz="2200" dirty="0">
                <a:solidFill>
                  <a:schemeClr val="tx1"/>
                </a:solidFill>
                <a:latin typeface="Tahoma" pitchFamily="34" charset="0"/>
                <a:ea typeface="Tahoma" pitchFamily="34" charset="0"/>
                <a:cs typeface="Tahoma" pitchFamily="34" charset="0"/>
              </a:rPr>
              <a:t>citar la fuente de origen. </a:t>
            </a:r>
          </a:p>
          <a:p>
            <a:pPr marL="1218010" indent="-342900">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En formatos abiertos: </a:t>
            </a:r>
            <a:r>
              <a:rPr lang="es-MX" sz="2200" dirty="0">
                <a:solidFill>
                  <a:schemeClr val="tx1"/>
                </a:solidFill>
                <a:latin typeface="Tahoma" pitchFamily="34" charset="0"/>
                <a:ea typeface="Tahoma" pitchFamily="34" charset="0"/>
                <a:cs typeface="Tahoma" pitchFamily="34" charset="0"/>
              </a:rPr>
              <a:t>que su aplicación y reproducción no estén condicionadas.</a:t>
            </a:r>
          </a:p>
          <a:p>
            <a:pPr marL="1218010" indent="-342900">
              <a:buFont typeface="Arial" panose="020B0604020202020204" pitchFamily="34" charset="0"/>
              <a:buChar char="•"/>
            </a:pPr>
            <a:endParaRPr lang="es-MX" sz="2200" dirty="0">
              <a:solidFill>
                <a:schemeClr val="tx1"/>
              </a:solidFill>
              <a:latin typeface="Tahoma" pitchFamily="34" charset="0"/>
              <a:ea typeface="Tahoma" pitchFamily="34" charset="0"/>
              <a:cs typeface="Tahoma" pitchFamily="34" charset="0"/>
            </a:endParaRPr>
          </a:p>
          <a:p>
            <a:pPr marL="875110" indent="0">
              <a:buNone/>
            </a:pPr>
            <a:endParaRPr lang="es-MX" sz="2200" dirty="0">
              <a:solidFill>
                <a:schemeClr val="tx1"/>
              </a:solidFill>
              <a:latin typeface="Tahoma" pitchFamily="34" charset="0"/>
              <a:ea typeface="Tahoma" pitchFamily="34" charset="0"/>
              <a:cs typeface="Tahoma" pitchFamily="34" charset="0"/>
            </a:endParaRPr>
          </a:p>
          <a:p>
            <a:pPr marL="875110" indent="0">
              <a:buNone/>
            </a:pPr>
            <a:endParaRPr lang="es-MX" sz="2200" dirty="0">
              <a:solidFill>
                <a:schemeClr val="tx1"/>
              </a:solidFill>
              <a:latin typeface="Tahoma" pitchFamily="34" charset="0"/>
              <a:ea typeface="Tahoma" pitchFamily="34" charset="0"/>
              <a:cs typeface="Tahoma" pitchFamily="34" charset="0"/>
            </a:endParaRPr>
          </a:p>
          <a:p>
            <a:pPr marL="1218010" indent="-342900">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Integrales: </a:t>
            </a:r>
            <a:r>
              <a:rPr lang="es-MX" sz="2200" dirty="0">
                <a:solidFill>
                  <a:schemeClr val="tx1"/>
                </a:solidFill>
                <a:latin typeface="Tahoma" pitchFamily="34" charset="0"/>
                <a:ea typeface="Tahoma" pitchFamily="34" charset="0"/>
                <a:cs typeface="Tahoma" pitchFamily="34" charset="0"/>
              </a:rPr>
              <a:t>contienen en su totalidad el tema que describen. </a:t>
            </a:r>
          </a:p>
          <a:p>
            <a:pPr marL="1218010" indent="-342900">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Oportunos: </a:t>
            </a:r>
            <a:r>
              <a:rPr lang="es-MX" sz="2200" dirty="0">
                <a:solidFill>
                  <a:schemeClr val="tx1"/>
                </a:solidFill>
                <a:latin typeface="Tahoma" pitchFamily="34" charset="0"/>
                <a:ea typeface="Tahoma" pitchFamily="34" charset="0"/>
                <a:cs typeface="Tahoma" pitchFamily="34" charset="0"/>
              </a:rPr>
              <a:t>actualizados.</a:t>
            </a:r>
          </a:p>
          <a:p>
            <a:pPr marL="1209675" indent="-334566">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Permanentes: </a:t>
            </a:r>
            <a:r>
              <a:rPr lang="es-MX" sz="2200" dirty="0">
                <a:solidFill>
                  <a:schemeClr val="tx1"/>
                </a:solidFill>
                <a:latin typeface="Tahoma" pitchFamily="34" charset="0"/>
                <a:ea typeface="Tahoma" pitchFamily="34" charset="0"/>
                <a:cs typeface="Tahoma" pitchFamily="34" charset="0"/>
              </a:rPr>
              <a:t>versiones históricas relevantes se mantendrán disponibles.</a:t>
            </a:r>
          </a:p>
          <a:p>
            <a:pPr marL="1218010" indent="-342900">
              <a:buFont typeface="Arial" panose="020B0604020202020204" pitchFamily="34" charset="0"/>
              <a:buChar char="•"/>
            </a:pPr>
            <a:r>
              <a:rPr lang="es-MX" sz="2200" b="1" dirty="0">
                <a:solidFill>
                  <a:schemeClr val="tx1"/>
                </a:solidFill>
                <a:latin typeface="Tahoma" pitchFamily="34" charset="0"/>
                <a:ea typeface="Tahoma" pitchFamily="34" charset="0"/>
                <a:cs typeface="Tahoma" pitchFamily="34" charset="0"/>
              </a:rPr>
              <a:t>Primarios: </a:t>
            </a:r>
            <a:r>
              <a:rPr lang="es-MX" sz="2200" dirty="0">
                <a:solidFill>
                  <a:schemeClr val="tx1"/>
                </a:solidFill>
                <a:latin typeface="Tahoma" pitchFamily="34" charset="0"/>
                <a:ea typeface="Tahoma" pitchFamily="34" charset="0"/>
                <a:cs typeface="Tahoma" pitchFamily="34" charset="0"/>
              </a:rPr>
              <a:t>provienen de la fuente de origen.</a:t>
            </a:r>
          </a:p>
          <a:p>
            <a:pPr marL="0" indent="0" algn="just">
              <a:buNone/>
            </a:pPr>
            <a:endParaRPr lang="es-MX" sz="2200" dirty="0">
              <a:solidFill>
                <a:schemeClr val="tx1"/>
              </a:solidFill>
              <a:latin typeface="Tahoma" pitchFamily="34" charset="0"/>
              <a:ea typeface="Tahoma" pitchFamily="34" charset="0"/>
              <a:cs typeface="Tahoma" pitchFamily="34" charset="0"/>
            </a:endParaRPr>
          </a:p>
          <a:p>
            <a:endParaRPr lang="es-MX" sz="2200" dirty="0">
              <a:latin typeface="Tahoma" pitchFamily="34" charset="0"/>
              <a:ea typeface="Tahoma" pitchFamily="34" charset="0"/>
              <a:cs typeface="Tahoma" pitchFamily="34" charset="0"/>
            </a:endParaRPr>
          </a:p>
        </p:txBody>
      </p:sp>
      <p:sp>
        <p:nvSpPr>
          <p:cNvPr id="7" name="Rectángulo redondeado 6"/>
          <p:cNvSpPr/>
          <p:nvPr/>
        </p:nvSpPr>
        <p:spPr>
          <a:xfrm>
            <a:off x="9738896" y="6483222"/>
            <a:ext cx="2284782" cy="2616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6, Fracción XI</a:t>
            </a:r>
          </a:p>
        </p:txBody>
      </p:sp>
    </p:spTree>
    <p:extLst>
      <p:ext uri="{BB962C8B-B14F-4D97-AF65-F5344CB8AC3E}">
        <p14:creationId xmlns:p14="http://schemas.microsoft.com/office/powerpoint/2010/main" xmlns="" val="142819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7931" y="4216671"/>
            <a:ext cx="2491853" cy="2363988"/>
          </a:xfrm>
          <a:prstGeom prst="rect">
            <a:avLst/>
          </a:prstGeom>
        </p:spPr>
      </p:pic>
      <p:sp>
        <p:nvSpPr>
          <p:cNvPr id="2" name="Título 1"/>
          <p:cNvSpPr>
            <a:spLocks noGrp="1"/>
          </p:cNvSpPr>
          <p:nvPr>
            <p:ph type="title"/>
          </p:nvPr>
        </p:nvSpPr>
        <p:spPr>
          <a:xfrm>
            <a:off x="3971499" y="1012142"/>
            <a:ext cx="5527890" cy="670626"/>
          </a:xfrm>
        </p:spPr>
        <p:txBody>
          <a:bodyPr>
            <a:no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Conceptos Básicos</a:t>
            </a:r>
            <a:endParaRPr lang="es-MX" sz="4000"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709684" y="1845734"/>
            <a:ext cx="11041038" cy="3026517"/>
          </a:xfrm>
        </p:spPr>
        <p:txBody>
          <a:bodyPr>
            <a:normAutofit/>
          </a:bodyPr>
          <a:lstStyle/>
          <a:p>
            <a:pPr marL="0" indent="0">
              <a:buNone/>
            </a:pPr>
            <a:r>
              <a:rPr lang="es-MX" sz="2400" dirty="0">
                <a:solidFill>
                  <a:schemeClr val="tx1"/>
                </a:solidFill>
                <a:latin typeface="Tahoma" pitchFamily="34" charset="0"/>
                <a:ea typeface="Tahoma" pitchFamily="34" charset="0"/>
                <a:cs typeface="Tahoma" pitchFamily="34" charset="0"/>
              </a:rPr>
              <a:t>El artículo 6 de la Ley establece nuevos conceptos, como son</a:t>
            </a:r>
            <a:endParaRPr lang="es-MX" sz="2400" b="1" dirty="0">
              <a:solidFill>
                <a:schemeClr val="tx1"/>
              </a:solidFill>
              <a:latin typeface="Tahoma" pitchFamily="34" charset="0"/>
              <a:ea typeface="Tahoma" pitchFamily="34" charset="0"/>
              <a:cs typeface="Tahoma" pitchFamily="34" charset="0"/>
            </a:endParaRPr>
          </a:p>
          <a:p>
            <a:pPr>
              <a:buFont typeface="Wingdings" panose="05000000000000000000" pitchFamily="2" charset="2"/>
              <a:buChar char="v"/>
            </a:pPr>
            <a:r>
              <a:rPr lang="es-MX" sz="2400" b="1" dirty="0">
                <a:solidFill>
                  <a:schemeClr val="tx1"/>
                </a:solidFill>
                <a:latin typeface="Tahoma" pitchFamily="34" charset="0"/>
                <a:ea typeface="Tahoma" pitchFamily="34" charset="0"/>
                <a:cs typeface="Tahoma" pitchFamily="34" charset="0"/>
              </a:rPr>
              <a:t>Rendición de Cuentas    </a:t>
            </a:r>
          </a:p>
          <a:p>
            <a:pPr marL="0" indent="0" algn="just">
              <a:buNone/>
            </a:pPr>
            <a:r>
              <a:rPr lang="es-ES_tradnl" sz="2800" b="1" dirty="0">
                <a:solidFill>
                  <a:schemeClr val="tx1"/>
                </a:solidFill>
                <a:latin typeface="Tahoma" pitchFamily="34" charset="0"/>
                <a:ea typeface="Tahoma" pitchFamily="34" charset="0"/>
                <a:cs typeface="Tahoma" pitchFamily="34" charset="0"/>
              </a:rPr>
              <a:t>Potestad</a:t>
            </a:r>
            <a:r>
              <a:rPr lang="es-ES_tradnl" dirty="0">
                <a:solidFill>
                  <a:schemeClr val="tx1"/>
                </a:solidFill>
                <a:latin typeface="Tahoma" pitchFamily="34" charset="0"/>
                <a:ea typeface="Tahoma" pitchFamily="34" charset="0"/>
                <a:cs typeface="Tahoma" pitchFamily="34" charset="0"/>
              </a:rPr>
              <a:t> </a:t>
            </a:r>
            <a:r>
              <a:rPr lang="es-ES_tradnl" sz="2400" dirty="0">
                <a:solidFill>
                  <a:schemeClr val="tx1"/>
                </a:solidFill>
                <a:latin typeface="Tahoma" pitchFamily="34" charset="0"/>
                <a:ea typeface="Tahoma" pitchFamily="34" charset="0"/>
                <a:cs typeface="Tahoma" pitchFamily="34" charset="0"/>
              </a:rPr>
              <a:t>del individuo para exigir al poder público </a:t>
            </a:r>
            <a:r>
              <a:rPr lang="es-ES_tradnl" sz="2400" b="1" dirty="0">
                <a:solidFill>
                  <a:schemeClr val="tx1"/>
                </a:solidFill>
                <a:latin typeface="Tahoma" pitchFamily="34" charset="0"/>
                <a:ea typeface="Tahoma" pitchFamily="34" charset="0"/>
                <a:cs typeface="Tahoma" pitchFamily="34" charset="0"/>
              </a:rPr>
              <a:t>informe</a:t>
            </a:r>
            <a:r>
              <a:rPr lang="es-ES_tradnl" sz="2400" dirty="0">
                <a:solidFill>
                  <a:schemeClr val="tx1"/>
                </a:solidFill>
                <a:latin typeface="Tahoma" pitchFamily="34" charset="0"/>
                <a:ea typeface="Tahoma" pitchFamily="34" charset="0"/>
                <a:cs typeface="Tahoma" pitchFamily="34" charset="0"/>
              </a:rPr>
              <a:t> y ponga a disposición en medios adecuados, las </a:t>
            </a:r>
            <a:r>
              <a:rPr lang="es-ES_tradnl" sz="2400" b="1" dirty="0">
                <a:solidFill>
                  <a:schemeClr val="tx1"/>
                </a:solidFill>
                <a:latin typeface="Tahoma" pitchFamily="34" charset="0"/>
                <a:ea typeface="Tahoma" pitchFamily="34" charset="0"/>
                <a:cs typeface="Tahoma" pitchFamily="34" charset="0"/>
              </a:rPr>
              <a:t>acciones y decisiones emprendidas</a:t>
            </a:r>
            <a:r>
              <a:rPr lang="es-ES_tradnl" sz="2400" dirty="0">
                <a:solidFill>
                  <a:schemeClr val="tx1"/>
                </a:solidFill>
                <a:latin typeface="Tahoma" pitchFamily="34" charset="0"/>
                <a:ea typeface="Tahoma" pitchFamily="34" charset="0"/>
                <a:cs typeface="Tahoma" pitchFamily="34" charset="0"/>
              </a:rPr>
              <a:t> derivadas del desarrollo de su actividad, así como los </a:t>
            </a:r>
            <a:r>
              <a:rPr lang="es-ES_tradnl" sz="2400" b="1" dirty="0">
                <a:solidFill>
                  <a:schemeClr val="tx1"/>
                </a:solidFill>
                <a:latin typeface="Tahoma" pitchFamily="34" charset="0"/>
                <a:ea typeface="Tahoma" pitchFamily="34" charset="0"/>
                <a:cs typeface="Tahoma" pitchFamily="34" charset="0"/>
              </a:rPr>
              <a:t>indicadores</a:t>
            </a:r>
            <a:r>
              <a:rPr lang="es-ES_tradnl" sz="2400" dirty="0">
                <a:solidFill>
                  <a:schemeClr val="tx1"/>
                </a:solidFill>
                <a:latin typeface="Tahoma" pitchFamily="34" charset="0"/>
                <a:ea typeface="Tahoma" pitchFamily="34" charset="0"/>
                <a:cs typeface="Tahoma" pitchFamily="34" charset="0"/>
              </a:rPr>
              <a:t> que permitan el conocimiento y la </a:t>
            </a:r>
            <a:r>
              <a:rPr lang="es-ES_tradnl" sz="2400" b="1" dirty="0">
                <a:solidFill>
                  <a:schemeClr val="tx1"/>
                </a:solidFill>
                <a:latin typeface="Tahoma" pitchFamily="34" charset="0"/>
                <a:ea typeface="Tahoma" pitchFamily="34" charset="0"/>
                <a:cs typeface="Tahoma" pitchFamily="34" charset="0"/>
              </a:rPr>
              <a:t>forma en que las llevó a cabo, incluyendo los resultados obtenidos</a:t>
            </a:r>
            <a:r>
              <a:rPr lang="es-ES_tradnl" sz="2400" dirty="0">
                <a:solidFill>
                  <a:schemeClr val="tx1"/>
                </a:solidFill>
                <a:latin typeface="Tahoma" pitchFamily="34" charset="0"/>
                <a:ea typeface="Tahoma" pitchFamily="34" charset="0"/>
                <a:cs typeface="Tahoma" pitchFamily="34" charset="0"/>
              </a:rPr>
              <a:t>…                                                                                                                                                                                                                                                                                                                                                                                                                                                                                                                                                                                                                                                                                                                                                                                                                                                                                                                                                                                                                                                                                                                                                                                                                                                                                                                                                                                                                                                                                                                                                                                                                                                                                                                                                                                                                                                                                                                                                                                                                                                                                                                                                                                                                                                                                                                                                                                                                                                                                                                                                                                                                                                                                                                                                                                                                                                                                                                                                                                                                                                                                                                                                                                                                                                                                                                                                                                                                                                                                                                                                                                                                                                                                                                                                                                                                                                                                                                                                                                                                                                                                                                                                                                                                                                                                                                                                                                                                                                                                                                                                                                                                                                                                                                                                                                                                                                                                                                                                                                                                                                                                                                                                                                                                                                                                                                                                                                                                                                                                                                                                                                                                                                                                                                                                                                                                                                                                                                                                                                                                                                                                                                                                                                                                                                                                                                                                                                                                                                                                                                                                                                                                                                                                   </a:t>
            </a:r>
            <a:endParaRPr lang="es-MX" sz="2400" b="1" dirty="0">
              <a:solidFill>
                <a:schemeClr val="tx1"/>
              </a:solidFill>
              <a:latin typeface="Tahoma" pitchFamily="34" charset="0"/>
              <a:ea typeface="Tahoma" pitchFamily="34" charset="0"/>
              <a:cs typeface="Tahoma" pitchFamily="34" charset="0"/>
            </a:endParaRPr>
          </a:p>
        </p:txBody>
      </p:sp>
      <p:sp>
        <p:nvSpPr>
          <p:cNvPr id="4" name="AutoShape 2" descr="Resultado de imagen para imagenes para presentación power point"/>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8" name="CuadroTexto 7"/>
          <p:cNvSpPr txBox="1"/>
          <p:nvPr/>
        </p:nvSpPr>
        <p:spPr>
          <a:xfrm>
            <a:off x="1273629" y="6498771"/>
            <a:ext cx="1061357"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2</a:t>
            </a: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redondeado 6"/>
          <p:cNvSpPr/>
          <p:nvPr/>
        </p:nvSpPr>
        <p:spPr>
          <a:xfrm>
            <a:off x="9499389" y="6370133"/>
            <a:ext cx="2386612" cy="4758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6, fracción XXXVIII</a:t>
            </a:r>
          </a:p>
        </p:txBody>
      </p:sp>
    </p:spTree>
    <p:extLst>
      <p:ext uri="{BB962C8B-B14F-4D97-AF65-F5344CB8AC3E}">
        <p14:creationId xmlns:p14="http://schemas.microsoft.com/office/powerpoint/2010/main" xmlns="" val="189921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4149" y="1947733"/>
            <a:ext cx="11122926" cy="2847005"/>
          </a:xfrm>
        </p:spPr>
        <p:txBody>
          <a:bodyPr>
            <a:noAutofit/>
          </a:bodyPr>
          <a:lstStyle/>
          <a:p>
            <a:pPr>
              <a:buFont typeface="Wingdings" panose="05000000000000000000" pitchFamily="2" charset="2"/>
              <a:buChar char="v"/>
            </a:pPr>
            <a:r>
              <a:rPr lang="es-MX" sz="3500" b="1" dirty="0">
                <a:solidFill>
                  <a:schemeClr val="tx1"/>
                </a:solidFill>
                <a:latin typeface="Tahoma" pitchFamily="34" charset="0"/>
                <a:ea typeface="Tahoma" pitchFamily="34" charset="0"/>
                <a:cs typeface="Tahoma" pitchFamily="34" charset="0"/>
              </a:rPr>
              <a:t>Indicador de Resultados</a:t>
            </a:r>
          </a:p>
          <a:p>
            <a:pPr marL="0" indent="0" algn="just">
              <a:buNone/>
            </a:pPr>
            <a:r>
              <a:rPr lang="es-ES_tradnl" sz="3500" dirty="0">
                <a:solidFill>
                  <a:schemeClr val="tx1"/>
                </a:solidFill>
                <a:latin typeface="Tahoma" pitchFamily="34" charset="0"/>
                <a:ea typeface="Tahoma" pitchFamily="34" charset="0"/>
                <a:cs typeface="Tahoma" pitchFamily="34" charset="0"/>
              </a:rPr>
              <a:t>Información que permita </a:t>
            </a:r>
            <a:r>
              <a:rPr lang="es-ES_tradnl" sz="3500" b="1" dirty="0">
                <a:solidFill>
                  <a:schemeClr val="tx1"/>
                </a:solidFill>
                <a:latin typeface="Tahoma" pitchFamily="34" charset="0"/>
                <a:ea typeface="Tahoma" pitchFamily="34" charset="0"/>
                <a:cs typeface="Tahoma" pitchFamily="34" charset="0"/>
              </a:rPr>
              <a:t>evaluar el cumplimiento de las metas y objetivos institucionales</a:t>
            </a:r>
            <a:r>
              <a:rPr lang="es-ES_tradnl" sz="3500" dirty="0">
                <a:solidFill>
                  <a:schemeClr val="tx1"/>
                </a:solidFill>
                <a:latin typeface="Tahoma" pitchFamily="34" charset="0"/>
                <a:ea typeface="Tahoma" pitchFamily="34" charset="0"/>
                <a:cs typeface="Tahoma" pitchFamily="34" charset="0"/>
              </a:rPr>
              <a:t>, indicando los beneficios obtenidos, de acuerdo a los resultados de la gestión. </a:t>
            </a:r>
            <a:endParaRPr lang="es-MX" sz="3500" dirty="0">
              <a:latin typeface="Tahoma" pitchFamily="34" charset="0"/>
              <a:ea typeface="Tahoma" pitchFamily="34" charset="0"/>
              <a:cs typeface="Tahoma" pitchFamily="34" charset="0"/>
            </a:endParaRPr>
          </a:p>
        </p:txBody>
      </p:sp>
      <p:sp>
        <p:nvSpPr>
          <p:cNvPr id="4" name="AutoShape 2" descr="Resultado de imagen para imagenes muñecos presentaciones power point"/>
          <p:cNvSpPr>
            <a:spLocks noChangeAspect="1" noChangeArrowheads="1"/>
          </p:cNvSpPr>
          <p:nvPr/>
        </p:nvSpPr>
        <p:spPr bwMode="auto">
          <a:xfrm>
            <a:off x="2649140" y="1423392"/>
            <a:ext cx="171450" cy="1714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endParaRPr lang="es-MX" sz="1013"/>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5269" y="4134790"/>
            <a:ext cx="3191875" cy="2390827"/>
          </a:xfrm>
          <a:prstGeom prst="rect">
            <a:avLst/>
          </a:prstGeom>
        </p:spPr>
      </p:pic>
      <p:sp>
        <p:nvSpPr>
          <p:cNvPr id="8" name="Título 1"/>
          <p:cNvSpPr>
            <a:spLocks noGrp="1"/>
          </p:cNvSpPr>
          <p:nvPr>
            <p:ph type="title"/>
          </p:nvPr>
        </p:nvSpPr>
        <p:spPr>
          <a:xfrm>
            <a:off x="3320923" y="1277838"/>
            <a:ext cx="5932543" cy="462557"/>
          </a:xfrm>
        </p:spPr>
        <p:txBody>
          <a:bodyPr>
            <a:no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Conceptos Básicos</a:t>
            </a:r>
          </a:p>
        </p:txBody>
      </p:sp>
      <p:grpSp>
        <p:nvGrpSpPr>
          <p:cNvPr id="7" name="6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redondeado 1"/>
          <p:cNvSpPr/>
          <p:nvPr/>
        </p:nvSpPr>
        <p:spPr>
          <a:xfrm>
            <a:off x="10247205" y="6478711"/>
            <a:ext cx="1451760" cy="2707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6</a:t>
            </a:r>
          </a:p>
        </p:txBody>
      </p:sp>
    </p:spTree>
    <p:extLst>
      <p:ext uri="{BB962C8B-B14F-4D97-AF65-F5344CB8AC3E}">
        <p14:creationId xmlns:p14="http://schemas.microsoft.com/office/powerpoint/2010/main" xmlns="" val="30034947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750198"/>
            <a:ext cx="10058400" cy="2385072"/>
          </a:xfrm>
        </p:spPr>
        <p:txBody>
          <a:bodyPr>
            <a:noAutofit/>
          </a:bodyPr>
          <a:lstStyle/>
          <a:p>
            <a:pPr algn="ctr"/>
            <a:r>
              <a:rPr lang="es-MX" sz="4500" b="1" dirty="0" smtClean="0">
                <a:solidFill>
                  <a:schemeClr val="accent6">
                    <a:lumMod val="50000"/>
                  </a:schemeClr>
                </a:solidFill>
                <a:latin typeface="Tahoma" pitchFamily="34" charset="0"/>
                <a:ea typeface="Tahoma" pitchFamily="34" charset="0"/>
                <a:cs typeface="Tahoma" pitchFamily="34" charset="0"/>
              </a:rPr>
              <a:t>Tema </a:t>
            </a:r>
            <a:r>
              <a:rPr lang="es-MX" sz="4500" b="1" dirty="0">
                <a:solidFill>
                  <a:schemeClr val="accent6">
                    <a:lumMod val="50000"/>
                  </a:schemeClr>
                </a:solidFill>
                <a:latin typeface="Tahoma" pitchFamily="34" charset="0"/>
                <a:ea typeface="Tahoma" pitchFamily="34" charset="0"/>
                <a:cs typeface="Tahoma" pitchFamily="34" charset="0"/>
              </a:rPr>
              <a:t>2 </a:t>
            </a:r>
            <a:br>
              <a:rPr lang="es-MX" sz="4500" b="1" dirty="0">
                <a:solidFill>
                  <a:schemeClr val="accent6">
                    <a:lumMod val="50000"/>
                  </a:schemeClr>
                </a:solidFill>
                <a:latin typeface="Tahoma" pitchFamily="34" charset="0"/>
                <a:ea typeface="Tahoma" pitchFamily="34" charset="0"/>
                <a:cs typeface="Tahoma" pitchFamily="34" charset="0"/>
              </a:rPr>
            </a:br>
            <a:r>
              <a:rPr lang="es-MX" sz="4500" b="1" dirty="0">
                <a:solidFill>
                  <a:schemeClr val="accent6">
                    <a:lumMod val="50000"/>
                  </a:schemeClr>
                </a:solidFill>
                <a:latin typeface="Tahoma" pitchFamily="34" charset="0"/>
                <a:ea typeface="Tahoma" pitchFamily="34" charset="0"/>
                <a:cs typeface="Tahoma" pitchFamily="34" charset="0"/>
              </a:rPr>
              <a:t>Responsables en Materia de </a:t>
            </a:r>
            <a:br>
              <a:rPr lang="es-MX" sz="4500" b="1" dirty="0">
                <a:solidFill>
                  <a:schemeClr val="accent6">
                    <a:lumMod val="50000"/>
                  </a:schemeClr>
                </a:solidFill>
                <a:latin typeface="Tahoma" pitchFamily="34" charset="0"/>
                <a:ea typeface="Tahoma" pitchFamily="34" charset="0"/>
                <a:cs typeface="Tahoma" pitchFamily="34" charset="0"/>
              </a:rPr>
            </a:br>
            <a:r>
              <a:rPr lang="es-MX" sz="4500" b="1" dirty="0">
                <a:solidFill>
                  <a:schemeClr val="accent6">
                    <a:lumMod val="50000"/>
                  </a:schemeClr>
                </a:solidFill>
                <a:latin typeface="Tahoma" pitchFamily="34" charset="0"/>
                <a:ea typeface="Tahoma" pitchFamily="34" charset="0"/>
                <a:cs typeface="Tahoma" pitchFamily="34" charset="0"/>
              </a:rPr>
              <a:t>Transparencia y Acceso a la </a:t>
            </a:r>
            <a:r>
              <a:rPr lang="es-MX" sz="4500" b="1" dirty="0" smtClean="0">
                <a:solidFill>
                  <a:schemeClr val="accent6">
                    <a:lumMod val="50000"/>
                  </a:schemeClr>
                </a:solidFill>
                <a:latin typeface="Tahoma" pitchFamily="34" charset="0"/>
                <a:ea typeface="Tahoma" pitchFamily="34" charset="0"/>
                <a:cs typeface="Tahoma" pitchFamily="34" charset="0"/>
              </a:rPr>
              <a:t>Información</a:t>
            </a:r>
            <a:endParaRPr lang="es-MX" sz="4500" dirty="0">
              <a:solidFill>
                <a:schemeClr val="accent6">
                  <a:lumMod val="50000"/>
                </a:schemeClr>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4112" y="4367282"/>
            <a:ext cx="6674721" cy="2342317"/>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029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25250" y="1091130"/>
            <a:ext cx="6865388" cy="5133000"/>
          </a:xfrm>
          <a:prstGeom prst="rect">
            <a:avLst/>
          </a:prstGeom>
        </p:spPr>
      </p:pic>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0811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84250" y="4580458"/>
            <a:ext cx="5795017" cy="2033608"/>
          </a:xfrm>
          <a:prstGeom prst="rect">
            <a:avLst/>
          </a:prstGeom>
        </p:spPr>
      </p:pic>
      <p:sp>
        <p:nvSpPr>
          <p:cNvPr id="8" name="7 Rectángulo"/>
          <p:cNvSpPr/>
          <p:nvPr/>
        </p:nvSpPr>
        <p:spPr>
          <a:xfrm>
            <a:off x="2290075" y="947795"/>
            <a:ext cx="8130092" cy="861774"/>
          </a:xfrm>
          <a:prstGeom prst="rect">
            <a:avLst/>
          </a:prstGeom>
        </p:spPr>
        <p:txBody>
          <a:bodyPr wrap="square">
            <a:spAutoFit/>
          </a:bodyPr>
          <a:lstStyle/>
          <a:p>
            <a:pPr algn="ctr"/>
            <a:r>
              <a:rPr lang="es-MX" sz="2500" b="1" dirty="0">
                <a:solidFill>
                  <a:schemeClr val="accent6">
                    <a:lumMod val="50000"/>
                  </a:schemeClr>
                </a:solidFill>
                <a:latin typeface="Tahoma" pitchFamily="34" charset="0"/>
                <a:ea typeface="Tahoma" pitchFamily="34" charset="0"/>
                <a:cs typeface="Tahoma" pitchFamily="34" charset="0"/>
              </a:rPr>
              <a:t>Responsables en Materia de </a:t>
            </a:r>
            <a:r>
              <a:rPr lang="es-MX" sz="2500" b="1" dirty="0" smtClean="0">
                <a:solidFill>
                  <a:schemeClr val="accent6">
                    <a:lumMod val="50000"/>
                  </a:schemeClr>
                </a:solidFill>
                <a:latin typeface="Tahoma" pitchFamily="34" charset="0"/>
                <a:ea typeface="Tahoma" pitchFamily="34" charset="0"/>
                <a:cs typeface="Tahoma" pitchFamily="34" charset="0"/>
              </a:rPr>
              <a:t>Transparencia </a:t>
            </a:r>
            <a:r>
              <a:rPr lang="es-MX" sz="2500" b="1" dirty="0">
                <a:solidFill>
                  <a:schemeClr val="accent6">
                    <a:lumMod val="50000"/>
                  </a:schemeClr>
                </a:solidFill>
                <a:latin typeface="Tahoma" pitchFamily="34" charset="0"/>
                <a:ea typeface="Tahoma" pitchFamily="34" charset="0"/>
                <a:cs typeface="Tahoma" pitchFamily="34" charset="0"/>
              </a:rPr>
              <a:t>y Acceso a la Información </a:t>
            </a:r>
            <a:endParaRPr lang="es-MX" sz="2500" dirty="0">
              <a:solidFill>
                <a:schemeClr val="accent6">
                  <a:lumMod val="50000"/>
                </a:schemeClr>
              </a:solidFill>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272955" y="1919028"/>
            <a:ext cx="11709779" cy="4503965"/>
          </a:xfrm>
        </p:spPr>
        <p:txBody>
          <a:bodyPr>
            <a:noAutofit/>
          </a:bodyPr>
          <a:lstStyle/>
          <a:p>
            <a:r>
              <a:rPr lang="es-ES_tradnl" sz="2600" b="1" dirty="0">
                <a:solidFill>
                  <a:schemeClr val="tx1"/>
                </a:solidFill>
                <a:latin typeface="Tahoma" pitchFamily="34" charset="0"/>
                <a:ea typeface="Tahoma" pitchFamily="34" charset="0"/>
                <a:cs typeface="Tahoma" pitchFamily="34" charset="0"/>
              </a:rPr>
              <a:t>Los responsables de implementar todas las acciones en materia de transparencia, que la Ley estable son los siguientes: </a:t>
            </a:r>
          </a:p>
          <a:p>
            <a:pPr marL="406004" indent="-67866"/>
            <a:r>
              <a:rPr lang="es-ES_tradnl" sz="2600" b="1" dirty="0">
                <a:solidFill>
                  <a:schemeClr val="accent1"/>
                </a:solidFill>
                <a:latin typeface="Tahoma" pitchFamily="34" charset="0"/>
                <a:ea typeface="Tahoma" pitchFamily="34" charset="0"/>
                <a:cs typeface="Tahoma" pitchFamily="34" charset="0"/>
              </a:rPr>
              <a:t>2.1</a:t>
            </a:r>
            <a:r>
              <a:rPr lang="es-ES_tradnl" sz="2600" dirty="0">
                <a:solidFill>
                  <a:schemeClr val="tx1"/>
                </a:solidFill>
                <a:latin typeface="Tahoma" pitchFamily="34" charset="0"/>
                <a:ea typeface="Tahoma" pitchFamily="34" charset="0"/>
                <a:cs typeface="Tahoma" pitchFamily="34" charset="0"/>
              </a:rPr>
              <a:t> Instituto de Transparencia,  Acceso a la Información Pública, Protección de Datos Personales y Rendición de Cuentas de la CDMX</a:t>
            </a:r>
          </a:p>
          <a:p>
            <a:pPr marL="406004" indent="-67866"/>
            <a:r>
              <a:rPr lang="es-ES_tradnl" sz="2600" b="1" dirty="0">
                <a:solidFill>
                  <a:schemeClr val="accent1"/>
                </a:solidFill>
                <a:latin typeface="Tahoma" pitchFamily="34" charset="0"/>
                <a:ea typeface="Tahoma" pitchFamily="34" charset="0"/>
                <a:cs typeface="Tahoma" pitchFamily="34" charset="0"/>
              </a:rPr>
              <a:t>2.2</a:t>
            </a:r>
            <a:r>
              <a:rPr lang="es-ES_tradnl" sz="2600" dirty="0">
                <a:solidFill>
                  <a:schemeClr val="tx1"/>
                </a:solidFill>
                <a:latin typeface="Tahoma" pitchFamily="34" charset="0"/>
                <a:ea typeface="Tahoma" pitchFamily="34" charset="0"/>
                <a:cs typeface="Tahoma" pitchFamily="34" charset="0"/>
              </a:rPr>
              <a:t> Sistema Local de Transparencia, Acceso a la Información Pública, Protección de Datos Personales, Apertura Gubernamental y Rendición de la CDMX</a:t>
            </a:r>
          </a:p>
          <a:p>
            <a:pPr marL="406004" indent="-67866"/>
            <a:r>
              <a:rPr lang="es-ES_tradnl" sz="2600" b="1" dirty="0">
                <a:solidFill>
                  <a:schemeClr val="accent1"/>
                </a:solidFill>
                <a:latin typeface="Tahoma" pitchFamily="34" charset="0"/>
                <a:ea typeface="Tahoma" pitchFamily="34" charset="0"/>
                <a:cs typeface="Tahoma" pitchFamily="34" charset="0"/>
              </a:rPr>
              <a:t>2.3</a:t>
            </a:r>
            <a:r>
              <a:rPr lang="es-ES_tradnl" sz="2600" dirty="0">
                <a:solidFill>
                  <a:schemeClr val="tx1"/>
                </a:solidFill>
                <a:latin typeface="Tahoma" pitchFamily="34" charset="0"/>
                <a:ea typeface="Tahoma" pitchFamily="34" charset="0"/>
                <a:cs typeface="Tahoma" pitchFamily="34" charset="0"/>
              </a:rPr>
              <a:t> Comités de Transparencia</a:t>
            </a:r>
          </a:p>
          <a:p>
            <a:pPr marL="406004" indent="-67866"/>
            <a:r>
              <a:rPr lang="es-ES_tradnl" sz="2600" b="1" dirty="0">
                <a:solidFill>
                  <a:schemeClr val="accent1"/>
                </a:solidFill>
                <a:latin typeface="Tahoma" pitchFamily="34" charset="0"/>
                <a:ea typeface="Tahoma" pitchFamily="34" charset="0"/>
                <a:cs typeface="Tahoma" pitchFamily="34" charset="0"/>
              </a:rPr>
              <a:t>2.4</a:t>
            </a:r>
            <a:r>
              <a:rPr lang="es-ES_tradnl" sz="2600" dirty="0">
                <a:solidFill>
                  <a:schemeClr val="tx1"/>
                </a:solidFill>
                <a:latin typeface="Tahoma" pitchFamily="34" charset="0"/>
                <a:ea typeface="Tahoma" pitchFamily="34" charset="0"/>
                <a:cs typeface="Tahoma" pitchFamily="34" charset="0"/>
              </a:rPr>
              <a:t> Unidad de Transparencia</a:t>
            </a:r>
          </a:p>
          <a:p>
            <a:pPr marL="406004" indent="-67866"/>
            <a:r>
              <a:rPr lang="es-ES_tradnl" sz="2600" b="1" dirty="0">
                <a:solidFill>
                  <a:schemeClr val="accent1"/>
                </a:solidFill>
                <a:latin typeface="Tahoma" pitchFamily="34" charset="0"/>
                <a:ea typeface="Tahoma" pitchFamily="34" charset="0"/>
                <a:cs typeface="Tahoma" pitchFamily="34" charset="0"/>
              </a:rPr>
              <a:t>2.5</a:t>
            </a:r>
            <a:r>
              <a:rPr lang="es-ES_tradnl" sz="2600" dirty="0">
                <a:solidFill>
                  <a:schemeClr val="tx1"/>
                </a:solidFill>
                <a:latin typeface="Tahoma" pitchFamily="34" charset="0"/>
                <a:ea typeface="Tahoma" pitchFamily="34" charset="0"/>
                <a:cs typeface="Tahoma" pitchFamily="34" charset="0"/>
              </a:rPr>
              <a:t> Consejo Consultivo Ciudadano</a:t>
            </a:r>
          </a:p>
          <a:p>
            <a:pPr algn="ctr"/>
            <a:endParaRPr lang="es-MX" sz="2600" dirty="0">
              <a:solidFill>
                <a:schemeClr val="tx1"/>
              </a:solidFill>
              <a:latin typeface="Tahoma" pitchFamily="34" charset="0"/>
              <a:ea typeface="Tahoma" pitchFamily="34" charset="0"/>
              <a:cs typeface="Tahoma" pitchFamily="34" charset="0"/>
            </a:endParaRPr>
          </a:p>
          <a:p>
            <a:pPr algn="ctr"/>
            <a:endParaRPr lang="es-ES_tradnl" sz="2600" dirty="0">
              <a:solidFill>
                <a:schemeClr val="tx1"/>
              </a:solidFill>
              <a:latin typeface="Tahoma" pitchFamily="34" charset="0"/>
              <a:ea typeface="Tahoma" pitchFamily="34" charset="0"/>
              <a:cs typeface="Tahoma" pitchFamily="34" charset="0"/>
            </a:endParaRPr>
          </a:p>
          <a:p>
            <a:pPr algn="ctr"/>
            <a:r>
              <a:rPr lang="es-MX" sz="2600" dirty="0">
                <a:solidFill>
                  <a:schemeClr val="tx1"/>
                </a:solidFill>
                <a:latin typeface="Tahoma" pitchFamily="34" charset="0"/>
                <a:ea typeface="Tahoma" pitchFamily="34" charset="0"/>
                <a:cs typeface="Tahoma" pitchFamily="34" charset="0"/>
              </a:rPr>
              <a:t/>
            </a:r>
            <a:br>
              <a:rPr lang="es-MX" sz="2600" dirty="0">
                <a:solidFill>
                  <a:schemeClr val="tx1"/>
                </a:solidFill>
                <a:latin typeface="Tahoma" pitchFamily="34" charset="0"/>
                <a:ea typeface="Tahoma" pitchFamily="34" charset="0"/>
                <a:cs typeface="Tahoma" pitchFamily="34" charset="0"/>
              </a:rPr>
            </a:br>
            <a:endParaRPr lang="es-MX" sz="26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4042140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726810" y="1143850"/>
            <a:ext cx="7510700" cy="951042"/>
          </a:xfrm>
        </p:spPr>
        <p:txBody>
          <a:bodyPr>
            <a:normAutofit fontScale="90000"/>
          </a:bodyPr>
          <a:lstStyle/>
          <a:p>
            <a:pPr algn="ctr"/>
            <a:r>
              <a:rPr lang="es-MX" sz="3000" b="1" dirty="0">
                <a:solidFill>
                  <a:schemeClr val="accent6">
                    <a:lumMod val="50000"/>
                  </a:schemeClr>
                </a:solidFill>
                <a:latin typeface="Tahoma" pitchFamily="34" charset="0"/>
                <a:ea typeface="Tahoma" pitchFamily="34" charset="0"/>
                <a:cs typeface="Tahoma" pitchFamily="34" charset="0"/>
              </a:rPr>
              <a:t>Responsables en Materia de Transparencia y Acceso a la Información </a:t>
            </a:r>
          </a:p>
        </p:txBody>
      </p:sp>
      <p:sp>
        <p:nvSpPr>
          <p:cNvPr id="3" name="Marcador de contenido 2"/>
          <p:cNvSpPr>
            <a:spLocks noGrp="1"/>
          </p:cNvSpPr>
          <p:nvPr>
            <p:ph idx="1"/>
          </p:nvPr>
        </p:nvSpPr>
        <p:spPr>
          <a:xfrm>
            <a:off x="1289538" y="2906973"/>
            <a:ext cx="9659816" cy="2352101"/>
          </a:xfrm>
        </p:spPr>
        <p:txBody>
          <a:bodyPr>
            <a:normAutofit/>
          </a:bodyPr>
          <a:lstStyle/>
          <a:p>
            <a:pPr algn="ctr"/>
            <a:r>
              <a:rPr lang="es-ES_tradnl" sz="3000" b="1" dirty="0">
                <a:solidFill>
                  <a:schemeClr val="tx1"/>
                </a:solidFill>
                <a:latin typeface="Tahoma" pitchFamily="34" charset="0"/>
                <a:ea typeface="Tahoma" pitchFamily="34" charset="0"/>
                <a:cs typeface="Tahoma" pitchFamily="34" charset="0"/>
              </a:rPr>
              <a:t>2.1 Instituto de Transparencia,  </a:t>
            </a:r>
          </a:p>
          <a:p>
            <a:pPr algn="ctr"/>
            <a:r>
              <a:rPr lang="es-ES_tradnl" sz="3000" b="1" dirty="0">
                <a:solidFill>
                  <a:schemeClr val="tx1"/>
                </a:solidFill>
                <a:latin typeface="Tahoma" pitchFamily="34" charset="0"/>
                <a:ea typeface="Tahoma" pitchFamily="34" charset="0"/>
                <a:cs typeface="Tahoma" pitchFamily="34" charset="0"/>
              </a:rPr>
              <a:t>Acceso a la Información Pública, </a:t>
            </a:r>
          </a:p>
          <a:p>
            <a:pPr algn="ctr"/>
            <a:r>
              <a:rPr lang="es-ES_tradnl" sz="3000" b="1" dirty="0">
                <a:solidFill>
                  <a:schemeClr val="tx1"/>
                </a:solidFill>
                <a:latin typeface="Tahoma" pitchFamily="34" charset="0"/>
                <a:ea typeface="Tahoma" pitchFamily="34" charset="0"/>
                <a:cs typeface="Tahoma" pitchFamily="34" charset="0"/>
              </a:rPr>
              <a:t>Protección de Datos Personales y </a:t>
            </a:r>
          </a:p>
          <a:p>
            <a:pPr algn="ctr"/>
            <a:r>
              <a:rPr lang="es-ES_tradnl" sz="3000" b="1" dirty="0">
                <a:solidFill>
                  <a:schemeClr val="tx1"/>
                </a:solidFill>
                <a:latin typeface="Tahoma" pitchFamily="34" charset="0"/>
                <a:ea typeface="Tahoma" pitchFamily="34" charset="0"/>
                <a:cs typeface="Tahoma" pitchFamily="34" charset="0"/>
              </a:rPr>
              <a:t>Rendición de Cuentas de la Ciudad de México</a:t>
            </a:r>
            <a:endParaRPr lang="es-MX" sz="3000" dirty="0">
              <a:solidFill>
                <a:schemeClr val="tx1"/>
              </a:solidFill>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8499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008729" y="972884"/>
            <a:ext cx="2419406" cy="751403"/>
          </a:xfrm>
        </p:spPr>
        <p:txBody>
          <a:bodyPr>
            <a:normAutofit/>
          </a:bodyPr>
          <a:lstStyle/>
          <a:p>
            <a:pPr algn="ctr"/>
            <a:r>
              <a:rPr lang="es-MX" sz="4000" b="1" dirty="0">
                <a:solidFill>
                  <a:srgbClr val="00B0F0"/>
                </a:solidFill>
                <a:latin typeface="Tahoma" pitchFamily="34" charset="0"/>
                <a:ea typeface="Tahoma" pitchFamily="34" charset="0"/>
                <a:cs typeface="Tahoma" pitchFamily="34" charset="0"/>
              </a:rPr>
              <a:t>Instituto</a:t>
            </a:r>
          </a:p>
        </p:txBody>
      </p:sp>
      <p:sp>
        <p:nvSpPr>
          <p:cNvPr id="3" name="Marcador de contenido 2"/>
          <p:cNvSpPr>
            <a:spLocks noGrp="1"/>
          </p:cNvSpPr>
          <p:nvPr>
            <p:ph idx="1"/>
          </p:nvPr>
        </p:nvSpPr>
        <p:spPr>
          <a:xfrm>
            <a:off x="296664" y="1976787"/>
            <a:ext cx="11423177" cy="4023360"/>
          </a:xfrm>
        </p:spPr>
        <p:txBody>
          <a:bodyPr>
            <a:noAutofit/>
          </a:bodyPr>
          <a:lstStyle/>
          <a:p>
            <a:pPr algn="just">
              <a:buFont typeface="Wingdings" panose="05000000000000000000" pitchFamily="2" charset="2"/>
              <a:buChar char="v"/>
            </a:pPr>
            <a:r>
              <a:rPr lang="es-ES_tradnl" sz="3000" dirty="0">
                <a:solidFill>
                  <a:schemeClr val="tx1"/>
                </a:solidFill>
                <a:latin typeface="Tahoma" pitchFamily="34" charset="0"/>
                <a:ea typeface="Tahoma" pitchFamily="34" charset="0"/>
                <a:cs typeface="Tahoma" pitchFamily="34" charset="0"/>
              </a:rPr>
              <a:t>Es un</a:t>
            </a:r>
            <a:r>
              <a:rPr lang="es-ES_tradnl" sz="3000" b="1" dirty="0">
                <a:solidFill>
                  <a:schemeClr val="tx1"/>
                </a:solidFill>
                <a:latin typeface="Tahoma" pitchFamily="34" charset="0"/>
                <a:ea typeface="Tahoma" pitchFamily="34" charset="0"/>
                <a:cs typeface="Tahoma" pitchFamily="34" charset="0"/>
              </a:rPr>
              <a:t> órgano autónomo </a:t>
            </a:r>
            <a:r>
              <a:rPr lang="es-ES_tradnl" sz="3000" dirty="0">
                <a:solidFill>
                  <a:schemeClr val="tx1"/>
                </a:solidFill>
                <a:latin typeface="Tahoma" pitchFamily="34" charset="0"/>
                <a:ea typeface="Tahoma" pitchFamily="34" charset="0"/>
                <a:cs typeface="Tahoma" pitchFamily="34" charset="0"/>
              </a:rPr>
              <a:t>de la Ciudad de México, especializado,   independiente, imparcial y colegiado.</a:t>
            </a:r>
          </a:p>
          <a:p>
            <a:pPr algn="just">
              <a:buFont typeface="Wingdings" panose="05000000000000000000" pitchFamily="2" charset="2"/>
              <a:buChar char="v"/>
            </a:pPr>
            <a:r>
              <a:rPr lang="es-ES_tradnl" sz="3000" dirty="0" smtClean="0">
                <a:solidFill>
                  <a:schemeClr val="tx1"/>
                </a:solidFill>
                <a:latin typeface="Tahoma" pitchFamily="34" charset="0"/>
                <a:ea typeface="Tahoma" pitchFamily="34" charset="0"/>
                <a:cs typeface="Tahoma" pitchFamily="34" charset="0"/>
              </a:rPr>
              <a:t> </a:t>
            </a:r>
            <a:r>
              <a:rPr lang="es-ES_tradnl" sz="3000" dirty="0">
                <a:solidFill>
                  <a:schemeClr val="tx1"/>
                </a:solidFill>
                <a:latin typeface="Tahoma" pitchFamily="34" charset="0"/>
                <a:ea typeface="Tahoma" pitchFamily="34" charset="0"/>
                <a:cs typeface="Tahoma" pitchFamily="34" charset="0"/>
              </a:rPr>
              <a:t>Personalidad jurídica y patrimonio propios.</a:t>
            </a:r>
          </a:p>
          <a:p>
            <a:pPr algn="just">
              <a:buFont typeface="Wingdings" panose="05000000000000000000" pitchFamily="2" charset="2"/>
              <a:buChar char="v"/>
            </a:pPr>
            <a:r>
              <a:rPr lang="es-ES_tradnl" sz="3000" dirty="0" smtClean="0">
                <a:solidFill>
                  <a:schemeClr val="tx1"/>
                </a:solidFill>
                <a:latin typeface="Tahoma" pitchFamily="34" charset="0"/>
                <a:ea typeface="Tahoma" pitchFamily="34" charset="0"/>
                <a:cs typeface="Tahoma" pitchFamily="34" charset="0"/>
              </a:rPr>
              <a:t>Autonomía </a:t>
            </a:r>
            <a:r>
              <a:rPr lang="es-ES_tradnl" sz="3000" dirty="0">
                <a:solidFill>
                  <a:schemeClr val="tx1"/>
                </a:solidFill>
                <a:latin typeface="Tahoma" pitchFamily="34" charset="0"/>
                <a:ea typeface="Tahoma" pitchFamily="34" charset="0"/>
                <a:cs typeface="Tahoma" pitchFamily="34" charset="0"/>
              </a:rPr>
              <a:t>técnica, de gestión y financiera. </a:t>
            </a:r>
          </a:p>
          <a:p>
            <a:pPr algn="just">
              <a:buFont typeface="Wingdings" panose="05000000000000000000" pitchFamily="2" charset="2"/>
              <a:buChar char="v"/>
            </a:pPr>
            <a:r>
              <a:rPr lang="es-ES_tradnl" sz="3000" b="1" dirty="0" smtClean="0">
                <a:solidFill>
                  <a:schemeClr val="tx1"/>
                </a:solidFill>
                <a:latin typeface="Tahoma" pitchFamily="34" charset="0"/>
                <a:ea typeface="Tahoma" pitchFamily="34" charset="0"/>
                <a:cs typeface="Tahoma" pitchFamily="34" charset="0"/>
              </a:rPr>
              <a:t>Responsable </a:t>
            </a:r>
            <a:r>
              <a:rPr lang="es-ES_tradnl" sz="3000" b="1" dirty="0">
                <a:solidFill>
                  <a:schemeClr val="tx1"/>
                </a:solidFill>
                <a:latin typeface="Tahoma" pitchFamily="34" charset="0"/>
                <a:ea typeface="Tahoma" pitchFamily="34" charset="0"/>
                <a:cs typeface="Tahoma" pitchFamily="34" charset="0"/>
              </a:rPr>
              <a:t>de garantizar el cumplimiento de la Ley</a:t>
            </a:r>
            <a:r>
              <a:rPr lang="es-ES_tradnl" sz="3000" dirty="0">
                <a:solidFill>
                  <a:schemeClr val="tx1"/>
                </a:solidFill>
                <a:latin typeface="Tahoma" pitchFamily="34" charset="0"/>
                <a:ea typeface="Tahoma" pitchFamily="34" charset="0"/>
                <a:cs typeface="Tahoma" pitchFamily="34" charset="0"/>
              </a:rPr>
              <a:t>. </a:t>
            </a:r>
          </a:p>
          <a:p>
            <a:pPr algn="just">
              <a:buFont typeface="Wingdings" panose="05000000000000000000" pitchFamily="2" charset="2"/>
              <a:buChar char="v"/>
            </a:pPr>
            <a:r>
              <a:rPr lang="es-ES_tradnl" sz="3000" b="1" dirty="0" smtClean="0">
                <a:solidFill>
                  <a:schemeClr val="tx1"/>
                </a:solidFill>
                <a:latin typeface="Tahoma" pitchFamily="34" charset="0"/>
                <a:ea typeface="Tahoma" pitchFamily="34" charset="0"/>
                <a:cs typeface="Tahoma" pitchFamily="34" charset="0"/>
              </a:rPr>
              <a:t>Dirigir </a:t>
            </a:r>
            <a:r>
              <a:rPr lang="es-ES_tradnl" sz="3000" b="1" dirty="0">
                <a:solidFill>
                  <a:schemeClr val="tx1"/>
                </a:solidFill>
                <a:latin typeface="Tahoma" pitchFamily="34" charset="0"/>
                <a:ea typeface="Tahoma" pitchFamily="34" charset="0"/>
                <a:cs typeface="Tahoma" pitchFamily="34" charset="0"/>
              </a:rPr>
              <a:t>y vigilar el ejercicio de los Derechos </a:t>
            </a:r>
            <a:r>
              <a:rPr lang="es-ES_tradnl" sz="3000" dirty="0">
                <a:solidFill>
                  <a:schemeClr val="tx1"/>
                </a:solidFill>
                <a:latin typeface="Tahoma" pitchFamily="34" charset="0"/>
                <a:ea typeface="Tahoma" pitchFamily="34" charset="0"/>
                <a:cs typeface="Tahoma" pitchFamily="34" charset="0"/>
              </a:rPr>
              <a:t>de Acceso a la Información y la Protección de Datos Personales.</a:t>
            </a:r>
            <a:endParaRPr lang="es-MX" sz="3000" dirty="0">
              <a:solidFill>
                <a:schemeClr val="tx1"/>
              </a:solidFill>
              <a:latin typeface="Tahoma" pitchFamily="34" charset="0"/>
              <a:ea typeface="Tahoma" pitchFamily="34" charset="0"/>
              <a:cs typeface="Tahoma"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02333" y="2427504"/>
            <a:ext cx="2370670" cy="1730511"/>
          </a:xfrm>
          <a:prstGeom prst="rect">
            <a:avLst/>
          </a:prstGeom>
        </p:spPr>
      </p:pic>
      <p:grpSp>
        <p:nvGrpSpPr>
          <p:cNvPr id="14" name="13 Grupo"/>
          <p:cNvGrpSpPr/>
          <p:nvPr/>
        </p:nvGrpSpPr>
        <p:grpSpPr>
          <a:xfrm>
            <a:off x="1938548" y="140553"/>
            <a:ext cx="8928993" cy="1171039"/>
            <a:chOff x="107503" y="97721"/>
            <a:chExt cx="8928993" cy="1171039"/>
          </a:xfrm>
        </p:grpSpPr>
        <p:pic>
          <p:nvPicPr>
            <p:cNvPr id="15"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6" name="12 Grupo"/>
            <p:cNvGrpSpPr/>
            <p:nvPr/>
          </p:nvGrpSpPr>
          <p:grpSpPr>
            <a:xfrm>
              <a:off x="107503" y="97721"/>
              <a:ext cx="8928993" cy="1171039"/>
              <a:chOff x="107503" y="44624"/>
              <a:chExt cx="8972347" cy="1045270"/>
            </a:xfrm>
          </p:grpSpPr>
          <p:pic>
            <p:nvPicPr>
              <p:cNvPr id="17" name="1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0" name="Imagen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redondeado 4"/>
          <p:cNvSpPr/>
          <p:nvPr/>
        </p:nvSpPr>
        <p:spPr>
          <a:xfrm>
            <a:off x="9897057" y="6465175"/>
            <a:ext cx="1822784" cy="29778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37</a:t>
            </a:r>
          </a:p>
        </p:txBody>
      </p:sp>
    </p:spTree>
    <p:extLst>
      <p:ext uri="{BB962C8B-B14F-4D97-AF65-F5344CB8AC3E}">
        <p14:creationId xmlns:p14="http://schemas.microsoft.com/office/powerpoint/2010/main" xmlns="" val="4060670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2" name="Imagen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2346960" y="1072206"/>
            <a:ext cx="7543800" cy="728023"/>
          </a:xfrm>
        </p:spPr>
        <p:txBody>
          <a:bodyPr>
            <a:normAutofit/>
          </a:bodyPr>
          <a:lstStyle/>
          <a:p>
            <a:pPr algn="ctr"/>
            <a:r>
              <a:rPr lang="es-MX" sz="4000" b="1" dirty="0">
                <a:solidFill>
                  <a:srgbClr val="00B0F0"/>
                </a:solidFill>
                <a:latin typeface="Tahoma" pitchFamily="34" charset="0"/>
                <a:ea typeface="Tahoma" pitchFamily="34" charset="0"/>
                <a:cs typeface="Tahoma" pitchFamily="34" charset="0"/>
              </a:rPr>
              <a:t>Instituto…</a:t>
            </a:r>
            <a:endParaRPr lang="es-MX" sz="4000" dirty="0">
              <a:solidFill>
                <a:srgbClr val="00B0F0"/>
              </a:solidFill>
              <a:latin typeface="Tahoma" pitchFamily="34" charset="0"/>
              <a:ea typeface="Tahoma" pitchFamily="34" charset="0"/>
              <a:cs typeface="Tahoma" pitchFamily="34" charset="0"/>
            </a:endParaRPr>
          </a:p>
        </p:txBody>
      </p:sp>
      <p:sp>
        <p:nvSpPr>
          <p:cNvPr id="5" name="Rectángulo redondeado 4"/>
          <p:cNvSpPr/>
          <p:nvPr/>
        </p:nvSpPr>
        <p:spPr>
          <a:xfrm>
            <a:off x="9969684" y="6469687"/>
            <a:ext cx="1795713" cy="2887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51</a:t>
            </a: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
        <p:nvSpPr>
          <p:cNvPr id="13" name="Marcador de contenido 2"/>
          <p:cNvSpPr>
            <a:spLocks noGrp="1"/>
          </p:cNvSpPr>
          <p:nvPr>
            <p:ph idx="1"/>
          </p:nvPr>
        </p:nvSpPr>
        <p:spPr>
          <a:xfrm>
            <a:off x="232011" y="1903124"/>
            <a:ext cx="11709778" cy="4506221"/>
          </a:xfrm>
        </p:spPr>
        <p:txBody>
          <a:bodyPr>
            <a:noAutofit/>
          </a:bodyPr>
          <a:lstStyle/>
          <a:p>
            <a:pPr algn="just">
              <a:lnSpc>
                <a:spcPct val="100000"/>
              </a:lnSpc>
            </a:pPr>
            <a:r>
              <a:rPr lang="es-MX" sz="3500" dirty="0">
                <a:solidFill>
                  <a:schemeClr val="tx1"/>
                </a:solidFill>
                <a:latin typeface="Tahoma" pitchFamily="34" charset="0"/>
                <a:ea typeface="Tahoma" pitchFamily="34" charset="0"/>
                <a:cs typeface="Tahoma" pitchFamily="34" charset="0"/>
              </a:rPr>
              <a:t>El Instituto tiene como fin:</a:t>
            </a:r>
          </a:p>
          <a:p>
            <a:pPr algn="just">
              <a:lnSpc>
                <a:spcPct val="100000"/>
              </a:lnSpc>
            </a:pPr>
            <a:r>
              <a:rPr lang="es-MX" sz="3500" b="1" dirty="0">
                <a:solidFill>
                  <a:schemeClr val="tx1"/>
                </a:solidFill>
                <a:latin typeface="Tahoma" pitchFamily="34" charset="0"/>
                <a:ea typeface="Tahoma" pitchFamily="34" charset="0"/>
                <a:cs typeface="Tahoma" pitchFamily="34" charset="0"/>
              </a:rPr>
              <a:t>Vigilar</a:t>
            </a:r>
            <a:r>
              <a:rPr lang="es-MX" sz="3500" dirty="0">
                <a:solidFill>
                  <a:schemeClr val="tx1"/>
                </a:solidFill>
                <a:latin typeface="Tahoma" pitchFamily="34" charset="0"/>
                <a:ea typeface="Tahoma" pitchFamily="34" charset="0"/>
                <a:cs typeface="Tahoma" pitchFamily="34" charset="0"/>
              </a:rPr>
              <a:t> en el ámbito de su competencia, el cumplimiento de </a:t>
            </a:r>
            <a:r>
              <a:rPr lang="es-MX" sz="3500" b="1" dirty="0">
                <a:solidFill>
                  <a:schemeClr val="tx1"/>
                </a:solidFill>
                <a:latin typeface="Tahoma" pitchFamily="34" charset="0"/>
                <a:ea typeface="Tahoma" pitchFamily="34" charset="0"/>
                <a:cs typeface="Tahoma" pitchFamily="34" charset="0"/>
              </a:rPr>
              <a:t>las </a:t>
            </a:r>
            <a:r>
              <a:rPr lang="es-MX" sz="3500" dirty="0">
                <a:solidFill>
                  <a:schemeClr val="tx1"/>
                </a:solidFill>
                <a:latin typeface="Tahoma" pitchFamily="34" charset="0"/>
                <a:ea typeface="Tahoma" pitchFamily="34" charset="0"/>
                <a:cs typeface="Tahoma" pitchFamily="34" charset="0"/>
              </a:rPr>
              <a:t>disposiciones de transparencia, acceso a la información pública, protección de datos personales, </a:t>
            </a:r>
            <a:r>
              <a:rPr lang="es-MX" sz="3500" b="1" dirty="0">
                <a:solidFill>
                  <a:schemeClr val="tx1"/>
                </a:solidFill>
                <a:latin typeface="Tahoma" pitchFamily="34" charset="0"/>
                <a:ea typeface="Tahoma" pitchFamily="34" charset="0"/>
                <a:cs typeface="Tahoma" pitchFamily="34" charset="0"/>
              </a:rPr>
              <a:t>y rendición de cuentas, interpretar, aplicar y hacer cumplir los preceptos aplicables de la Ley General, de la  Ley de Transparencia y los que de ella se derivan… </a:t>
            </a:r>
          </a:p>
        </p:txBody>
      </p:sp>
    </p:spTree>
    <p:extLst>
      <p:ext uri="{BB962C8B-B14F-4D97-AF65-F5344CB8AC3E}">
        <p14:creationId xmlns:p14="http://schemas.microsoft.com/office/powerpoint/2010/main" xmlns="" val="33152692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17 Flecha curvada hacia arriba"/>
          <p:cNvSpPr/>
          <p:nvPr/>
        </p:nvSpPr>
        <p:spPr>
          <a:xfrm>
            <a:off x="8592528" y="2521526"/>
            <a:ext cx="803431" cy="7547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latin typeface="Tahoma" pitchFamily="34" charset="0"/>
              <a:ea typeface="Tahoma" pitchFamily="34" charset="0"/>
              <a:cs typeface="Tahoma" pitchFamily="34" charset="0"/>
            </a:endParaRPr>
          </a:p>
        </p:txBody>
      </p:sp>
      <p:sp>
        <p:nvSpPr>
          <p:cNvPr id="16" name="15 Flecha curvada hacia abajo"/>
          <p:cNvSpPr/>
          <p:nvPr/>
        </p:nvSpPr>
        <p:spPr>
          <a:xfrm rot="10800000">
            <a:off x="2697154" y="2507878"/>
            <a:ext cx="624658" cy="7547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latin typeface="Tahoma" pitchFamily="34" charset="0"/>
              <a:ea typeface="Tahoma" pitchFamily="34" charset="0"/>
              <a:cs typeface="Tahoma" pitchFamily="34" charset="0"/>
            </a:endParaRPr>
          </a:p>
        </p:txBody>
      </p:sp>
      <p:sp>
        <p:nvSpPr>
          <p:cNvPr id="2" name="Título 1"/>
          <p:cNvSpPr>
            <a:spLocks noGrp="1"/>
          </p:cNvSpPr>
          <p:nvPr>
            <p:ph type="title"/>
          </p:nvPr>
        </p:nvSpPr>
        <p:spPr>
          <a:xfrm>
            <a:off x="4940489" y="1151990"/>
            <a:ext cx="2542667" cy="912583"/>
          </a:xfrm>
        </p:spPr>
        <p:txBody>
          <a:bodyPr>
            <a:noAutofit/>
          </a:bodyPr>
          <a:lstStyle/>
          <a:p>
            <a:pPr algn="ctr"/>
            <a:r>
              <a:rPr lang="es-MX" sz="3600" b="1" dirty="0">
                <a:solidFill>
                  <a:schemeClr val="tx1"/>
                </a:solidFill>
                <a:latin typeface="Tahoma" pitchFamily="34" charset="0"/>
                <a:ea typeface="Tahoma" pitchFamily="34" charset="0"/>
                <a:cs typeface="Tahoma" pitchFamily="34" charset="0"/>
              </a:rPr>
              <a:t>Instituto</a:t>
            </a:r>
            <a:br>
              <a:rPr lang="es-MX" sz="3600" b="1" dirty="0">
                <a:solidFill>
                  <a:schemeClr val="tx1"/>
                </a:solidFill>
                <a:latin typeface="Tahoma" pitchFamily="34" charset="0"/>
                <a:ea typeface="Tahoma" pitchFamily="34" charset="0"/>
                <a:cs typeface="Tahoma" pitchFamily="34" charset="0"/>
              </a:rPr>
            </a:br>
            <a:r>
              <a:rPr lang="es-MX" sz="2800" b="1" dirty="0">
                <a:solidFill>
                  <a:schemeClr val="tx1"/>
                </a:solidFill>
                <a:latin typeface="Tahoma" pitchFamily="34" charset="0"/>
                <a:ea typeface="Tahoma" pitchFamily="34" charset="0"/>
                <a:cs typeface="Tahoma" pitchFamily="34" charset="0"/>
              </a:rPr>
              <a:t>Integración</a:t>
            </a:r>
            <a:endParaRPr lang="es-MX" sz="2800" dirty="0">
              <a:latin typeface="Tahoma" pitchFamily="34" charset="0"/>
              <a:ea typeface="Tahoma" pitchFamily="34" charset="0"/>
              <a:cs typeface="Tahoma" pitchFamily="34" charset="0"/>
            </a:endParaRPr>
          </a:p>
        </p:txBody>
      </p:sp>
      <p:graphicFrame>
        <p:nvGraphicFramePr>
          <p:cNvPr id="7" name="6 Diagrama"/>
          <p:cNvGraphicFramePr/>
          <p:nvPr>
            <p:extLst>
              <p:ext uri="{D42A27DB-BD31-4B8C-83A1-F6EECF244321}">
                <p14:modId xmlns:p14="http://schemas.microsoft.com/office/powerpoint/2010/main" xmlns="" val="1005950524"/>
              </p:ext>
            </p:extLst>
          </p:nvPr>
        </p:nvGraphicFramePr>
        <p:xfrm>
          <a:off x="3290483" y="2323889"/>
          <a:ext cx="5348657" cy="346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CuadroTexto"/>
          <p:cNvSpPr txBox="1"/>
          <p:nvPr/>
        </p:nvSpPr>
        <p:spPr>
          <a:xfrm>
            <a:off x="122831" y="1859857"/>
            <a:ext cx="2574322" cy="2585323"/>
          </a:xfrm>
          <a:prstGeom prst="rect">
            <a:avLst/>
          </a:prstGeom>
          <a:noFill/>
        </p:spPr>
        <p:txBody>
          <a:bodyPr wrap="square" rtlCol="0">
            <a:spAutoFit/>
          </a:bodyPr>
          <a:lstStyle/>
          <a:p>
            <a:pPr algn="just"/>
            <a:r>
              <a:rPr lang="es-MX" b="1" dirty="0">
                <a:latin typeface="Tahoma" pitchFamily="34" charset="0"/>
                <a:ea typeface="Tahoma" pitchFamily="34" charset="0"/>
                <a:cs typeface="Tahoma" pitchFamily="34" charset="0"/>
              </a:rPr>
              <a:t>Vigila el cumplimiento </a:t>
            </a:r>
            <a:r>
              <a:rPr lang="es-MX" dirty="0">
                <a:latin typeface="Tahoma" pitchFamily="34" charset="0"/>
                <a:ea typeface="Tahoma" pitchFamily="34" charset="0"/>
                <a:cs typeface="Tahoma" pitchFamily="34" charset="0"/>
              </a:rPr>
              <a:t>de las disposiciones  constitucionales y legales en materia de transparencia, acceso a la información y protección de datos de la </a:t>
            </a:r>
            <a:r>
              <a:rPr lang="es-MX" dirty="0" smtClean="0">
                <a:latin typeface="Tahoma" pitchFamily="34" charset="0"/>
                <a:ea typeface="Tahoma" pitchFamily="34" charset="0"/>
                <a:cs typeface="Tahoma" pitchFamily="34" charset="0"/>
              </a:rPr>
              <a:t>CDMX</a:t>
            </a:r>
            <a:endParaRPr lang="es-MX" sz="1100" dirty="0">
              <a:latin typeface="Tahoma" pitchFamily="34" charset="0"/>
              <a:ea typeface="Tahoma" pitchFamily="34" charset="0"/>
              <a:cs typeface="Tahoma" pitchFamily="34" charset="0"/>
            </a:endParaRPr>
          </a:p>
        </p:txBody>
      </p:sp>
      <p:sp>
        <p:nvSpPr>
          <p:cNvPr id="17" name="16 CuadroTexto"/>
          <p:cNvSpPr txBox="1"/>
          <p:nvPr/>
        </p:nvSpPr>
        <p:spPr>
          <a:xfrm>
            <a:off x="9355014" y="1885049"/>
            <a:ext cx="2668663" cy="1815882"/>
          </a:xfrm>
          <a:prstGeom prst="rect">
            <a:avLst/>
          </a:prstGeom>
          <a:noFill/>
        </p:spPr>
        <p:txBody>
          <a:bodyPr wrap="square" rtlCol="0">
            <a:spAutoFit/>
          </a:bodyPr>
          <a:lstStyle/>
          <a:p>
            <a:pPr algn="just"/>
            <a:r>
              <a:rPr lang="es-MX" sz="1600" b="1" dirty="0">
                <a:latin typeface="Tahoma" pitchFamily="34" charset="0"/>
                <a:ea typeface="Tahoma" pitchFamily="34" charset="0"/>
                <a:cs typeface="Tahoma" pitchFamily="34" charset="0"/>
              </a:rPr>
              <a:t>Presidirá  el Instituto y el Pleno</a:t>
            </a:r>
            <a:r>
              <a:rPr lang="es-MX" sz="1600" dirty="0">
                <a:latin typeface="Tahoma" pitchFamily="34" charset="0"/>
                <a:ea typeface="Tahoma" pitchFamily="34" charset="0"/>
                <a:cs typeface="Tahoma" pitchFamily="34" charset="0"/>
              </a:rPr>
              <a:t>.</a:t>
            </a:r>
          </a:p>
          <a:p>
            <a:pPr algn="just"/>
            <a:r>
              <a:rPr lang="es-MX" sz="1600" dirty="0">
                <a:latin typeface="Tahoma" pitchFamily="34" charset="0"/>
                <a:ea typeface="Tahoma" pitchFamily="34" charset="0"/>
                <a:cs typeface="Tahoma" pitchFamily="34" charset="0"/>
              </a:rPr>
              <a:t>En caso de empate de decisiones y resoluciones, tiene voto de calidad .</a:t>
            </a:r>
          </a:p>
          <a:p>
            <a:pPr algn="just"/>
            <a:r>
              <a:rPr lang="es-MX" sz="1600" dirty="0">
                <a:latin typeface="Tahoma" pitchFamily="34" charset="0"/>
                <a:ea typeface="Tahoma" pitchFamily="34" charset="0"/>
                <a:cs typeface="Tahoma" pitchFamily="34" charset="0"/>
              </a:rPr>
              <a:t>Representa legalmente  al Instituto.</a:t>
            </a:r>
          </a:p>
        </p:txBody>
      </p:sp>
      <p:sp>
        <p:nvSpPr>
          <p:cNvPr id="19" name="18 CuadroTexto"/>
          <p:cNvSpPr txBox="1"/>
          <p:nvPr/>
        </p:nvSpPr>
        <p:spPr>
          <a:xfrm>
            <a:off x="9303260" y="4183410"/>
            <a:ext cx="2775009" cy="1754326"/>
          </a:xfrm>
          <a:prstGeom prst="rect">
            <a:avLst/>
          </a:prstGeom>
          <a:noFill/>
        </p:spPr>
        <p:txBody>
          <a:bodyPr wrap="square" rtlCol="0">
            <a:spAutoFit/>
          </a:bodyPr>
          <a:lstStyle/>
          <a:p>
            <a:r>
              <a:rPr lang="es-MX" dirty="0">
                <a:latin typeface="Tahoma" pitchFamily="34" charset="0"/>
                <a:ea typeface="Tahoma" pitchFamily="34" charset="0"/>
                <a:cs typeface="Tahoma" pitchFamily="34" charset="0"/>
              </a:rPr>
              <a:t>Titular designado  por </a:t>
            </a:r>
            <a:r>
              <a:rPr lang="es-MX" b="1" dirty="0">
                <a:latin typeface="Tahoma" pitchFamily="34" charset="0"/>
                <a:ea typeface="Tahoma" pitchFamily="34" charset="0"/>
                <a:cs typeface="Tahoma" pitchFamily="34" charset="0"/>
              </a:rPr>
              <a:t>mayoría del Pleno del Poder Legislativo de la CDMX.</a:t>
            </a:r>
          </a:p>
          <a:p>
            <a:r>
              <a:rPr lang="es-MX" dirty="0">
                <a:latin typeface="Tahoma" pitchFamily="34" charset="0"/>
                <a:ea typeface="Tahoma" pitchFamily="34" charset="0"/>
                <a:cs typeface="Tahoma" pitchFamily="34" charset="0"/>
              </a:rPr>
              <a:t>Durará en su encargo  5 años</a:t>
            </a:r>
            <a:r>
              <a:rPr lang="es-MX" dirty="0" smtClean="0">
                <a:latin typeface="Tahoma" pitchFamily="34" charset="0"/>
                <a:ea typeface="Tahoma" pitchFamily="34" charset="0"/>
                <a:cs typeface="Tahoma" pitchFamily="34" charset="0"/>
              </a:rPr>
              <a:t>.</a:t>
            </a:r>
            <a:endParaRPr lang="es-MX" sz="1100" dirty="0">
              <a:latin typeface="Tahoma" pitchFamily="34" charset="0"/>
              <a:ea typeface="Tahoma" pitchFamily="34" charset="0"/>
              <a:cs typeface="Tahoma" pitchFamily="34" charset="0"/>
            </a:endParaRPr>
          </a:p>
        </p:txBody>
      </p:sp>
      <p:sp>
        <p:nvSpPr>
          <p:cNvPr id="20" name="19 Flecha curvada hacia arriba"/>
          <p:cNvSpPr/>
          <p:nvPr/>
        </p:nvSpPr>
        <p:spPr>
          <a:xfrm>
            <a:off x="7810703" y="5687050"/>
            <a:ext cx="1544311" cy="6861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latin typeface="Tahoma" pitchFamily="34" charset="0"/>
              <a:ea typeface="Tahoma" pitchFamily="34" charset="0"/>
              <a:cs typeface="Tahoma" pitchFamily="34" charset="0"/>
            </a:endParaRPr>
          </a:p>
        </p:txBody>
      </p:sp>
      <p:sp>
        <p:nvSpPr>
          <p:cNvPr id="4" name="CuadroTexto 3"/>
          <p:cNvSpPr txBox="1"/>
          <p:nvPr/>
        </p:nvSpPr>
        <p:spPr>
          <a:xfrm>
            <a:off x="1187166" y="5366822"/>
            <a:ext cx="2291025" cy="369332"/>
          </a:xfrm>
          <a:prstGeom prst="rect">
            <a:avLst/>
          </a:prstGeom>
          <a:noFill/>
        </p:spPr>
        <p:txBody>
          <a:bodyPr wrap="square" rtlCol="0">
            <a:spAutoFit/>
          </a:bodyPr>
          <a:lstStyle/>
          <a:p>
            <a:r>
              <a:rPr lang="es-MX" dirty="0">
                <a:latin typeface="Tahoma" pitchFamily="34" charset="0"/>
                <a:ea typeface="Tahoma" pitchFamily="34" charset="0"/>
                <a:cs typeface="Tahoma" pitchFamily="34" charset="0"/>
              </a:rPr>
              <a:t>Se crean ponencias</a:t>
            </a:r>
          </a:p>
        </p:txBody>
      </p:sp>
      <p:grpSp>
        <p:nvGrpSpPr>
          <p:cNvPr id="12" name="11 Grupo"/>
          <p:cNvGrpSpPr/>
          <p:nvPr/>
        </p:nvGrpSpPr>
        <p:grpSpPr>
          <a:xfrm>
            <a:off x="1938548" y="140553"/>
            <a:ext cx="8928993" cy="1171039"/>
            <a:chOff x="107503" y="97721"/>
            <a:chExt cx="8928993" cy="1171039"/>
          </a:xfrm>
        </p:grpSpPr>
        <p:pic>
          <p:nvPicPr>
            <p:cNvPr id="13"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5" name="12 Grupo"/>
            <p:cNvGrpSpPr/>
            <p:nvPr/>
          </p:nvGrpSpPr>
          <p:grpSpPr>
            <a:xfrm>
              <a:off x="107503" y="97721"/>
              <a:ext cx="8928993" cy="1171039"/>
              <a:chOff x="107503" y="44624"/>
              <a:chExt cx="8972347" cy="1045270"/>
            </a:xfrm>
          </p:grpSpPr>
          <p:pic>
            <p:nvPicPr>
              <p:cNvPr id="21" name="20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3" name="11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4" name="Imagen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uadroTexto 2"/>
          <p:cNvSpPr txBox="1"/>
          <p:nvPr/>
        </p:nvSpPr>
        <p:spPr>
          <a:xfrm>
            <a:off x="9505394" y="6436024"/>
            <a:ext cx="2367902" cy="300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b="1" dirty="0">
                <a:solidFill>
                  <a:srgbClr val="FFFF00"/>
                </a:solidFill>
                <a:latin typeface="Tahoma" pitchFamily="34" charset="0"/>
                <a:ea typeface="Tahoma" pitchFamily="34" charset="0"/>
                <a:cs typeface="Tahoma" pitchFamily="34" charset="0"/>
              </a:rPr>
              <a:t>Artículos 38, 62, 70 y 82 </a:t>
            </a:r>
            <a:endParaRPr lang="es-MX" b="1"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585352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490" y="2089923"/>
            <a:ext cx="11505062" cy="4280209"/>
          </a:xfrm>
        </p:spPr>
        <p:txBody>
          <a:bodyPr>
            <a:noAutofit/>
          </a:bodyPr>
          <a:lstStyle/>
          <a:p>
            <a:pPr algn="just">
              <a:buFont typeface="Wingdings" pitchFamily="2" charset="2"/>
              <a:buChar char="v"/>
            </a:pPr>
            <a:r>
              <a:rPr lang="es-MX" sz="3000" dirty="0">
                <a:solidFill>
                  <a:schemeClr val="tx1"/>
                </a:solidFill>
                <a:latin typeface="Tahoma" pitchFamily="34" charset="0"/>
                <a:ea typeface="Tahoma" pitchFamily="34" charset="0"/>
                <a:cs typeface="Tahoma" pitchFamily="34" charset="0"/>
              </a:rPr>
              <a:t>El Pleno del Instituto estará conformado por 7 Comisionados Ciudadanos, uno de ellos será el Comisionado Presidente.</a:t>
            </a:r>
          </a:p>
          <a:p>
            <a:pPr algn="just">
              <a:buFont typeface="Wingdings" pitchFamily="2" charset="2"/>
              <a:buChar char="v"/>
            </a:pPr>
            <a:r>
              <a:rPr lang="es-MX" sz="3000" dirty="0">
                <a:solidFill>
                  <a:schemeClr val="tx1"/>
                </a:solidFill>
                <a:latin typeface="Tahoma" pitchFamily="34" charset="0"/>
                <a:ea typeface="Tahoma" pitchFamily="34" charset="0"/>
                <a:cs typeface="Tahoma" pitchFamily="34" charset="0"/>
              </a:rPr>
              <a:t>Designados por el voto de las </a:t>
            </a:r>
            <a:r>
              <a:rPr lang="es-MX" sz="3000" b="1" dirty="0">
                <a:solidFill>
                  <a:schemeClr val="tx1"/>
                </a:solidFill>
                <a:latin typeface="Tahoma" pitchFamily="34" charset="0"/>
                <a:ea typeface="Tahoma" pitchFamily="34" charset="0"/>
                <a:cs typeface="Tahoma" pitchFamily="34" charset="0"/>
              </a:rPr>
              <a:t>dos terceras partes </a:t>
            </a:r>
            <a:r>
              <a:rPr lang="es-MX" sz="3000" dirty="0">
                <a:solidFill>
                  <a:schemeClr val="tx1"/>
                </a:solidFill>
                <a:latin typeface="Tahoma" pitchFamily="34" charset="0"/>
                <a:ea typeface="Tahoma" pitchFamily="34" charset="0"/>
                <a:cs typeface="Tahoma" pitchFamily="34" charset="0"/>
              </a:rPr>
              <a:t>de los miembros presentes del Pleno del Poder Legislativo</a:t>
            </a:r>
          </a:p>
          <a:p>
            <a:pPr algn="just">
              <a:buFont typeface="Wingdings" pitchFamily="2" charset="2"/>
              <a:buChar char="v"/>
            </a:pPr>
            <a:r>
              <a:rPr lang="es-MX" sz="3000" dirty="0">
                <a:solidFill>
                  <a:schemeClr val="tx1"/>
                </a:solidFill>
                <a:latin typeface="Tahoma" pitchFamily="34" charset="0"/>
                <a:ea typeface="Tahoma" pitchFamily="34" charset="0"/>
                <a:cs typeface="Tahoma" pitchFamily="34" charset="0"/>
              </a:rPr>
              <a:t>Duraran en su encargo 7 años improrrogables, siendo sustituidos en forma escalonada para asegurar la operación del Instituto.</a:t>
            </a:r>
          </a:p>
          <a:p>
            <a:pPr marL="2776538" indent="-90488" algn="just">
              <a:buFont typeface="Wingdings" pitchFamily="2" charset="2"/>
              <a:buChar char="v"/>
            </a:pPr>
            <a:r>
              <a:rPr lang="es-MX" sz="3000" b="1" dirty="0">
                <a:solidFill>
                  <a:schemeClr val="tx1"/>
                </a:solidFill>
                <a:latin typeface="Tahoma" pitchFamily="34" charset="0"/>
                <a:ea typeface="Tahoma" pitchFamily="34" charset="0"/>
                <a:cs typeface="Tahoma" pitchFamily="34" charset="0"/>
              </a:rPr>
              <a:t>El nuevo Instituto y los comisionados que lo conformarán entraran en operación el 1 de abril de 2018.</a:t>
            </a:r>
          </a:p>
          <a:p>
            <a:pPr algn="just">
              <a:buFont typeface="Wingdings" pitchFamily="2" charset="2"/>
              <a:buChar char="v"/>
            </a:pPr>
            <a:endParaRPr lang="es-MX" sz="3000" dirty="0">
              <a:solidFill>
                <a:schemeClr val="tx1"/>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8070" y="4887289"/>
            <a:ext cx="2437959" cy="1594804"/>
          </a:xfrm>
          <a:prstGeom prst="rect">
            <a:avLst/>
          </a:prstGeom>
        </p:spPr>
      </p:pic>
      <p:sp>
        <p:nvSpPr>
          <p:cNvPr id="4" name="CuadroTexto 3"/>
          <p:cNvSpPr txBox="1"/>
          <p:nvPr/>
        </p:nvSpPr>
        <p:spPr>
          <a:xfrm>
            <a:off x="225083" y="6482093"/>
            <a:ext cx="3699803" cy="369332"/>
          </a:xfrm>
          <a:prstGeom prst="rect">
            <a:avLst/>
          </a:prstGeom>
          <a:noFill/>
        </p:spPr>
        <p:txBody>
          <a:bodyPr wrap="square" rtlCol="0">
            <a:spAutoFit/>
          </a:bodyPr>
          <a:lstStyle/>
          <a:p>
            <a:r>
              <a:rPr lang="es-ES_tradnl">
                <a:solidFill>
                  <a:schemeClr val="bg1">
                    <a:lumMod val="95000"/>
                  </a:schemeClr>
                </a:solidFill>
              </a:rPr>
              <a:t>Transitorio tercero y décimo séptimo</a:t>
            </a:r>
            <a:endParaRPr lang="es-MX" dirty="0">
              <a:solidFill>
                <a:schemeClr val="bg1">
                  <a:lumMod val="95000"/>
                </a:schemeClr>
              </a:solidFill>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4566330" y="1052976"/>
            <a:ext cx="2489563" cy="774782"/>
          </a:xfrm>
        </p:spPr>
        <p:txBody>
          <a:bodyPr>
            <a:noAutofit/>
          </a:bodyPr>
          <a:lstStyle/>
          <a:p>
            <a:pPr algn="ctr"/>
            <a:r>
              <a:rPr lang="es-MX" sz="3000" b="1" dirty="0">
                <a:solidFill>
                  <a:schemeClr val="tx1"/>
                </a:solidFill>
                <a:latin typeface="Tahoma" pitchFamily="34" charset="0"/>
                <a:ea typeface="Tahoma" pitchFamily="34" charset="0"/>
                <a:cs typeface="Tahoma" pitchFamily="34" charset="0"/>
              </a:rPr>
              <a:t>Instituto</a:t>
            </a:r>
            <a:br>
              <a:rPr lang="es-MX" sz="3000" b="1" dirty="0">
                <a:solidFill>
                  <a:schemeClr val="tx1"/>
                </a:solidFill>
                <a:latin typeface="Tahoma" pitchFamily="34" charset="0"/>
                <a:ea typeface="Tahoma" pitchFamily="34" charset="0"/>
                <a:cs typeface="Tahoma" pitchFamily="34" charset="0"/>
              </a:rPr>
            </a:br>
            <a:r>
              <a:rPr lang="es-MX" sz="3000" b="1" dirty="0">
                <a:solidFill>
                  <a:schemeClr val="tx1"/>
                </a:solidFill>
                <a:latin typeface="Tahoma" pitchFamily="34" charset="0"/>
                <a:ea typeface="Tahoma" pitchFamily="34" charset="0"/>
                <a:cs typeface="Tahoma" pitchFamily="34" charset="0"/>
              </a:rPr>
              <a:t>El Pleno..</a:t>
            </a:r>
            <a:endParaRPr lang="es-MX" sz="3000" dirty="0">
              <a:latin typeface="Tahoma" pitchFamily="34" charset="0"/>
              <a:ea typeface="Tahoma" pitchFamily="34" charset="0"/>
              <a:cs typeface="Tahoma" pitchFamily="34" charset="0"/>
            </a:endParaRPr>
          </a:p>
        </p:txBody>
      </p:sp>
      <p:sp>
        <p:nvSpPr>
          <p:cNvPr id="6" name="Rectángulo redondeado 5"/>
          <p:cNvSpPr/>
          <p:nvPr/>
        </p:nvSpPr>
        <p:spPr>
          <a:xfrm>
            <a:off x="10063432" y="6434152"/>
            <a:ext cx="1918655" cy="3626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Artículos 39 y 40</a:t>
            </a:r>
          </a:p>
        </p:txBody>
      </p:sp>
    </p:spTree>
    <p:extLst>
      <p:ext uri="{BB962C8B-B14F-4D97-AF65-F5344CB8AC3E}">
        <p14:creationId xmlns:p14="http://schemas.microsoft.com/office/powerpoint/2010/main" xmlns="" val="89498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ítulo 1"/>
          <p:cNvSpPr txBox="1">
            <a:spLocks/>
          </p:cNvSpPr>
          <p:nvPr/>
        </p:nvSpPr>
        <p:spPr>
          <a:xfrm>
            <a:off x="5192892" y="947274"/>
            <a:ext cx="3173186" cy="6562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4000" b="1" dirty="0">
                <a:solidFill>
                  <a:schemeClr val="accent6">
                    <a:lumMod val="50000"/>
                  </a:schemeClr>
                </a:solidFill>
                <a:latin typeface="Tahoma" pitchFamily="34" charset="0"/>
                <a:ea typeface="Tahoma" pitchFamily="34" charset="0"/>
                <a:cs typeface="Tahoma" pitchFamily="34" charset="0"/>
              </a:rPr>
              <a:t>El Instituto</a:t>
            </a: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redondeado 4"/>
          <p:cNvSpPr/>
          <p:nvPr/>
        </p:nvSpPr>
        <p:spPr>
          <a:xfrm>
            <a:off x="10062873" y="6510293"/>
            <a:ext cx="1840832" cy="207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53</a:t>
            </a:r>
          </a:p>
        </p:txBody>
      </p:sp>
      <p:sp>
        <p:nvSpPr>
          <p:cNvPr id="3" name="2 Marcador de contenido"/>
          <p:cNvSpPr>
            <a:spLocks noGrp="1"/>
          </p:cNvSpPr>
          <p:nvPr>
            <p:ph idx="1"/>
          </p:nvPr>
        </p:nvSpPr>
        <p:spPr>
          <a:xfrm>
            <a:off x="411248" y="1660334"/>
            <a:ext cx="11598781" cy="4399272"/>
          </a:xfrm>
        </p:spPr>
        <p:txBody>
          <a:bodyPr>
            <a:noAutofit/>
          </a:bodyPr>
          <a:lstStyle/>
          <a:p>
            <a:pPr marL="0" indent="0">
              <a:lnSpc>
                <a:spcPct val="100000"/>
              </a:lnSpc>
              <a:buNone/>
            </a:pPr>
            <a:r>
              <a:rPr lang="es-MX" sz="2500" b="1" dirty="0">
                <a:solidFill>
                  <a:schemeClr val="accent6">
                    <a:lumMod val="50000"/>
                  </a:schemeClr>
                </a:solidFill>
                <a:latin typeface="Tahoma" pitchFamily="34" charset="0"/>
                <a:ea typeface="Tahoma" pitchFamily="34" charset="0"/>
                <a:cs typeface="Tahoma" pitchFamily="34" charset="0"/>
              </a:rPr>
              <a:t>Atribuciones</a:t>
            </a:r>
          </a:p>
          <a:p>
            <a:pPr marL="400050" indent="-400050">
              <a:lnSpc>
                <a:spcPct val="100000"/>
              </a:lnSpc>
              <a:buFont typeface="Wingdings" pitchFamily="2" charset="2"/>
              <a:buChar char="v"/>
            </a:pPr>
            <a:r>
              <a:rPr lang="es-MX" sz="2500" b="1" dirty="0">
                <a:solidFill>
                  <a:schemeClr val="tx1"/>
                </a:solidFill>
                <a:latin typeface="Tahoma" pitchFamily="34" charset="0"/>
                <a:ea typeface="Tahoma" pitchFamily="34" charset="0"/>
                <a:cs typeface="Tahoma" pitchFamily="34" charset="0"/>
              </a:rPr>
              <a:t>Emitir opiniones y recomendaciones </a:t>
            </a:r>
            <a:r>
              <a:rPr lang="es-MX" sz="2500" dirty="0">
                <a:solidFill>
                  <a:schemeClr val="tx1"/>
                </a:solidFill>
                <a:latin typeface="Tahoma" pitchFamily="34" charset="0"/>
                <a:ea typeface="Tahoma" pitchFamily="34" charset="0"/>
                <a:cs typeface="Tahoma" pitchFamily="34" charset="0"/>
              </a:rPr>
              <a:t>sobre temas relacionados con la Ley.</a:t>
            </a:r>
          </a:p>
          <a:p>
            <a:pPr marL="400050" indent="-400050">
              <a:lnSpc>
                <a:spcPct val="100000"/>
              </a:lnSpc>
              <a:buFont typeface="Wingdings" pitchFamily="2" charset="2"/>
              <a:buChar char="v"/>
            </a:pPr>
            <a:r>
              <a:rPr lang="es-MX" sz="2500" b="1" dirty="0">
                <a:solidFill>
                  <a:schemeClr val="tx1"/>
                </a:solidFill>
                <a:latin typeface="Tahoma" pitchFamily="34" charset="0"/>
                <a:ea typeface="Tahoma" pitchFamily="34" charset="0"/>
                <a:cs typeface="Tahoma" pitchFamily="34" charset="0"/>
              </a:rPr>
              <a:t>Verificar que los sujetos obligados cumplan con las obligaciones </a:t>
            </a:r>
            <a:r>
              <a:rPr lang="es-MX" sz="2500" dirty="0">
                <a:solidFill>
                  <a:schemeClr val="tx1"/>
                </a:solidFill>
                <a:latin typeface="Tahoma" pitchFamily="34" charset="0"/>
                <a:ea typeface="Tahoma" pitchFamily="34" charset="0"/>
                <a:cs typeface="Tahoma" pitchFamily="34" charset="0"/>
              </a:rPr>
              <a:t>que se derivan de la Ley General, la LTAIPRC y demás disposiciones aplicables.</a:t>
            </a:r>
          </a:p>
          <a:p>
            <a:pPr marL="400050" indent="-400050">
              <a:lnSpc>
                <a:spcPct val="100000"/>
              </a:lnSpc>
              <a:buFont typeface="Wingdings" pitchFamily="2" charset="2"/>
              <a:buChar char="v"/>
            </a:pPr>
            <a:r>
              <a:rPr lang="es-MX" sz="2500" b="1" dirty="0">
                <a:solidFill>
                  <a:schemeClr val="tx1"/>
                </a:solidFill>
                <a:latin typeface="Tahoma" pitchFamily="34" charset="0"/>
                <a:ea typeface="Tahoma" pitchFamily="34" charset="0"/>
                <a:cs typeface="Tahoma" pitchFamily="34" charset="0"/>
              </a:rPr>
              <a:t>Investigar, conocer y resolver los recursos de revisión. </a:t>
            </a:r>
          </a:p>
          <a:p>
            <a:pPr marL="400050" indent="-400050">
              <a:lnSpc>
                <a:spcPct val="100000"/>
              </a:lnSpc>
              <a:buFont typeface="Wingdings" pitchFamily="2" charset="2"/>
              <a:buChar char="v"/>
            </a:pPr>
            <a:r>
              <a:rPr lang="es-MX" sz="2500" b="1" dirty="0">
                <a:solidFill>
                  <a:schemeClr val="tx1"/>
                </a:solidFill>
                <a:latin typeface="Tahoma" pitchFamily="34" charset="0"/>
                <a:ea typeface="Tahoma" pitchFamily="34" charset="0"/>
                <a:cs typeface="Tahoma" pitchFamily="34" charset="0"/>
              </a:rPr>
              <a:t>Generar metodologías e indicadores específicos para evaluar el desempeño </a:t>
            </a:r>
            <a:r>
              <a:rPr lang="es-MX" sz="2500" dirty="0">
                <a:solidFill>
                  <a:schemeClr val="tx1"/>
                </a:solidFill>
                <a:latin typeface="Tahoma" pitchFamily="34" charset="0"/>
                <a:ea typeface="Tahoma" pitchFamily="34" charset="0"/>
                <a:cs typeface="Tahoma" pitchFamily="34" charset="0"/>
              </a:rPr>
              <a:t>institucional en materia de transparencia de los sujetos obligados.</a:t>
            </a:r>
            <a:endParaRPr lang="es-MX" sz="2500" b="1" dirty="0">
              <a:solidFill>
                <a:schemeClr val="tx1"/>
              </a:solidFill>
              <a:latin typeface="Tahoma" pitchFamily="34" charset="0"/>
              <a:ea typeface="Tahoma" pitchFamily="34" charset="0"/>
              <a:cs typeface="Tahoma" pitchFamily="34" charset="0"/>
            </a:endParaRPr>
          </a:p>
          <a:p>
            <a:pPr marL="400050" indent="-400050">
              <a:lnSpc>
                <a:spcPct val="100000"/>
              </a:lnSpc>
              <a:buFont typeface="Wingdings" pitchFamily="2" charset="2"/>
              <a:buChar char="v"/>
            </a:pPr>
            <a:r>
              <a:rPr lang="es-MX" sz="2500" b="1" dirty="0">
                <a:solidFill>
                  <a:schemeClr val="tx1"/>
                </a:solidFill>
                <a:latin typeface="Tahoma" pitchFamily="34" charset="0"/>
                <a:ea typeface="Tahoma" pitchFamily="34" charset="0"/>
                <a:cs typeface="Tahoma" pitchFamily="34" charset="0"/>
              </a:rPr>
              <a:t>Formular recomendaciones vinculatorias sobre la clasificación de la información</a:t>
            </a:r>
            <a:r>
              <a:rPr lang="es-MX" sz="2500" dirty="0">
                <a:solidFill>
                  <a:schemeClr val="tx1"/>
                </a:solidFill>
                <a:latin typeface="Tahoma" pitchFamily="34" charset="0"/>
                <a:ea typeface="Tahoma" pitchFamily="34" charset="0"/>
                <a:cs typeface="Tahoma" pitchFamily="34" charset="0"/>
              </a:rPr>
              <a:t>.</a:t>
            </a:r>
            <a:endParaRPr lang="es-MX" sz="25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069992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854858" y="809108"/>
            <a:ext cx="2834866" cy="785616"/>
          </a:xfrm>
        </p:spPr>
        <p:txBody>
          <a:bodyPr>
            <a:normAutofit/>
          </a:bodyPr>
          <a:lstStyle/>
          <a:p>
            <a:pPr algn="ctr"/>
            <a:r>
              <a:rPr lang="es-MX" sz="4000" b="1" dirty="0">
                <a:solidFill>
                  <a:schemeClr val="tx1"/>
                </a:solidFill>
                <a:latin typeface="Tahoma" pitchFamily="34" charset="0"/>
                <a:ea typeface="Tahoma" pitchFamily="34" charset="0"/>
                <a:cs typeface="Tahoma" pitchFamily="34" charset="0"/>
              </a:rPr>
              <a:t>Instituto</a:t>
            </a:r>
            <a:endParaRPr lang="es-MX" sz="4000" dirty="0">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82137" y="2004647"/>
            <a:ext cx="11464120" cy="3974122"/>
          </a:xfrm>
        </p:spPr>
        <p:txBody>
          <a:bodyPr>
            <a:noAutofit/>
          </a:bodyPr>
          <a:lstStyle/>
          <a:p>
            <a:pPr algn="just">
              <a:lnSpc>
                <a:spcPct val="100000"/>
              </a:lnSpc>
            </a:pPr>
            <a:r>
              <a:rPr lang="es-MX" sz="3000" dirty="0">
                <a:solidFill>
                  <a:schemeClr val="tx1"/>
                </a:solidFill>
                <a:latin typeface="Tahoma" pitchFamily="34" charset="0"/>
                <a:ea typeface="Tahoma" pitchFamily="34" charset="0"/>
                <a:cs typeface="Tahoma" pitchFamily="34" charset="0"/>
              </a:rPr>
              <a:t>En el término de </a:t>
            </a:r>
            <a:r>
              <a:rPr lang="es-MX" sz="3000" b="1" dirty="0">
                <a:solidFill>
                  <a:schemeClr val="tx1"/>
                </a:solidFill>
                <a:latin typeface="Tahoma" pitchFamily="34" charset="0"/>
                <a:ea typeface="Tahoma" pitchFamily="34" charset="0"/>
                <a:cs typeface="Tahoma" pitchFamily="34" charset="0"/>
              </a:rPr>
              <a:t>ciento ochenta días naturales (6 de noviembre de 2016) </a:t>
            </a:r>
            <a:r>
              <a:rPr lang="es-MX" sz="3000" dirty="0">
                <a:solidFill>
                  <a:schemeClr val="tx1"/>
                </a:solidFill>
                <a:latin typeface="Tahoma" pitchFamily="34" charset="0"/>
                <a:ea typeface="Tahoma" pitchFamily="34" charset="0"/>
                <a:cs typeface="Tahoma" pitchFamily="34" charset="0"/>
              </a:rPr>
              <a:t>contados a partir de la entrada en vigor de la Ley, el Instituto deberá expedir su Reglamento Interior, las Disposiciones y Acuerdos de Carácter General, así como realizar las adecuaciones normativas que correspondan… </a:t>
            </a:r>
          </a:p>
          <a:p>
            <a:pPr algn="just">
              <a:lnSpc>
                <a:spcPct val="100000"/>
              </a:lnSpc>
            </a:pPr>
            <a:r>
              <a:rPr lang="es-MX" sz="3000" b="1" dirty="0">
                <a:solidFill>
                  <a:schemeClr val="tx1"/>
                </a:solidFill>
                <a:latin typeface="Tahoma" pitchFamily="34" charset="0"/>
                <a:ea typeface="Tahoma" pitchFamily="34" charset="0"/>
                <a:cs typeface="Tahoma" pitchFamily="34" charset="0"/>
              </a:rPr>
              <a:t>El nuevo Instituto y los comisionados que lo conformarán entraran en operación el 1 de abril de </a:t>
            </a:r>
            <a:r>
              <a:rPr lang="es-MX" sz="3000" b="1" dirty="0" smtClean="0">
                <a:solidFill>
                  <a:schemeClr val="tx1"/>
                </a:solidFill>
                <a:latin typeface="Tahoma" pitchFamily="34" charset="0"/>
                <a:ea typeface="Tahoma" pitchFamily="34" charset="0"/>
                <a:cs typeface="Tahoma" pitchFamily="34" charset="0"/>
              </a:rPr>
              <a:t>2018.</a:t>
            </a:r>
            <a:endParaRPr lang="es-MX" sz="3000" b="1" dirty="0">
              <a:solidFill>
                <a:schemeClr val="tx1"/>
              </a:solidFill>
              <a:latin typeface="Tahoma" pitchFamily="34" charset="0"/>
              <a:ea typeface="Tahoma" pitchFamily="34" charset="0"/>
              <a:cs typeface="Tahoma"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03565" y="4951326"/>
            <a:ext cx="2272275" cy="1529415"/>
          </a:xfrm>
          <a:prstGeom prst="rect">
            <a:avLst/>
          </a:prstGeom>
        </p:spPr>
      </p:pic>
      <p:sp>
        <p:nvSpPr>
          <p:cNvPr id="7" name="CuadroTexto 6"/>
          <p:cNvSpPr txBox="1"/>
          <p:nvPr/>
        </p:nvSpPr>
        <p:spPr>
          <a:xfrm>
            <a:off x="9019597" y="6467092"/>
            <a:ext cx="2943526" cy="300082"/>
          </a:xfrm>
          <a:prstGeom prst="rect">
            <a:avLst/>
          </a:prstGeom>
          <a:noFill/>
        </p:spPr>
        <p:txBody>
          <a:bodyPr wrap="square" rtlCol="0">
            <a:spAutoFit/>
          </a:bodyPr>
          <a:lstStyle/>
          <a:p>
            <a:r>
              <a:rPr lang="es-ES_tradnl" sz="1350" dirty="0">
                <a:solidFill>
                  <a:schemeClr val="bg1">
                    <a:lumMod val="95000"/>
                  </a:schemeClr>
                </a:solidFill>
              </a:rPr>
              <a:t>Transitorio tercero y décimo séptimo</a:t>
            </a:r>
            <a:endParaRPr lang="es-MX" sz="1350" dirty="0">
              <a:solidFill>
                <a:schemeClr val="bg1">
                  <a:lumMod val="95000"/>
                </a:schemeClr>
              </a:solidFill>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9330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55100" y="928038"/>
            <a:ext cx="11027391" cy="1774212"/>
          </a:xfrm>
        </p:spPr>
        <p:txBody>
          <a:bodyPr>
            <a:no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Tema 2 </a:t>
            </a:r>
            <a:br>
              <a:rPr lang="es-MX" sz="4000" b="1" dirty="0">
                <a:solidFill>
                  <a:schemeClr val="accent6">
                    <a:lumMod val="50000"/>
                  </a:schemeClr>
                </a:solidFill>
                <a:latin typeface="Tahoma" pitchFamily="34" charset="0"/>
                <a:ea typeface="Tahoma" pitchFamily="34" charset="0"/>
                <a:cs typeface="Tahoma" pitchFamily="34" charset="0"/>
              </a:rPr>
            </a:br>
            <a:r>
              <a:rPr lang="es-MX" sz="4000" b="1" dirty="0">
                <a:solidFill>
                  <a:schemeClr val="accent6">
                    <a:lumMod val="50000"/>
                  </a:schemeClr>
                </a:solidFill>
                <a:latin typeface="Tahoma" pitchFamily="34" charset="0"/>
                <a:ea typeface="Tahoma" pitchFamily="34" charset="0"/>
                <a:cs typeface="Tahoma" pitchFamily="34" charset="0"/>
              </a:rPr>
              <a:t>Responsables en Materia de </a:t>
            </a:r>
            <a:r>
              <a:rPr lang="es-MX" sz="4000" b="1" dirty="0" smtClean="0">
                <a:solidFill>
                  <a:schemeClr val="accent6">
                    <a:lumMod val="50000"/>
                  </a:schemeClr>
                </a:solidFill>
                <a:latin typeface="Tahoma" pitchFamily="34" charset="0"/>
                <a:ea typeface="Tahoma" pitchFamily="34" charset="0"/>
                <a:cs typeface="Tahoma" pitchFamily="34" charset="0"/>
              </a:rPr>
              <a:t>Transparencia </a:t>
            </a:r>
            <a:r>
              <a:rPr lang="es-MX" sz="4000" b="1" dirty="0">
                <a:solidFill>
                  <a:schemeClr val="accent6">
                    <a:lumMod val="50000"/>
                  </a:schemeClr>
                </a:solidFill>
                <a:latin typeface="Tahoma" pitchFamily="34" charset="0"/>
                <a:ea typeface="Tahoma" pitchFamily="34" charset="0"/>
                <a:cs typeface="Tahoma" pitchFamily="34" charset="0"/>
              </a:rPr>
              <a:t>y Acceso a </a:t>
            </a:r>
            <a:r>
              <a:rPr lang="es-MX" sz="4000" b="1" dirty="0" smtClean="0">
                <a:solidFill>
                  <a:schemeClr val="accent6">
                    <a:lumMod val="50000"/>
                  </a:schemeClr>
                </a:solidFill>
                <a:latin typeface="Tahoma" pitchFamily="34" charset="0"/>
                <a:ea typeface="Tahoma" pitchFamily="34" charset="0"/>
                <a:cs typeface="Tahoma" pitchFamily="34" charset="0"/>
              </a:rPr>
              <a:t>la Información </a:t>
            </a:r>
            <a:endParaRPr lang="es-MX" sz="4000" b="1"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763731" y="3071070"/>
            <a:ext cx="10645254" cy="1473646"/>
          </a:xfrm>
        </p:spPr>
        <p:txBody>
          <a:bodyPr>
            <a:noAutofit/>
          </a:bodyPr>
          <a:lstStyle/>
          <a:p>
            <a:pPr algn="ctr"/>
            <a:r>
              <a:rPr lang="es-ES_tradnl" sz="3000" b="1" dirty="0">
                <a:solidFill>
                  <a:schemeClr val="tx1"/>
                </a:solidFill>
                <a:latin typeface="Tahoma" pitchFamily="34" charset="0"/>
                <a:ea typeface="Tahoma" pitchFamily="34" charset="0"/>
                <a:cs typeface="Tahoma" pitchFamily="34" charset="0"/>
              </a:rPr>
              <a:t>2.2  Sistema Local </a:t>
            </a:r>
            <a:r>
              <a:rPr lang="es-ES_tradnl" sz="3000" dirty="0">
                <a:solidFill>
                  <a:schemeClr val="tx1"/>
                </a:solidFill>
                <a:latin typeface="Tahoma" pitchFamily="34" charset="0"/>
                <a:ea typeface="Tahoma" pitchFamily="34" charset="0"/>
                <a:cs typeface="Tahoma" pitchFamily="34" charset="0"/>
              </a:rPr>
              <a:t>de Transparencia, Acceso a la Información Pública, Protección de Datos Personales, Apertura Gubernamental y Rendición de la </a:t>
            </a:r>
            <a:r>
              <a:rPr lang="es-ES_tradnl" sz="3000" dirty="0" smtClean="0">
                <a:solidFill>
                  <a:schemeClr val="tx1"/>
                </a:solidFill>
                <a:latin typeface="Tahoma" pitchFamily="34" charset="0"/>
                <a:ea typeface="Tahoma" pitchFamily="34" charset="0"/>
                <a:cs typeface="Tahoma" pitchFamily="34" charset="0"/>
              </a:rPr>
              <a:t>CDMX</a:t>
            </a:r>
            <a:endParaRPr lang="es-MX" sz="3000" dirty="0">
              <a:solidFill>
                <a:schemeClr val="tx1"/>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75773" y="4570422"/>
            <a:ext cx="5823616" cy="2043644"/>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058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9573" y="1134100"/>
            <a:ext cx="7543800" cy="618918"/>
          </a:xfrm>
        </p:spPr>
        <p:txBody>
          <a:bodyPr>
            <a:normAutofit/>
          </a:bodyPr>
          <a:lstStyle/>
          <a:p>
            <a:pPr algn="ctr"/>
            <a:r>
              <a:rPr lang="es-ES_tradnl" sz="3600" b="1" dirty="0">
                <a:solidFill>
                  <a:schemeClr val="accent6">
                    <a:lumMod val="50000"/>
                  </a:schemeClr>
                </a:solidFill>
                <a:latin typeface="Tahoma" pitchFamily="34" charset="0"/>
                <a:ea typeface="Tahoma" pitchFamily="34" charset="0"/>
                <a:cs typeface="Tahoma" pitchFamily="34" charset="0"/>
              </a:rPr>
              <a:t>Sistema Local de Transparencia</a:t>
            </a:r>
            <a:endParaRPr lang="es-MX" sz="3600"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259307" y="1845734"/>
            <a:ext cx="11682484" cy="4118338"/>
          </a:xfrm>
        </p:spPr>
        <p:txBody>
          <a:bodyPr>
            <a:noAutofit/>
          </a:bodyPr>
          <a:lstStyle/>
          <a:p>
            <a:pPr marL="0" indent="0" algn="just">
              <a:buNone/>
            </a:pPr>
            <a:r>
              <a:rPr lang="es-ES_tradnl" sz="3000" dirty="0">
                <a:solidFill>
                  <a:schemeClr val="tx1"/>
                </a:solidFill>
                <a:latin typeface="Tahoma" pitchFamily="34" charset="0"/>
                <a:ea typeface="Tahoma" pitchFamily="34" charset="0"/>
                <a:cs typeface="Tahoma" pitchFamily="34" charset="0"/>
              </a:rPr>
              <a:t>El Sistema Local es considerado el espacio de articulación de la </a:t>
            </a:r>
            <a:r>
              <a:rPr lang="es-ES_tradnl" sz="3000" b="1" dirty="0">
                <a:solidFill>
                  <a:schemeClr val="tx1"/>
                </a:solidFill>
                <a:latin typeface="Tahoma" pitchFamily="34" charset="0"/>
                <a:ea typeface="Tahoma" pitchFamily="34" charset="0"/>
                <a:cs typeface="Tahoma" pitchFamily="34" charset="0"/>
              </a:rPr>
              <a:t>política pública transversal de transparencia en la Ciudad de México</a:t>
            </a:r>
            <a:r>
              <a:rPr lang="es-ES_tradnl" sz="3000" dirty="0">
                <a:solidFill>
                  <a:schemeClr val="tx1"/>
                </a:solidFill>
                <a:latin typeface="Tahoma" pitchFamily="34" charset="0"/>
                <a:ea typeface="Tahoma" pitchFamily="34" charset="0"/>
                <a:cs typeface="Tahoma" pitchFamily="34" charset="0"/>
              </a:rPr>
              <a:t>. </a:t>
            </a:r>
          </a:p>
          <a:p>
            <a:pPr marL="0" indent="0" algn="just">
              <a:buNone/>
            </a:pPr>
            <a:r>
              <a:rPr lang="es-ES_tradnl" sz="3000" b="1" dirty="0">
                <a:solidFill>
                  <a:schemeClr val="tx1"/>
                </a:solidFill>
                <a:latin typeface="Tahoma" pitchFamily="34" charset="0"/>
                <a:ea typeface="Tahoma" pitchFamily="34" charset="0"/>
                <a:cs typeface="Tahoma" pitchFamily="34" charset="0"/>
              </a:rPr>
              <a:t>Finalidad</a:t>
            </a:r>
          </a:p>
          <a:p>
            <a:pPr marL="0" indent="0" algn="just">
              <a:buNone/>
            </a:pPr>
            <a:r>
              <a:rPr lang="es-ES_tradnl" sz="3000" dirty="0">
                <a:solidFill>
                  <a:schemeClr val="tx1"/>
                </a:solidFill>
                <a:latin typeface="Tahoma" pitchFamily="34" charset="0"/>
                <a:ea typeface="Tahoma" pitchFamily="34" charset="0"/>
                <a:cs typeface="Tahoma" pitchFamily="34" charset="0"/>
              </a:rPr>
              <a:t>Coordinar y evaluar las acciones relativas a </a:t>
            </a:r>
            <a:r>
              <a:rPr lang="es-ES_tradnl" sz="3000" b="1" dirty="0">
                <a:solidFill>
                  <a:schemeClr val="tx1"/>
                </a:solidFill>
                <a:latin typeface="Tahoma" pitchFamily="34" charset="0"/>
                <a:ea typeface="Tahoma" pitchFamily="34" charset="0"/>
                <a:cs typeface="Tahoma" pitchFamily="34" charset="0"/>
              </a:rPr>
              <a:t>la política de transparencia, acceso a la información, protección de datos personales, apertura gubernamental y rendición de cuentas en coadyuvancia con las funciones del Sistema Nacional de Transparencia</a:t>
            </a:r>
            <a:r>
              <a:rPr lang="es-ES_tradnl" sz="3000" dirty="0" smtClean="0">
                <a:solidFill>
                  <a:schemeClr val="tx1"/>
                </a:solidFill>
                <a:latin typeface="Tahoma" pitchFamily="34" charset="0"/>
                <a:ea typeface="Tahoma" pitchFamily="34" charset="0"/>
                <a:cs typeface="Tahoma" pitchFamily="34" charset="0"/>
              </a:rPr>
              <a:t>.</a:t>
            </a:r>
            <a:endParaRPr lang="es-ES_tradnl" sz="3000" dirty="0">
              <a:solidFill>
                <a:schemeClr val="tx1"/>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54391" y="2728734"/>
            <a:ext cx="1330547" cy="1153878"/>
          </a:xfrm>
          <a:prstGeom prst="rect">
            <a:avLst/>
          </a:prstGeom>
        </p:spPr>
      </p:pic>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ángulo redondeado 5"/>
          <p:cNvSpPr/>
          <p:nvPr/>
        </p:nvSpPr>
        <p:spPr>
          <a:xfrm>
            <a:off x="10107796" y="6478711"/>
            <a:ext cx="1597192" cy="2707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31</a:t>
            </a:r>
          </a:p>
        </p:txBody>
      </p:sp>
    </p:spTree>
    <p:extLst>
      <p:ext uri="{BB962C8B-B14F-4D97-AF65-F5344CB8AC3E}">
        <p14:creationId xmlns:p14="http://schemas.microsoft.com/office/powerpoint/2010/main" xmlns="" val="110622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p:cNvSpPr>
            <a:spLocks noGrp="1"/>
          </p:cNvSpPr>
          <p:nvPr>
            <p:ph type="title"/>
          </p:nvPr>
        </p:nvSpPr>
        <p:spPr bwMode="auto">
          <a:xfrm>
            <a:off x="3710683" y="1476772"/>
            <a:ext cx="5721647" cy="421481"/>
          </a:xfrm>
        </p:spPr>
        <p:txBody>
          <a:bodyPr wrap="square" numCol="1" anchorCtr="0" compatLnSpc="1">
            <a:prstTxWarp prst="textNoShape">
              <a:avLst/>
            </a:prstTxWarp>
            <a:noAutofit/>
          </a:bodyPr>
          <a:lstStyle/>
          <a:p>
            <a:pPr eaLnBrk="1" hangingPunct="1"/>
            <a:r>
              <a:rPr lang="es-MX" altLang="es-MX" sz="4000" b="1" dirty="0">
                <a:solidFill>
                  <a:schemeClr val="tx1">
                    <a:lumMod val="95000"/>
                    <a:lumOff val="5000"/>
                  </a:schemeClr>
                </a:solidFill>
                <a:latin typeface="Tahoma" pitchFamily="34" charset="0"/>
                <a:ea typeface="Tahoma" pitchFamily="34" charset="0"/>
                <a:cs typeface="Tahoma" pitchFamily="34" charset="0"/>
              </a:rPr>
              <a:t>Reglas de operación</a:t>
            </a:r>
          </a:p>
        </p:txBody>
      </p:sp>
      <p:pic>
        <p:nvPicPr>
          <p:cNvPr id="7" name="Picture 2" descr="http://www.freestockphotos.biz/pictures/13/13250/pen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2922" y="2179270"/>
            <a:ext cx="2857500" cy="299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2 Marcador de contenido"/>
          <p:cNvSpPr txBox="1">
            <a:spLocks/>
          </p:cNvSpPr>
          <p:nvPr/>
        </p:nvSpPr>
        <p:spPr>
          <a:xfrm>
            <a:off x="1371600" y="2614246"/>
            <a:ext cx="8664536" cy="2858506"/>
          </a:xfrm>
          <a:prstGeom prst="rect">
            <a:avLst/>
          </a:prstGeom>
        </p:spPr>
        <p:txBody>
          <a:bodyPr>
            <a:noAutofit/>
          </a:bodyPr>
          <a:lstStyle/>
          <a:p>
            <a:pPr marL="257175" indent="-257175">
              <a:spcBef>
                <a:spcPct val="20000"/>
              </a:spcBef>
              <a:buFont typeface="Arial" pitchFamily="34" charset="0"/>
              <a:buChar char="•"/>
              <a:defRPr/>
            </a:pPr>
            <a:r>
              <a:rPr lang="es-MX" sz="3000" b="1" dirty="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1 receso de 15 minutos.</a:t>
            </a:r>
          </a:p>
          <a:p>
            <a:pPr marL="257175" indent="-257175">
              <a:spcBef>
                <a:spcPct val="20000"/>
              </a:spcBef>
              <a:buFont typeface="Arial" pitchFamily="34" charset="0"/>
              <a:buChar char="•"/>
              <a:defRPr/>
            </a:pPr>
            <a:r>
              <a:rPr lang="es-MX" sz="3000" b="1" dirty="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Respetar el horario del receso.</a:t>
            </a:r>
          </a:p>
          <a:p>
            <a:pPr marL="257175" indent="-257175">
              <a:spcBef>
                <a:spcPct val="20000"/>
              </a:spcBef>
              <a:buFont typeface="Arial" pitchFamily="34" charset="0"/>
              <a:buChar char="•"/>
              <a:defRPr/>
            </a:pPr>
            <a:r>
              <a:rPr lang="es-MX" sz="3000" b="1" dirty="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La participación levantando la mano.</a:t>
            </a:r>
          </a:p>
          <a:p>
            <a:pPr marL="257175" indent="-257175">
              <a:spcBef>
                <a:spcPct val="20000"/>
              </a:spcBef>
              <a:buFont typeface="Arial" pitchFamily="34" charset="0"/>
              <a:buChar char="•"/>
              <a:defRPr/>
            </a:pPr>
            <a:r>
              <a:rPr lang="es-MX" sz="3000" b="1" dirty="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Celular en modo vibrar</a:t>
            </a:r>
            <a:r>
              <a:rPr lang="es-MX" sz="3000" b="1" dirty="0" smtClean="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a:t>
            </a:r>
          </a:p>
          <a:p>
            <a:pPr marL="257175" indent="-257175">
              <a:spcBef>
                <a:spcPct val="20000"/>
              </a:spcBef>
              <a:buFont typeface="Arial" pitchFamily="34" charset="0"/>
              <a:buChar char="•"/>
              <a:defRPr/>
            </a:pPr>
            <a:r>
              <a:rPr lang="es-MX" sz="3000" b="1" dirty="0" smtClean="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rPr>
              <a:t>Aviso protección civil</a:t>
            </a:r>
            <a:endParaRPr lang="es-MX" sz="3000" b="1" dirty="0">
              <a:ln w="1905"/>
              <a:solidFill>
                <a:schemeClr val="tx1">
                  <a:lumMod val="95000"/>
                  <a:lumOff val="5000"/>
                </a:schemeClr>
              </a:soli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2016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23 Grupo"/>
          <p:cNvGrpSpPr/>
          <p:nvPr/>
        </p:nvGrpSpPr>
        <p:grpSpPr>
          <a:xfrm>
            <a:off x="1938548" y="140553"/>
            <a:ext cx="8928993" cy="1171039"/>
            <a:chOff x="107503" y="97721"/>
            <a:chExt cx="8928993" cy="1171039"/>
          </a:xfrm>
        </p:grpSpPr>
        <p:pic>
          <p:nvPicPr>
            <p:cNvPr id="2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6" name="12 Grupo"/>
            <p:cNvGrpSpPr/>
            <p:nvPr/>
          </p:nvGrpSpPr>
          <p:grpSpPr>
            <a:xfrm>
              <a:off x="107503" y="97721"/>
              <a:ext cx="8928993" cy="1171039"/>
              <a:chOff x="107503" y="44624"/>
              <a:chExt cx="8972347" cy="1045270"/>
            </a:xfrm>
          </p:grpSpPr>
          <p:pic>
            <p:nvPicPr>
              <p:cNvPr id="27" name="2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sp>
        <p:nvSpPr>
          <p:cNvPr id="2" name="Título 1"/>
          <p:cNvSpPr>
            <a:spLocks noGrp="1"/>
          </p:cNvSpPr>
          <p:nvPr>
            <p:ph type="title"/>
          </p:nvPr>
        </p:nvSpPr>
        <p:spPr>
          <a:xfrm>
            <a:off x="4885312" y="3336548"/>
            <a:ext cx="3332748" cy="894824"/>
          </a:xfrm>
        </p:spPr>
        <p:txBody>
          <a:bodyPr>
            <a:noAutofit/>
          </a:bodyPr>
          <a:lstStyle/>
          <a:p>
            <a:pPr algn="ctr"/>
            <a:r>
              <a:rPr lang="es-ES_tradnl" sz="3600" b="1" dirty="0">
                <a:solidFill>
                  <a:schemeClr val="accent6">
                    <a:lumMod val="50000"/>
                  </a:schemeClr>
                </a:solidFill>
                <a:latin typeface="Tahoma" pitchFamily="34" charset="0"/>
                <a:ea typeface="Tahoma" pitchFamily="34" charset="0"/>
                <a:cs typeface="Tahoma" pitchFamily="34" charset="0"/>
              </a:rPr>
              <a:t>Sistema Local</a:t>
            </a:r>
            <a:br>
              <a:rPr lang="es-ES_tradnl" sz="3600" b="1" dirty="0">
                <a:solidFill>
                  <a:schemeClr val="accent6">
                    <a:lumMod val="50000"/>
                  </a:schemeClr>
                </a:solidFill>
                <a:latin typeface="Tahoma" pitchFamily="34" charset="0"/>
                <a:ea typeface="Tahoma" pitchFamily="34" charset="0"/>
                <a:cs typeface="Tahoma" pitchFamily="34" charset="0"/>
              </a:rPr>
            </a:br>
            <a:r>
              <a:rPr lang="es-ES_tradnl" sz="2800" b="1" dirty="0">
                <a:solidFill>
                  <a:schemeClr val="accent6">
                    <a:lumMod val="50000"/>
                  </a:schemeClr>
                </a:solidFill>
                <a:latin typeface="Tahoma" pitchFamily="34" charset="0"/>
                <a:ea typeface="Tahoma" pitchFamily="34" charset="0"/>
                <a:cs typeface="Tahoma" pitchFamily="34" charset="0"/>
              </a:rPr>
              <a:t>Integrantes</a:t>
            </a:r>
            <a:endParaRPr lang="es-MX" sz="2800" dirty="0">
              <a:solidFill>
                <a:schemeClr val="accent6">
                  <a:lumMod val="50000"/>
                </a:schemeClr>
              </a:solidFill>
              <a:latin typeface="Tahoma" pitchFamily="34" charset="0"/>
              <a:ea typeface="Tahoma" pitchFamily="34" charset="0"/>
              <a:cs typeface="Tahoma" pitchFamily="34" charset="0"/>
            </a:endParaRPr>
          </a:p>
        </p:txBody>
      </p:sp>
      <p:sp>
        <p:nvSpPr>
          <p:cNvPr id="9" name="8 Conector"/>
          <p:cNvSpPr/>
          <p:nvPr/>
        </p:nvSpPr>
        <p:spPr>
          <a:xfrm>
            <a:off x="4566166" y="812450"/>
            <a:ext cx="2889156" cy="100059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Jefatura de Gobierno</a:t>
            </a:r>
          </a:p>
        </p:txBody>
      </p:sp>
      <p:sp>
        <p:nvSpPr>
          <p:cNvPr id="10" name="9 Conector"/>
          <p:cNvSpPr/>
          <p:nvPr/>
        </p:nvSpPr>
        <p:spPr>
          <a:xfrm>
            <a:off x="6434643" y="1191887"/>
            <a:ext cx="2889156" cy="1000593"/>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Instituto</a:t>
            </a:r>
          </a:p>
        </p:txBody>
      </p:sp>
      <p:sp>
        <p:nvSpPr>
          <p:cNvPr id="11" name="10 Conector"/>
          <p:cNvSpPr/>
          <p:nvPr/>
        </p:nvSpPr>
        <p:spPr>
          <a:xfrm>
            <a:off x="7495823" y="1740232"/>
            <a:ext cx="2889156" cy="1000593"/>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Tahoma" pitchFamily="34" charset="0"/>
                <a:ea typeface="Tahoma" pitchFamily="34" charset="0"/>
                <a:cs typeface="Tahoma" pitchFamily="34" charset="0"/>
              </a:rPr>
              <a:t>Auditoria Superior de la Ciudad de México</a:t>
            </a:r>
          </a:p>
        </p:txBody>
      </p:sp>
      <p:sp>
        <p:nvSpPr>
          <p:cNvPr id="14" name="13 Conector"/>
          <p:cNvSpPr/>
          <p:nvPr/>
        </p:nvSpPr>
        <p:spPr>
          <a:xfrm>
            <a:off x="8054284" y="2515043"/>
            <a:ext cx="2830653" cy="1036196"/>
          </a:xfrm>
          <a:prstGeom prst="flowChartConnector">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Contraloría General</a:t>
            </a:r>
          </a:p>
        </p:txBody>
      </p:sp>
      <p:sp>
        <p:nvSpPr>
          <p:cNvPr id="15" name="14 Conector"/>
          <p:cNvSpPr/>
          <p:nvPr/>
        </p:nvSpPr>
        <p:spPr>
          <a:xfrm>
            <a:off x="8172037" y="3480492"/>
            <a:ext cx="2889156" cy="1000593"/>
          </a:xfrm>
          <a:prstGeom prst="flowChartConnector">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Tahoma" pitchFamily="34" charset="0"/>
                <a:ea typeface="Tahoma" pitchFamily="34" charset="0"/>
                <a:cs typeface="Tahoma" pitchFamily="34" charset="0"/>
              </a:rPr>
              <a:t>Consejería Jurídica y de Servicios Legales</a:t>
            </a:r>
          </a:p>
        </p:txBody>
      </p:sp>
      <p:sp>
        <p:nvSpPr>
          <p:cNvPr id="19" name="18 Conector"/>
          <p:cNvSpPr/>
          <p:nvPr/>
        </p:nvSpPr>
        <p:spPr>
          <a:xfrm>
            <a:off x="2651880" y="4681029"/>
            <a:ext cx="2943164" cy="1163612"/>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Tahoma" pitchFamily="34" charset="0"/>
                <a:ea typeface="Tahoma" pitchFamily="34" charset="0"/>
                <a:cs typeface="Tahoma" pitchFamily="34" charset="0"/>
              </a:rPr>
              <a:t>Demarcaciones</a:t>
            </a:r>
          </a:p>
          <a:p>
            <a:pPr algn="ctr"/>
            <a:r>
              <a:rPr lang="es-MX" sz="1400" dirty="0">
                <a:latin typeface="Tahoma" pitchFamily="34" charset="0"/>
                <a:ea typeface="Tahoma" pitchFamily="34" charset="0"/>
                <a:cs typeface="Tahoma" pitchFamily="34" charset="0"/>
              </a:rPr>
              <a:t> Políticas</a:t>
            </a:r>
          </a:p>
        </p:txBody>
      </p:sp>
      <p:sp>
        <p:nvSpPr>
          <p:cNvPr id="20" name="19 Conector"/>
          <p:cNvSpPr/>
          <p:nvPr/>
        </p:nvSpPr>
        <p:spPr>
          <a:xfrm>
            <a:off x="1608588" y="3913333"/>
            <a:ext cx="2970158" cy="1135505"/>
          </a:xfrm>
          <a:prstGeom prst="flowChartConnector">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ahoma" pitchFamily="34" charset="0"/>
                <a:ea typeface="Tahoma" pitchFamily="34" charset="0"/>
                <a:cs typeface="Tahoma" pitchFamily="34" charset="0"/>
              </a:rPr>
              <a:t>Consejo Consultivo Ciudadano</a:t>
            </a:r>
          </a:p>
        </p:txBody>
      </p:sp>
      <p:sp>
        <p:nvSpPr>
          <p:cNvPr id="21" name="20 Conector"/>
          <p:cNvSpPr/>
          <p:nvPr/>
        </p:nvSpPr>
        <p:spPr>
          <a:xfrm>
            <a:off x="1527479" y="2875421"/>
            <a:ext cx="3348179" cy="1270418"/>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Tahoma" pitchFamily="34" charset="0"/>
                <a:ea typeface="Tahoma" pitchFamily="34" charset="0"/>
                <a:cs typeface="Tahoma" pitchFamily="34" charset="0"/>
              </a:rPr>
              <a:t>Organizaciones de la Sociedad Civil</a:t>
            </a:r>
          </a:p>
        </p:txBody>
      </p:sp>
      <p:sp>
        <p:nvSpPr>
          <p:cNvPr id="22" name="21 Conector"/>
          <p:cNvSpPr/>
          <p:nvPr/>
        </p:nvSpPr>
        <p:spPr>
          <a:xfrm>
            <a:off x="1990130" y="2048148"/>
            <a:ext cx="3348177" cy="1079293"/>
          </a:xfrm>
          <a:prstGeom prst="flowChartConnector">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Tahoma" pitchFamily="34" charset="0"/>
                <a:ea typeface="Tahoma" pitchFamily="34" charset="0"/>
                <a:cs typeface="Tahoma" pitchFamily="34" charset="0"/>
              </a:rPr>
              <a:t>Representantes del ámbito académico</a:t>
            </a:r>
          </a:p>
        </p:txBody>
      </p:sp>
      <p:sp>
        <p:nvSpPr>
          <p:cNvPr id="23" name="22 Conector"/>
          <p:cNvSpPr/>
          <p:nvPr/>
        </p:nvSpPr>
        <p:spPr>
          <a:xfrm>
            <a:off x="3086466" y="1376404"/>
            <a:ext cx="2889156" cy="1000593"/>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Tahoma" pitchFamily="34" charset="0"/>
                <a:ea typeface="Tahoma" pitchFamily="34" charset="0"/>
                <a:cs typeface="Tahoma" pitchFamily="34" charset="0"/>
              </a:rPr>
              <a:t>Instancias relacionadas con el tema</a:t>
            </a:r>
          </a:p>
        </p:txBody>
      </p:sp>
      <p:sp>
        <p:nvSpPr>
          <p:cNvPr id="16" name="15 Conector"/>
          <p:cNvSpPr/>
          <p:nvPr/>
        </p:nvSpPr>
        <p:spPr>
          <a:xfrm>
            <a:off x="7879221" y="4262242"/>
            <a:ext cx="2889156" cy="1000593"/>
          </a:xfrm>
          <a:prstGeom prst="flowChartConnector">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Oficialía</a:t>
            </a:r>
          </a:p>
          <a:p>
            <a:pPr algn="ctr"/>
            <a:r>
              <a:rPr lang="es-MX" sz="2000" dirty="0">
                <a:latin typeface="Tahoma" pitchFamily="34" charset="0"/>
                <a:ea typeface="Tahoma" pitchFamily="34" charset="0"/>
                <a:cs typeface="Tahoma" pitchFamily="34" charset="0"/>
              </a:rPr>
              <a:t> Mayor</a:t>
            </a:r>
          </a:p>
        </p:txBody>
      </p:sp>
      <p:sp>
        <p:nvSpPr>
          <p:cNvPr id="18" name="17 Conector"/>
          <p:cNvSpPr/>
          <p:nvPr/>
        </p:nvSpPr>
        <p:spPr>
          <a:xfrm>
            <a:off x="4559219" y="5045831"/>
            <a:ext cx="2997163" cy="1107398"/>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Poder</a:t>
            </a:r>
          </a:p>
          <a:p>
            <a:pPr algn="ctr"/>
            <a:r>
              <a:rPr lang="es-MX" sz="2000" dirty="0">
                <a:latin typeface="Tahoma" pitchFamily="34" charset="0"/>
                <a:ea typeface="Tahoma" pitchFamily="34" charset="0"/>
                <a:cs typeface="Tahoma" pitchFamily="34" charset="0"/>
              </a:rPr>
              <a:t> Judicial</a:t>
            </a:r>
          </a:p>
        </p:txBody>
      </p:sp>
      <p:sp>
        <p:nvSpPr>
          <p:cNvPr id="17" name="16 Conector"/>
          <p:cNvSpPr/>
          <p:nvPr/>
        </p:nvSpPr>
        <p:spPr>
          <a:xfrm>
            <a:off x="6661456" y="4901266"/>
            <a:ext cx="2808154" cy="1090535"/>
          </a:xfrm>
          <a:prstGeom prst="flowChartConnector">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Tahoma" pitchFamily="34" charset="0"/>
                <a:ea typeface="Tahoma" pitchFamily="34" charset="0"/>
                <a:cs typeface="Tahoma" pitchFamily="34" charset="0"/>
              </a:rPr>
              <a:t>Poder</a:t>
            </a:r>
          </a:p>
          <a:p>
            <a:pPr algn="ctr"/>
            <a:r>
              <a:rPr lang="es-MX" sz="2000" dirty="0">
                <a:latin typeface="Tahoma" pitchFamily="34" charset="0"/>
                <a:ea typeface="Tahoma" pitchFamily="34" charset="0"/>
                <a:cs typeface="Tahoma" pitchFamily="34" charset="0"/>
              </a:rPr>
              <a:t> Legislativo</a:t>
            </a:r>
          </a:p>
        </p:txBody>
      </p:sp>
      <p:pic>
        <p:nvPicPr>
          <p:cNvPr id="3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ángulo redondeado 2"/>
          <p:cNvSpPr/>
          <p:nvPr/>
        </p:nvSpPr>
        <p:spPr>
          <a:xfrm>
            <a:off x="10298173" y="6469687"/>
            <a:ext cx="1526039" cy="2887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33</a:t>
            </a:r>
          </a:p>
        </p:txBody>
      </p:sp>
    </p:spTree>
    <p:extLst>
      <p:ext uri="{BB962C8B-B14F-4D97-AF65-F5344CB8AC3E}">
        <p14:creationId xmlns:p14="http://schemas.microsoft.com/office/powerpoint/2010/main" xmlns="" val="839075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9573" y="1095921"/>
            <a:ext cx="7543800" cy="2195410"/>
          </a:xfrm>
        </p:spPr>
        <p:txBody>
          <a:bodyPr>
            <a:noAutofit/>
          </a:bodyPr>
          <a:lstStyle/>
          <a:p>
            <a:pPr algn="ctr"/>
            <a:r>
              <a:rPr lang="es-MX" sz="4000" b="1" dirty="0">
                <a:solidFill>
                  <a:srgbClr val="00B0F0"/>
                </a:solidFill>
                <a:latin typeface="Tahoma" pitchFamily="34" charset="0"/>
                <a:ea typeface="Tahoma" pitchFamily="34" charset="0"/>
                <a:cs typeface="Tahoma" pitchFamily="34" charset="0"/>
              </a:rPr>
              <a:t>Tema 2 </a:t>
            </a:r>
            <a:br>
              <a:rPr lang="es-MX" sz="4000" b="1" dirty="0">
                <a:solidFill>
                  <a:srgbClr val="00B0F0"/>
                </a:solidFill>
                <a:latin typeface="Tahoma" pitchFamily="34" charset="0"/>
                <a:ea typeface="Tahoma" pitchFamily="34" charset="0"/>
                <a:cs typeface="Tahoma" pitchFamily="34" charset="0"/>
              </a:rPr>
            </a:br>
            <a:r>
              <a:rPr lang="es-MX" sz="4000" b="1" dirty="0">
                <a:solidFill>
                  <a:srgbClr val="00B0F0"/>
                </a:solidFill>
                <a:latin typeface="Tahoma" pitchFamily="34" charset="0"/>
                <a:ea typeface="Tahoma" pitchFamily="34" charset="0"/>
                <a:cs typeface="Tahoma" pitchFamily="34" charset="0"/>
              </a:rPr>
              <a:t>Responsables en Materia de </a:t>
            </a:r>
            <a:br>
              <a:rPr lang="es-MX" sz="4000" b="1" dirty="0">
                <a:solidFill>
                  <a:srgbClr val="00B0F0"/>
                </a:solidFill>
                <a:latin typeface="Tahoma" pitchFamily="34" charset="0"/>
                <a:ea typeface="Tahoma" pitchFamily="34" charset="0"/>
                <a:cs typeface="Tahoma" pitchFamily="34" charset="0"/>
              </a:rPr>
            </a:br>
            <a:r>
              <a:rPr lang="es-MX" sz="4000" b="1" dirty="0">
                <a:solidFill>
                  <a:srgbClr val="00B0F0"/>
                </a:solidFill>
                <a:latin typeface="Tahoma" pitchFamily="34" charset="0"/>
                <a:ea typeface="Tahoma" pitchFamily="34" charset="0"/>
                <a:cs typeface="Tahoma" pitchFamily="34" charset="0"/>
              </a:rPr>
              <a:t>Transparencia y Acceso a la Información </a:t>
            </a:r>
          </a:p>
        </p:txBody>
      </p:sp>
      <p:sp>
        <p:nvSpPr>
          <p:cNvPr id="3" name="Marcador de contenido 2"/>
          <p:cNvSpPr>
            <a:spLocks noGrp="1"/>
          </p:cNvSpPr>
          <p:nvPr>
            <p:ph idx="1"/>
          </p:nvPr>
        </p:nvSpPr>
        <p:spPr>
          <a:xfrm>
            <a:off x="2164359" y="3614107"/>
            <a:ext cx="8126053" cy="627797"/>
          </a:xfrm>
        </p:spPr>
        <p:txBody>
          <a:bodyPr>
            <a:noAutofit/>
          </a:bodyPr>
          <a:lstStyle/>
          <a:p>
            <a:pPr algn="ctr"/>
            <a:r>
              <a:rPr lang="es-ES_tradnl" sz="4000" b="1" dirty="0" smtClean="0">
                <a:solidFill>
                  <a:schemeClr val="tx1"/>
                </a:solidFill>
                <a:latin typeface="Tahoma" pitchFamily="34" charset="0"/>
                <a:ea typeface="Tahoma" pitchFamily="34" charset="0"/>
                <a:cs typeface="Tahoma" pitchFamily="34" charset="0"/>
              </a:rPr>
              <a:t>2.3  </a:t>
            </a:r>
            <a:r>
              <a:rPr lang="es-ES_tradnl" sz="4000" b="1" dirty="0">
                <a:solidFill>
                  <a:schemeClr val="tx1"/>
                </a:solidFill>
                <a:latin typeface="Tahoma" pitchFamily="34" charset="0"/>
                <a:ea typeface="Tahoma" pitchFamily="34" charset="0"/>
                <a:cs typeface="Tahoma" pitchFamily="34" charset="0"/>
              </a:rPr>
              <a:t>Comités de </a:t>
            </a:r>
            <a:r>
              <a:rPr lang="es-ES_tradnl" sz="4000" b="1" dirty="0" smtClean="0">
                <a:solidFill>
                  <a:schemeClr val="tx1"/>
                </a:solidFill>
                <a:latin typeface="Tahoma" pitchFamily="34" charset="0"/>
                <a:ea typeface="Tahoma" pitchFamily="34" charset="0"/>
                <a:cs typeface="Tahoma" pitchFamily="34" charset="0"/>
              </a:rPr>
              <a:t>Transparencia</a:t>
            </a:r>
            <a:endParaRPr lang="es-MX" sz="4000" dirty="0">
              <a:solidFill>
                <a:schemeClr val="tx1"/>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21947" y="4241904"/>
            <a:ext cx="6985849" cy="2451499"/>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842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uadroTexto 4"/>
          <p:cNvSpPr txBox="1"/>
          <p:nvPr/>
        </p:nvSpPr>
        <p:spPr>
          <a:xfrm>
            <a:off x="4640240" y="1978838"/>
            <a:ext cx="7210454" cy="2400657"/>
          </a:xfrm>
          <a:prstGeom prst="rect">
            <a:avLst/>
          </a:prstGeom>
          <a:noFill/>
        </p:spPr>
        <p:txBody>
          <a:bodyPr wrap="square" rtlCol="0">
            <a:spAutoFit/>
          </a:bodyPr>
          <a:lstStyle/>
          <a:p>
            <a:pPr algn="just">
              <a:lnSpc>
                <a:spcPct val="150000"/>
              </a:lnSpc>
            </a:pPr>
            <a:r>
              <a:rPr lang="es-MX" sz="2500" dirty="0">
                <a:latin typeface="Tahoma" pitchFamily="34" charset="0"/>
                <a:ea typeface="Tahoma" pitchFamily="34" charset="0"/>
                <a:cs typeface="Tahoma" pitchFamily="34" charset="0"/>
              </a:rPr>
              <a:t>Cada sujeto obligado contará un Comité de Transparencia, </a:t>
            </a:r>
            <a:r>
              <a:rPr lang="es-MX" sz="2500" b="1" dirty="0">
                <a:latin typeface="Tahoma" pitchFamily="34" charset="0"/>
                <a:ea typeface="Tahoma" pitchFamily="34" charset="0"/>
                <a:cs typeface="Tahoma" pitchFamily="34" charset="0"/>
              </a:rPr>
              <a:t>de manera colegiada y número impar </a:t>
            </a:r>
            <a:r>
              <a:rPr lang="es-MX" sz="2500" dirty="0">
                <a:latin typeface="Tahoma" pitchFamily="34" charset="0"/>
                <a:ea typeface="Tahoma" pitchFamily="34" charset="0"/>
                <a:cs typeface="Tahoma" pitchFamily="34" charset="0"/>
              </a:rPr>
              <a:t>con las siguientes personas servidoras públicas:</a:t>
            </a:r>
          </a:p>
        </p:txBody>
      </p:sp>
      <p:sp>
        <p:nvSpPr>
          <p:cNvPr id="11" name="Elipse 10"/>
          <p:cNvSpPr/>
          <p:nvPr/>
        </p:nvSpPr>
        <p:spPr>
          <a:xfrm>
            <a:off x="6593006" y="4557033"/>
            <a:ext cx="2505890" cy="995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ahoma" pitchFamily="34" charset="0"/>
                <a:ea typeface="Tahoma" pitchFamily="34" charset="0"/>
                <a:cs typeface="Tahoma" pitchFamily="34" charset="0"/>
              </a:rPr>
              <a:t>Personal que el titular determine</a:t>
            </a:r>
          </a:p>
        </p:txBody>
      </p:sp>
      <p:grpSp>
        <p:nvGrpSpPr>
          <p:cNvPr id="14" name="13 Grupo"/>
          <p:cNvGrpSpPr/>
          <p:nvPr/>
        </p:nvGrpSpPr>
        <p:grpSpPr>
          <a:xfrm>
            <a:off x="1938548" y="140553"/>
            <a:ext cx="8928993" cy="1171039"/>
            <a:chOff x="107503" y="97721"/>
            <a:chExt cx="8928993" cy="1171039"/>
          </a:xfrm>
        </p:grpSpPr>
        <p:pic>
          <p:nvPicPr>
            <p:cNvPr id="15"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6" name="12 Grupo"/>
            <p:cNvGrpSpPr/>
            <p:nvPr/>
          </p:nvGrpSpPr>
          <p:grpSpPr>
            <a:xfrm>
              <a:off x="107503" y="97721"/>
              <a:ext cx="8928993" cy="1171039"/>
              <a:chOff x="107503" y="44624"/>
              <a:chExt cx="8972347" cy="1045270"/>
            </a:xfrm>
          </p:grpSpPr>
          <p:pic>
            <p:nvPicPr>
              <p:cNvPr id="17" name="1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9"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0"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Imagen 6"/>
          <p:cNvPicPr>
            <a:picLocks noChangeAspect="1"/>
          </p:cNvPicPr>
          <p:nvPr/>
        </p:nvPicPr>
        <p:blipFill rotWithShape="1">
          <a:blip r:embed="rId6">
            <a:extLst>
              <a:ext uri="{28A0092B-C50C-407E-A947-70E740481C1C}">
                <a14:useLocalDpi xmlns:a14="http://schemas.microsoft.com/office/drawing/2010/main" xmlns="" val="0"/>
              </a:ext>
            </a:extLst>
          </a:blip>
          <a:srcRect l="24947" r="24977"/>
          <a:stretch/>
        </p:blipFill>
        <p:spPr>
          <a:xfrm>
            <a:off x="0" y="914400"/>
            <a:ext cx="4578952" cy="5534321"/>
          </a:xfrm>
          <a:prstGeom prst="rect">
            <a:avLst/>
          </a:prstGeom>
        </p:spPr>
      </p:pic>
      <p:sp>
        <p:nvSpPr>
          <p:cNvPr id="6" name="CuadroTexto 5"/>
          <p:cNvSpPr txBox="1"/>
          <p:nvPr/>
        </p:nvSpPr>
        <p:spPr>
          <a:xfrm>
            <a:off x="3643626" y="1177836"/>
            <a:ext cx="6242474" cy="553998"/>
          </a:xfrm>
          <a:prstGeom prst="rect">
            <a:avLst/>
          </a:prstGeom>
          <a:noFill/>
        </p:spPr>
        <p:txBody>
          <a:bodyPr wrap="square" rtlCol="0">
            <a:spAutoFit/>
          </a:bodyPr>
          <a:lstStyle/>
          <a:p>
            <a:pPr algn="ctr"/>
            <a:r>
              <a:rPr lang="es-MX" sz="3000" b="1" dirty="0">
                <a:latin typeface="Tahoma" pitchFamily="34" charset="0"/>
                <a:ea typeface="Tahoma" pitchFamily="34" charset="0"/>
                <a:cs typeface="Tahoma" pitchFamily="34" charset="0"/>
              </a:rPr>
              <a:t>Comités de Transparencia</a:t>
            </a:r>
            <a:endParaRPr lang="es-ES" sz="3000" dirty="0">
              <a:latin typeface="Tahoma" pitchFamily="34" charset="0"/>
              <a:ea typeface="Tahoma" pitchFamily="34" charset="0"/>
              <a:cs typeface="Tahoma" pitchFamily="34" charset="0"/>
            </a:endParaRPr>
          </a:p>
        </p:txBody>
      </p:sp>
      <p:sp>
        <p:nvSpPr>
          <p:cNvPr id="13" name="Elipse 12"/>
          <p:cNvSpPr/>
          <p:nvPr/>
        </p:nvSpPr>
        <p:spPr>
          <a:xfrm>
            <a:off x="8772308" y="4523874"/>
            <a:ext cx="3419692" cy="1910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ahoma" pitchFamily="34" charset="0"/>
                <a:ea typeface="Tahoma" pitchFamily="34" charset="0"/>
                <a:cs typeface="Tahoma" pitchFamily="34" charset="0"/>
              </a:rPr>
              <a:t>Titulares de las UA que propongan la reserva, clasificación o declaratoria de inexistencia de la información</a:t>
            </a:r>
          </a:p>
        </p:txBody>
      </p:sp>
      <p:sp>
        <p:nvSpPr>
          <p:cNvPr id="12" name="Elipse 11"/>
          <p:cNvSpPr/>
          <p:nvPr/>
        </p:nvSpPr>
        <p:spPr>
          <a:xfrm>
            <a:off x="4810840" y="5211448"/>
            <a:ext cx="2398987" cy="9678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ahoma" pitchFamily="34" charset="0"/>
                <a:ea typeface="Tahoma" pitchFamily="34" charset="0"/>
                <a:cs typeface="Tahoma" pitchFamily="34" charset="0"/>
              </a:rPr>
              <a:t>Titular del órgano de control interno</a:t>
            </a:r>
          </a:p>
        </p:txBody>
      </p:sp>
    </p:spTree>
    <p:extLst>
      <p:ext uri="{BB962C8B-B14F-4D97-AF65-F5344CB8AC3E}">
        <p14:creationId xmlns:p14="http://schemas.microsoft.com/office/powerpoint/2010/main" xmlns="" val="462360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370990" y="934372"/>
            <a:ext cx="7543800" cy="766989"/>
          </a:xfrm>
        </p:spPr>
        <p:txBody>
          <a:bodyPr>
            <a:normAutofit/>
          </a:bodyPr>
          <a:lstStyle/>
          <a:p>
            <a:pPr algn="ctr"/>
            <a:r>
              <a:rPr lang="es-MX" sz="4000" b="1" dirty="0">
                <a:solidFill>
                  <a:schemeClr val="tx1"/>
                </a:solidFill>
                <a:latin typeface="Tahoma" pitchFamily="34" charset="0"/>
                <a:ea typeface="Tahoma" pitchFamily="34" charset="0"/>
                <a:cs typeface="Tahoma" pitchFamily="34" charset="0"/>
              </a:rPr>
              <a:t>Comités de Transparencia</a:t>
            </a:r>
          </a:p>
        </p:txBody>
      </p:sp>
      <p:sp>
        <p:nvSpPr>
          <p:cNvPr id="3" name="Marcador de contenido 2"/>
          <p:cNvSpPr>
            <a:spLocks noGrp="1"/>
          </p:cNvSpPr>
          <p:nvPr>
            <p:ph idx="1"/>
          </p:nvPr>
        </p:nvSpPr>
        <p:spPr>
          <a:xfrm>
            <a:off x="491319" y="2111032"/>
            <a:ext cx="11477768" cy="3661977"/>
          </a:xfrm>
        </p:spPr>
        <p:txBody>
          <a:bodyPr>
            <a:noAutofit/>
          </a:bodyPr>
          <a:lstStyle/>
          <a:p>
            <a:pPr algn="just">
              <a:lnSpc>
                <a:spcPct val="150000"/>
              </a:lnSpc>
              <a:spcBef>
                <a:spcPts val="0"/>
              </a:spcBef>
              <a:spcAft>
                <a:spcPts val="0"/>
              </a:spcAft>
              <a:buFont typeface="Wingdings" panose="05000000000000000000" pitchFamily="2" charset="2"/>
              <a:buChar char="v"/>
            </a:pPr>
            <a:r>
              <a:rPr lang="es-MX" sz="3000" b="1" dirty="0">
                <a:solidFill>
                  <a:schemeClr val="tx1"/>
                </a:solidFill>
                <a:latin typeface="Tahoma" pitchFamily="34" charset="0"/>
                <a:ea typeface="Tahoma" pitchFamily="34" charset="0"/>
                <a:cs typeface="Tahoma" pitchFamily="34" charset="0"/>
              </a:rPr>
              <a:t>Los integrantes del Comité no podrán depender jerárquicamente entre sí.</a:t>
            </a:r>
          </a:p>
          <a:p>
            <a:pPr algn="just">
              <a:lnSpc>
                <a:spcPct val="150000"/>
              </a:lnSpc>
              <a:spcBef>
                <a:spcPts val="0"/>
              </a:spcBef>
              <a:spcAft>
                <a:spcPts val="0"/>
              </a:spcAft>
              <a:buFont typeface="Wingdings" panose="05000000000000000000" pitchFamily="2" charset="2"/>
              <a:buChar char="v"/>
            </a:pPr>
            <a:r>
              <a:rPr lang="es-MX" sz="3000" dirty="0" smtClean="0">
                <a:solidFill>
                  <a:schemeClr val="tx1"/>
                </a:solidFill>
                <a:latin typeface="Tahoma" pitchFamily="34" charset="0"/>
                <a:ea typeface="Tahoma" pitchFamily="34" charset="0"/>
                <a:cs typeface="Tahoma" pitchFamily="34" charset="0"/>
              </a:rPr>
              <a:t>Cuando </a:t>
            </a:r>
            <a:r>
              <a:rPr lang="es-MX" sz="3000" dirty="0">
                <a:solidFill>
                  <a:schemeClr val="tx1"/>
                </a:solidFill>
                <a:latin typeface="Tahoma" pitchFamily="34" charset="0"/>
                <a:ea typeface="Tahoma" pitchFamily="34" charset="0"/>
                <a:cs typeface="Tahoma" pitchFamily="34" charset="0"/>
              </a:rPr>
              <a:t>se presente el caso, </a:t>
            </a:r>
            <a:r>
              <a:rPr lang="es-MX" sz="3000" b="1" dirty="0">
                <a:solidFill>
                  <a:schemeClr val="tx1"/>
                </a:solidFill>
                <a:latin typeface="Tahoma" pitchFamily="34" charset="0"/>
                <a:ea typeface="Tahoma" pitchFamily="34" charset="0"/>
                <a:cs typeface="Tahoma" pitchFamily="34" charset="0"/>
              </a:rPr>
              <a:t>el titular del sujeto obligado tendrá que nombrar a la persona que supla al subordinado.</a:t>
            </a:r>
            <a:r>
              <a:rPr lang="es-ES_tradnl" sz="3000" b="1" dirty="0">
                <a:solidFill>
                  <a:schemeClr val="tx1"/>
                </a:solidFill>
                <a:latin typeface="Tahoma" pitchFamily="34" charset="0"/>
                <a:ea typeface="Tahoma" pitchFamily="34" charset="0"/>
                <a:cs typeface="Tahoma" pitchFamily="34" charset="0"/>
              </a:rPr>
              <a:t> </a:t>
            </a:r>
            <a:endParaRPr lang="es-ES_tradnl" sz="3000" dirty="0">
              <a:solidFill>
                <a:schemeClr val="tx1"/>
              </a:solidFill>
              <a:latin typeface="Tahoma" pitchFamily="34" charset="0"/>
              <a:ea typeface="Tahoma" pitchFamily="34" charset="0"/>
              <a:cs typeface="Tahoma" pitchFamily="34" charset="0"/>
            </a:endParaRPr>
          </a:p>
          <a:p>
            <a:pPr algn="just">
              <a:spcBef>
                <a:spcPts val="0"/>
              </a:spcBef>
              <a:spcAft>
                <a:spcPts val="0"/>
              </a:spcAft>
            </a:pPr>
            <a:endParaRPr lang="es-ES_tradnl" sz="3000" dirty="0">
              <a:solidFill>
                <a:schemeClr val="tx1"/>
              </a:solidFill>
              <a:latin typeface="Tahoma" pitchFamily="34" charset="0"/>
              <a:ea typeface="Tahoma" pitchFamily="34" charset="0"/>
              <a:cs typeface="Tahoma" pitchFamily="34" charset="0"/>
            </a:endParaRPr>
          </a:p>
          <a:p>
            <a:pPr>
              <a:spcBef>
                <a:spcPts val="0"/>
              </a:spcBef>
              <a:spcAft>
                <a:spcPts val="0"/>
              </a:spcAft>
            </a:pPr>
            <a:endParaRPr lang="es-MX" sz="3000" dirty="0">
              <a:solidFill>
                <a:schemeClr val="tx1"/>
              </a:solidFill>
              <a:latin typeface="Tahoma" pitchFamily="34" charset="0"/>
              <a:ea typeface="Tahoma" pitchFamily="34" charset="0"/>
              <a:cs typeface="Tahoma" pitchFamily="34" charset="0"/>
            </a:endParaRPr>
          </a:p>
        </p:txBody>
      </p:sp>
      <p:sp>
        <p:nvSpPr>
          <p:cNvPr id="6" name="Marcador de contenido 2"/>
          <p:cNvSpPr txBox="1">
            <a:spLocks/>
          </p:cNvSpPr>
          <p:nvPr/>
        </p:nvSpPr>
        <p:spPr>
          <a:xfrm>
            <a:off x="1207475" y="3134202"/>
            <a:ext cx="9870831" cy="30536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endParaRPr lang="es-ES_tradnl" sz="1800" dirty="0">
              <a:solidFill>
                <a:schemeClr val="tx1"/>
              </a:solidFill>
            </a:endParaRPr>
          </a:p>
          <a:p>
            <a:endParaRPr lang="es-MX" sz="1800" dirty="0">
              <a:solidFill>
                <a:schemeClr val="tx1"/>
              </a:solidFill>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ángulo redondeado 4"/>
          <p:cNvSpPr/>
          <p:nvPr/>
        </p:nvSpPr>
        <p:spPr>
          <a:xfrm>
            <a:off x="10001267" y="6505781"/>
            <a:ext cx="1732547" cy="2165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88</a:t>
            </a:r>
          </a:p>
        </p:txBody>
      </p:sp>
    </p:spTree>
    <p:extLst>
      <p:ext uri="{BB962C8B-B14F-4D97-AF65-F5344CB8AC3E}">
        <p14:creationId xmlns:p14="http://schemas.microsoft.com/office/powerpoint/2010/main" xmlns="" val="19950984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98125" y="979531"/>
            <a:ext cx="7543800" cy="766989"/>
          </a:xfrm>
        </p:spPr>
        <p:txBody>
          <a:bodyPr>
            <a:normAutofit/>
          </a:bodyPr>
          <a:lstStyle/>
          <a:p>
            <a:pPr algn="ctr"/>
            <a:r>
              <a:rPr lang="es-MX" sz="4000" b="1" dirty="0">
                <a:solidFill>
                  <a:schemeClr val="tx1"/>
                </a:solidFill>
                <a:latin typeface="Tahoma" pitchFamily="34" charset="0"/>
                <a:ea typeface="Tahoma" pitchFamily="34" charset="0"/>
                <a:cs typeface="Tahoma" pitchFamily="34" charset="0"/>
              </a:rPr>
              <a:t>Comités de Transparencia</a:t>
            </a:r>
          </a:p>
        </p:txBody>
      </p:sp>
      <p:sp>
        <p:nvSpPr>
          <p:cNvPr id="4" name="Marcador de contenido 3"/>
          <p:cNvSpPr>
            <a:spLocks noGrp="1"/>
          </p:cNvSpPr>
          <p:nvPr>
            <p:ph idx="1"/>
          </p:nvPr>
        </p:nvSpPr>
        <p:spPr>
          <a:xfrm>
            <a:off x="477672" y="2732839"/>
            <a:ext cx="11382232" cy="2698970"/>
          </a:xfrm>
        </p:spPr>
        <p:txBody>
          <a:bodyPr>
            <a:noAutofit/>
          </a:bodyPr>
          <a:lstStyle/>
          <a:p>
            <a:pPr algn="just">
              <a:lnSpc>
                <a:spcPct val="100000"/>
              </a:lnSpc>
              <a:spcBef>
                <a:spcPts val="0"/>
              </a:spcBef>
              <a:spcAft>
                <a:spcPts val="0"/>
              </a:spcAft>
              <a:buFont typeface="Wingdings" panose="05000000000000000000" pitchFamily="2" charset="2"/>
              <a:buChar char="v"/>
            </a:pPr>
            <a:r>
              <a:rPr lang="es-MX" sz="3000" dirty="0">
                <a:solidFill>
                  <a:schemeClr val="tx1"/>
                </a:solidFill>
                <a:latin typeface="Tahoma" pitchFamily="34" charset="0"/>
                <a:ea typeface="Tahoma" pitchFamily="34" charset="0"/>
                <a:cs typeface="Tahoma" pitchFamily="34" charset="0"/>
              </a:rPr>
              <a:t>Todos los Comités de Transparencia deberán </a:t>
            </a:r>
            <a:r>
              <a:rPr lang="es-MX" sz="3000" b="1" dirty="0">
                <a:solidFill>
                  <a:schemeClr val="tx1"/>
                </a:solidFill>
                <a:latin typeface="Tahoma" pitchFamily="34" charset="0"/>
                <a:ea typeface="Tahoma" pitchFamily="34" charset="0"/>
                <a:cs typeface="Tahoma" pitchFamily="34" charset="0"/>
              </a:rPr>
              <a:t>registrarse ante el Instituto. </a:t>
            </a:r>
          </a:p>
          <a:p>
            <a:pPr algn="just">
              <a:lnSpc>
                <a:spcPct val="100000"/>
              </a:lnSpc>
              <a:spcBef>
                <a:spcPts val="0"/>
              </a:spcBef>
              <a:spcAft>
                <a:spcPts val="0"/>
              </a:spcAft>
              <a:buFont typeface="Wingdings" panose="05000000000000000000" pitchFamily="2" charset="2"/>
              <a:buChar char="v"/>
            </a:pPr>
            <a:r>
              <a:rPr lang="es-MX" sz="3000" dirty="0">
                <a:solidFill>
                  <a:schemeClr val="tx1"/>
                </a:solidFill>
                <a:latin typeface="Tahoma" pitchFamily="34" charset="0"/>
                <a:ea typeface="Tahoma" pitchFamily="34" charset="0"/>
                <a:cs typeface="Tahoma" pitchFamily="34" charset="0"/>
              </a:rPr>
              <a:t>El Comité adoptará sus decisiones por mayoría de votos de sus integrantes. </a:t>
            </a:r>
          </a:p>
          <a:p>
            <a:pPr algn="just">
              <a:lnSpc>
                <a:spcPct val="100000"/>
              </a:lnSpc>
              <a:spcBef>
                <a:spcPts val="0"/>
              </a:spcBef>
              <a:spcAft>
                <a:spcPts val="0"/>
              </a:spcAft>
              <a:buFont typeface="Wingdings" panose="05000000000000000000" pitchFamily="2" charset="2"/>
              <a:buChar char="v"/>
            </a:pPr>
            <a:r>
              <a:rPr lang="es-MX" sz="3000" dirty="0">
                <a:solidFill>
                  <a:schemeClr val="tx1"/>
                </a:solidFill>
                <a:latin typeface="Tahoma" pitchFamily="34" charset="0"/>
                <a:ea typeface="Tahoma" pitchFamily="34" charset="0"/>
                <a:cs typeface="Tahoma" pitchFamily="34" charset="0"/>
              </a:rPr>
              <a:t>En caso de empate la Presidencia del Comité contará con el voto de calidad</a:t>
            </a:r>
            <a:r>
              <a:rPr lang="es-MX" sz="3000" dirty="0" smtClean="0">
                <a:solidFill>
                  <a:schemeClr val="tx1"/>
                </a:solidFill>
                <a:latin typeface="Tahoma" pitchFamily="34" charset="0"/>
                <a:ea typeface="Tahoma" pitchFamily="34" charset="0"/>
                <a:cs typeface="Tahoma" pitchFamily="34" charset="0"/>
              </a:rPr>
              <a:t>.</a:t>
            </a:r>
            <a:endParaRPr lang="es-ES_tradnl" sz="3000" dirty="0">
              <a:solidFill>
                <a:schemeClr val="tx1"/>
              </a:solidFill>
              <a:latin typeface="Tahoma" pitchFamily="34" charset="0"/>
              <a:ea typeface="Tahoma" pitchFamily="34" charset="0"/>
              <a:cs typeface="Tahoma" pitchFamily="34" charset="0"/>
            </a:endParaRPr>
          </a:p>
        </p:txBody>
      </p:sp>
      <p:grpSp>
        <p:nvGrpSpPr>
          <p:cNvPr id="5" name="4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ángulo redondeado 5"/>
          <p:cNvSpPr/>
          <p:nvPr/>
        </p:nvSpPr>
        <p:spPr>
          <a:xfrm>
            <a:off x="10001267" y="6505781"/>
            <a:ext cx="1732547" cy="21656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89</a:t>
            </a:r>
          </a:p>
        </p:txBody>
      </p:sp>
    </p:spTree>
    <p:extLst>
      <p:ext uri="{BB962C8B-B14F-4D97-AF65-F5344CB8AC3E}">
        <p14:creationId xmlns:p14="http://schemas.microsoft.com/office/powerpoint/2010/main" xmlns="" val="847307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430497" y="1151995"/>
            <a:ext cx="6282019" cy="959776"/>
          </a:xfrm>
        </p:spPr>
        <p:txBody>
          <a:bodyPr>
            <a:normAutofit fontScale="90000"/>
          </a:bodyPr>
          <a:lstStyle/>
          <a:p>
            <a:pPr algn="ctr"/>
            <a:r>
              <a:rPr lang="es-MX" sz="4000" b="1" dirty="0">
                <a:solidFill>
                  <a:schemeClr val="tx1"/>
                </a:solidFill>
                <a:latin typeface="Tahoma" pitchFamily="34" charset="0"/>
                <a:ea typeface="Tahoma" pitchFamily="34" charset="0"/>
                <a:cs typeface="Tahoma" pitchFamily="34" charset="0"/>
              </a:rPr>
              <a:t>Comités de Transparencia</a:t>
            </a:r>
            <a:r>
              <a:rPr lang="es-MX" b="1" dirty="0">
                <a:solidFill>
                  <a:schemeClr val="tx1"/>
                </a:solidFill>
                <a:latin typeface="Tahoma" pitchFamily="34" charset="0"/>
                <a:ea typeface="Tahoma" pitchFamily="34" charset="0"/>
                <a:cs typeface="Tahoma" pitchFamily="34" charset="0"/>
              </a:rPr>
              <a:t/>
            </a:r>
            <a:br>
              <a:rPr lang="es-MX" b="1" dirty="0">
                <a:solidFill>
                  <a:schemeClr val="tx1"/>
                </a:solidFill>
                <a:latin typeface="Tahoma" pitchFamily="34" charset="0"/>
                <a:ea typeface="Tahoma" pitchFamily="34" charset="0"/>
                <a:cs typeface="Tahoma" pitchFamily="34" charset="0"/>
              </a:rPr>
            </a:br>
            <a:r>
              <a:rPr lang="es-MX" sz="2000" b="1" dirty="0">
                <a:solidFill>
                  <a:schemeClr val="tx1"/>
                </a:solidFill>
                <a:latin typeface="Tahoma" pitchFamily="34" charset="0"/>
                <a:ea typeface="Tahoma" pitchFamily="34" charset="0"/>
                <a:cs typeface="Tahoma" pitchFamily="34" charset="0"/>
              </a:rPr>
              <a:t>Algunas</a:t>
            </a:r>
            <a:r>
              <a:rPr lang="es-MX" sz="3600" b="1" dirty="0">
                <a:solidFill>
                  <a:schemeClr val="tx1"/>
                </a:solidFill>
                <a:latin typeface="Tahoma" pitchFamily="34" charset="0"/>
                <a:ea typeface="Tahoma" pitchFamily="34" charset="0"/>
                <a:cs typeface="Tahoma" pitchFamily="34" charset="0"/>
              </a:rPr>
              <a:t> </a:t>
            </a:r>
            <a:r>
              <a:rPr lang="es-MX" sz="2000" b="1" dirty="0">
                <a:solidFill>
                  <a:schemeClr val="tx1"/>
                </a:solidFill>
                <a:latin typeface="Tahoma" pitchFamily="34" charset="0"/>
                <a:ea typeface="Tahoma" pitchFamily="34" charset="0"/>
                <a:cs typeface="Tahoma" pitchFamily="34" charset="0"/>
              </a:rPr>
              <a:t>competencias del Comité son :</a:t>
            </a:r>
            <a:endParaRPr lang="es-MX" sz="5300" b="1" dirty="0">
              <a:solidFill>
                <a:schemeClr val="tx1"/>
              </a:solidFill>
              <a:latin typeface="Tahoma" pitchFamily="34" charset="0"/>
              <a:ea typeface="Tahoma" pitchFamily="34" charset="0"/>
              <a:cs typeface="Tahoma" pitchFamily="34" charset="0"/>
            </a:endParaRPr>
          </a:p>
        </p:txBody>
      </p:sp>
      <p:sp>
        <p:nvSpPr>
          <p:cNvPr id="6" name="5 Rectángulo"/>
          <p:cNvSpPr/>
          <p:nvPr/>
        </p:nvSpPr>
        <p:spPr>
          <a:xfrm>
            <a:off x="633223" y="2295104"/>
            <a:ext cx="5345546" cy="1290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Establecer los procedimientos para la eficacia en la atención  las solicitudes de información</a:t>
            </a:r>
          </a:p>
        </p:txBody>
      </p:sp>
      <p:sp>
        <p:nvSpPr>
          <p:cNvPr id="8" name="7 Rectángulo"/>
          <p:cNvSpPr/>
          <p:nvPr/>
        </p:nvSpPr>
        <p:spPr>
          <a:xfrm>
            <a:off x="6412524" y="4942877"/>
            <a:ext cx="5345546" cy="1260078"/>
          </a:xfrm>
          <a:prstGeom prst="rect">
            <a:avLst/>
          </a:prstGeom>
          <a:solidFill>
            <a:srgbClr val="00206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Aprobar el programa anual de capacitación del sujeto obligado y verificar su cumplimiento</a:t>
            </a:r>
          </a:p>
        </p:txBody>
      </p:sp>
      <p:sp>
        <p:nvSpPr>
          <p:cNvPr id="9" name="8 Rectángulo"/>
          <p:cNvSpPr/>
          <p:nvPr/>
        </p:nvSpPr>
        <p:spPr>
          <a:xfrm>
            <a:off x="643788" y="4942876"/>
            <a:ext cx="5345546" cy="1260078"/>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Establecer programas para la capacitación y actualización de las personas servidoras pública</a:t>
            </a:r>
          </a:p>
        </p:txBody>
      </p:sp>
      <p:sp>
        <p:nvSpPr>
          <p:cNvPr id="10" name="9 Rectángulo"/>
          <p:cNvSpPr/>
          <p:nvPr/>
        </p:nvSpPr>
        <p:spPr>
          <a:xfrm>
            <a:off x="6412524" y="2289585"/>
            <a:ext cx="5345546" cy="12955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Suscribir declaraciones de inexistencia</a:t>
            </a:r>
          </a:p>
        </p:txBody>
      </p:sp>
      <p:sp>
        <p:nvSpPr>
          <p:cNvPr id="11" name="10 Rectángulo"/>
          <p:cNvSpPr/>
          <p:nvPr/>
        </p:nvSpPr>
        <p:spPr>
          <a:xfrm>
            <a:off x="6412524" y="3677336"/>
            <a:ext cx="5345546" cy="117336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Supervisar el cumplimiento de los criterios en materia de catalogación y conservación de documentos</a:t>
            </a:r>
          </a:p>
        </p:txBody>
      </p:sp>
      <p:sp>
        <p:nvSpPr>
          <p:cNvPr id="12" name="11 Rectángulo"/>
          <p:cNvSpPr/>
          <p:nvPr/>
        </p:nvSpPr>
        <p:spPr>
          <a:xfrm>
            <a:off x="643788" y="3677336"/>
            <a:ext cx="5345546" cy="11733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latin typeface="Tahoma" pitchFamily="34" charset="0"/>
                <a:ea typeface="Tahoma" pitchFamily="34" charset="0"/>
                <a:cs typeface="Tahoma" pitchFamily="34" charset="0"/>
              </a:rPr>
              <a:t>Confirmar, modificar o revocar la clasificación de la información</a:t>
            </a:r>
          </a:p>
        </p:txBody>
      </p:sp>
      <p:grpSp>
        <p:nvGrpSpPr>
          <p:cNvPr id="13" name="12 Grupo"/>
          <p:cNvGrpSpPr/>
          <p:nvPr/>
        </p:nvGrpSpPr>
        <p:grpSpPr>
          <a:xfrm>
            <a:off x="1938548" y="140553"/>
            <a:ext cx="8928993" cy="1171039"/>
            <a:chOff x="107503" y="97721"/>
            <a:chExt cx="8928993" cy="1171039"/>
          </a:xfrm>
        </p:grpSpPr>
        <p:pic>
          <p:nvPicPr>
            <p:cNvPr id="14"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5" name="12 Grupo"/>
            <p:cNvGrpSpPr/>
            <p:nvPr/>
          </p:nvGrpSpPr>
          <p:grpSpPr>
            <a:xfrm>
              <a:off x="107503" y="97721"/>
              <a:ext cx="8928993" cy="1171039"/>
              <a:chOff x="107503" y="44624"/>
              <a:chExt cx="8972347" cy="1045270"/>
            </a:xfrm>
          </p:grpSpPr>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9"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ángulo redondeado 2"/>
          <p:cNvSpPr/>
          <p:nvPr/>
        </p:nvSpPr>
        <p:spPr>
          <a:xfrm>
            <a:off x="10107796" y="6488265"/>
            <a:ext cx="1741571" cy="2436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latin typeface="Tahoma" pitchFamily="34" charset="0"/>
                <a:ea typeface="Tahoma" pitchFamily="34" charset="0"/>
                <a:cs typeface="Tahoma" pitchFamily="34" charset="0"/>
              </a:rPr>
              <a:t>Artículo 90</a:t>
            </a:r>
          </a:p>
        </p:txBody>
      </p:sp>
    </p:spTree>
    <p:extLst>
      <p:ext uri="{BB962C8B-B14F-4D97-AF65-F5344CB8AC3E}">
        <p14:creationId xmlns:p14="http://schemas.microsoft.com/office/powerpoint/2010/main" xmlns="" val="390875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643626" y="1249672"/>
            <a:ext cx="5758794" cy="1674315"/>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Tema 2 </a:t>
            </a:r>
            <a:br>
              <a:rPr lang="es-MX" sz="3000" b="1" dirty="0">
                <a:solidFill>
                  <a:schemeClr val="accent6">
                    <a:lumMod val="50000"/>
                  </a:schemeClr>
                </a:solidFill>
                <a:latin typeface="Tahoma" pitchFamily="34" charset="0"/>
                <a:ea typeface="Tahoma" pitchFamily="34" charset="0"/>
                <a:cs typeface="Tahoma" pitchFamily="34" charset="0"/>
              </a:rPr>
            </a:br>
            <a:r>
              <a:rPr lang="es-MX" sz="3000" b="1" dirty="0">
                <a:solidFill>
                  <a:schemeClr val="accent6">
                    <a:lumMod val="50000"/>
                  </a:schemeClr>
                </a:solidFill>
                <a:latin typeface="Tahoma" pitchFamily="34" charset="0"/>
                <a:ea typeface="Tahoma" pitchFamily="34" charset="0"/>
                <a:cs typeface="Tahoma" pitchFamily="34" charset="0"/>
              </a:rPr>
              <a:t>Responsables en Materia de </a:t>
            </a:r>
            <a:br>
              <a:rPr lang="es-MX" sz="3000" b="1" dirty="0">
                <a:solidFill>
                  <a:schemeClr val="accent6">
                    <a:lumMod val="50000"/>
                  </a:schemeClr>
                </a:solidFill>
                <a:latin typeface="Tahoma" pitchFamily="34" charset="0"/>
                <a:ea typeface="Tahoma" pitchFamily="34" charset="0"/>
                <a:cs typeface="Tahoma" pitchFamily="34" charset="0"/>
              </a:rPr>
            </a:br>
            <a:r>
              <a:rPr lang="es-MX" sz="3000" b="1" dirty="0">
                <a:solidFill>
                  <a:schemeClr val="accent6">
                    <a:lumMod val="50000"/>
                  </a:schemeClr>
                </a:solidFill>
                <a:latin typeface="Tahoma" pitchFamily="34" charset="0"/>
                <a:ea typeface="Tahoma" pitchFamily="34" charset="0"/>
                <a:cs typeface="Tahoma" pitchFamily="34" charset="0"/>
              </a:rPr>
              <a:t>Transparencia y Acceso a la Información </a:t>
            </a:r>
          </a:p>
        </p:txBody>
      </p:sp>
      <p:sp>
        <p:nvSpPr>
          <p:cNvPr id="3" name="Marcador de contenido 2"/>
          <p:cNvSpPr>
            <a:spLocks noGrp="1"/>
          </p:cNvSpPr>
          <p:nvPr>
            <p:ph idx="1"/>
          </p:nvPr>
        </p:nvSpPr>
        <p:spPr>
          <a:xfrm>
            <a:off x="1938548" y="3302758"/>
            <a:ext cx="8758185" cy="573206"/>
          </a:xfrm>
        </p:spPr>
        <p:txBody>
          <a:bodyPr>
            <a:noAutofit/>
          </a:bodyPr>
          <a:lstStyle/>
          <a:p>
            <a:pPr marL="0" indent="0" algn="ctr">
              <a:buNone/>
            </a:pPr>
            <a:r>
              <a:rPr lang="es-ES_tradnl" sz="4000" b="1" dirty="0" smtClean="0">
                <a:solidFill>
                  <a:schemeClr val="tx1"/>
                </a:solidFill>
                <a:latin typeface="Tahoma" pitchFamily="34" charset="0"/>
                <a:ea typeface="Tahoma" pitchFamily="34" charset="0"/>
                <a:cs typeface="Tahoma" pitchFamily="34" charset="0"/>
              </a:rPr>
              <a:t>2.4  </a:t>
            </a:r>
            <a:r>
              <a:rPr lang="es-ES_tradnl" sz="4000" b="1" dirty="0">
                <a:solidFill>
                  <a:schemeClr val="tx1"/>
                </a:solidFill>
                <a:latin typeface="Tahoma" pitchFamily="34" charset="0"/>
                <a:ea typeface="Tahoma" pitchFamily="34" charset="0"/>
                <a:cs typeface="Tahoma" pitchFamily="34" charset="0"/>
              </a:rPr>
              <a:t>Unidades de </a:t>
            </a:r>
            <a:r>
              <a:rPr lang="es-ES_tradnl" sz="4000" b="1" dirty="0" smtClean="0">
                <a:solidFill>
                  <a:schemeClr val="tx1"/>
                </a:solidFill>
                <a:latin typeface="Tahoma" pitchFamily="34" charset="0"/>
                <a:ea typeface="Tahoma" pitchFamily="34" charset="0"/>
                <a:cs typeface="Tahoma" pitchFamily="34" charset="0"/>
              </a:rPr>
              <a:t>Transparencia</a:t>
            </a:r>
            <a:endParaRPr lang="es-MX" sz="4000" dirty="0">
              <a:solidFill>
                <a:schemeClr val="tx1"/>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2835" y="4537530"/>
            <a:ext cx="5917344" cy="2076536"/>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0653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856757" y="998494"/>
            <a:ext cx="7429499" cy="763732"/>
          </a:xfrm>
        </p:spPr>
        <p:txBody>
          <a:bodyPr>
            <a:normAutofit/>
          </a:bodyPr>
          <a:lstStyle/>
          <a:p>
            <a:pPr algn="ctr"/>
            <a:r>
              <a:rPr lang="es-MX" b="1" dirty="0">
                <a:solidFill>
                  <a:schemeClr val="tx1"/>
                </a:solidFill>
                <a:latin typeface="+mn-lt"/>
              </a:rPr>
              <a:t>Unidad de Transparencia </a:t>
            </a:r>
          </a:p>
        </p:txBody>
      </p:sp>
      <p:sp>
        <p:nvSpPr>
          <p:cNvPr id="3" name="Marcador de contenido 2"/>
          <p:cNvSpPr>
            <a:spLocks noGrp="1"/>
          </p:cNvSpPr>
          <p:nvPr>
            <p:ph idx="1"/>
          </p:nvPr>
        </p:nvSpPr>
        <p:spPr>
          <a:xfrm>
            <a:off x="382137" y="1922585"/>
            <a:ext cx="11623501" cy="4489938"/>
          </a:xfrm>
        </p:spPr>
        <p:txBody>
          <a:bodyPr>
            <a:noAutofit/>
          </a:bodyPr>
          <a:lstStyle/>
          <a:p>
            <a:pPr marL="0" indent="0" algn="just">
              <a:lnSpc>
                <a:spcPct val="150000"/>
              </a:lnSpc>
              <a:buNone/>
            </a:pPr>
            <a:r>
              <a:rPr lang="es-ES_tradnl" dirty="0">
                <a:solidFill>
                  <a:schemeClr val="tx1"/>
                </a:solidFill>
                <a:latin typeface="Tahoma" pitchFamily="34" charset="0"/>
                <a:ea typeface="Tahoma" pitchFamily="34" charset="0"/>
                <a:cs typeface="Tahoma" pitchFamily="34" charset="0"/>
              </a:rPr>
              <a:t>Las Unidades de Transparencia son las áreas encargadas de atender directamente a los solicitantes de información y son el vínculo  entre los sujetos obligados y las personas. Por lo que, su estructura y organización debe responder a las nuevas disposiciones que señala la LTAIPRC. Las cuales son:</a:t>
            </a:r>
          </a:p>
          <a:p>
            <a:pPr algn="just">
              <a:lnSpc>
                <a:spcPct val="150000"/>
              </a:lnSpc>
              <a:buFont typeface="Wingdings" pitchFamily="2" charset="2"/>
              <a:buChar char="v"/>
            </a:pPr>
            <a:r>
              <a:rPr lang="es-ES_tradnl" b="1" dirty="0">
                <a:solidFill>
                  <a:schemeClr val="tx1"/>
                </a:solidFill>
                <a:latin typeface="Tahoma" pitchFamily="34" charset="0"/>
                <a:ea typeface="Tahoma" pitchFamily="34" charset="0"/>
                <a:cs typeface="Tahoma" pitchFamily="34" charset="0"/>
              </a:rPr>
              <a:t>Oficinas visibles y accesibles al público</a:t>
            </a:r>
            <a:r>
              <a:rPr lang="es-ES_tradnl" dirty="0">
                <a:solidFill>
                  <a:schemeClr val="tx1"/>
                </a:solidFill>
                <a:latin typeface="Tahoma" pitchFamily="34" charset="0"/>
                <a:ea typeface="Tahoma" pitchFamily="34" charset="0"/>
                <a:cs typeface="Tahoma" pitchFamily="34" charset="0"/>
              </a:rPr>
              <a:t>.</a:t>
            </a:r>
          </a:p>
          <a:p>
            <a:pPr algn="just">
              <a:lnSpc>
                <a:spcPct val="150000"/>
              </a:lnSpc>
              <a:buFont typeface="Wingdings" pitchFamily="2" charset="2"/>
              <a:buChar char="v"/>
            </a:pPr>
            <a:r>
              <a:rPr lang="es-ES_tradnl" b="1" dirty="0">
                <a:solidFill>
                  <a:schemeClr val="tx1"/>
                </a:solidFill>
                <a:latin typeface="Tahoma" pitchFamily="34" charset="0"/>
                <a:ea typeface="Tahoma" pitchFamily="34" charset="0"/>
                <a:cs typeface="Tahoma" pitchFamily="34" charset="0"/>
              </a:rPr>
              <a:t>Dependerá del titular del sujeto obligado</a:t>
            </a:r>
            <a:r>
              <a:rPr lang="es-ES_tradnl" dirty="0">
                <a:solidFill>
                  <a:schemeClr val="tx1"/>
                </a:solidFill>
                <a:latin typeface="Tahoma" pitchFamily="34" charset="0"/>
                <a:ea typeface="Tahoma" pitchFamily="34" charset="0"/>
                <a:cs typeface="Tahoma" pitchFamily="34" charset="0"/>
              </a:rPr>
              <a:t>.</a:t>
            </a:r>
          </a:p>
          <a:p>
            <a:pPr algn="just">
              <a:lnSpc>
                <a:spcPct val="150000"/>
              </a:lnSpc>
              <a:buFont typeface="Wingdings" pitchFamily="2" charset="2"/>
              <a:buChar char="v"/>
            </a:pPr>
            <a:r>
              <a:rPr lang="es-ES_tradnl" dirty="0">
                <a:solidFill>
                  <a:schemeClr val="tx1"/>
                </a:solidFill>
                <a:latin typeface="Tahoma" pitchFamily="34" charset="0"/>
                <a:ea typeface="Tahoma" pitchFamily="34" charset="0"/>
                <a:cs typeface="Tahoma" pitchFamily="34" charset="0"/>
              </a:rPr>
              <a:t>Se integrará por un responsable y por el personal que se designe. </a:t>
            </a:r>
          </a:p>
          <a:p>
            <a:pPr algn="just">
              <a:lnSpc>
                <a:spcPct val="150000"/>
              </a:lnSpc>
              <a:buFont typeface="Wingdings" pitchFamily="2" charset="2"/>
              <a:buChar char="v"/>
            </a:pPr>
            <a:r>
              <a:rPr lang="es-ES_tradnl" dirty="0">
                <a:solidFill>
                  <a:schemeClr val="tx1"/>
                </a:solidFill>
                <a:latin typeface="Tahoma" pitchFamily="34" charset="0"/>
                <a:ea typeface="Tahoma" pitchFamily="34" charset="0"/>
                <a:cs typeface="Tahoma" pitchFamily="34" charset="0"/>
              </a:rPr>
              <a:t>Deberá contar de manera </a:t>
            </a:r>
            <a:r>
              <a:rPr lang="es-ES_tradnl" b="1" dirty="0">
                <a:solidFill>
                  <a:schemeClr val="tx1"/>
                </a:solidFill>
                <a:latin typeface="Tahoma" pitchFamily="34" charset="0"/>
                <a:ea typeface="Tahoma" pitchFamily="34" charset="0"/>
                <a:cs typeface="Tahoma" pitchFamily="34" charset="0"/>
              </a:rPr>
              <a:t>visible con un buzón ciudadano</a:t>
            </a:r>
            <a:r>
              <a:rPr lang="es-ES_tradnl" dirty="0">
                <a:solidFill>
                  <a:schemeClr val="tx1"/>
                </a:solidFill>
                <a:latin typeface="Tahoma" pitchFamily="34" charset="0"/>
                <a:ea typeface="Tahoma" pitchFamily="34" charset="0"/>
                <a:cs typeface="Tahoma" pitchFamily="34" charset="0"/>
              </a:rPr>
              <a:t>, en el que deberá indicarse número telefónico de atención y correo electrónico.</a:t>
            </a:r>
            <a:endParaRPr lang="es-MX" dirty="0">
              <a:solidFill>
                <a:schemeClr val="tx1"/>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81206" y="3435461"/>
            <a:ext cx="2650361" cy="1946744"/>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71507" y="3672278"/>
            <a:ext cx="1849162" cy="727707"/>
          </a:xfrm>
          <a:prstGeom prst="rect">
            <a:avLst/>
          </a:prstGeom>
        </p:spPr>
      </p:pic>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uadroTexto 6"/>
          <p:cNvSpPr txBox="1"/>
          <p:nvPr/>
        </p:nvSpPr>
        <p:spPr>
          <a:xfrm>
            <a:off x="9799094" y="6449943"/>
            <a:ext cx="1982598" cy="32824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algn="ctr">
              <a:defRPr sz="135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b="1" dirty="0">
                <a:solidFill>
                  <a:srgbClr val="FFFF00"/>
                </a:solidFill>
                <a:latin typeface="Tahoma" pitchFamily="34" charset="0"/>
                <a:ea typeface="Tahoma" pitchFamily="34" charset="0"/>
                <a:cs typeface="Tahoma" pitchFamily="34" charset="0"/>
              </a:rPr>
              <a:t>Artículos 92 y 94</a:t>
            </a:r>
            <a:endParaRPr lang="es-MX" b="1"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307656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36197" y="998494"/>
            <a:ext cx="6499939" cy="836519"/>
          </a:xfrm>
        </p:spPr>
        <p:txBody>
          <a:bodyPr vert="horz" lIns="91440" tIns="45720" rIns="91440" bIns="45720" rtlCol="0" anchor="b">
            <a:normAutofit/>
          </a:bodyPr>
          <a:lstStyle/>
          <a:p>
            <a:pPr algn="ctr"/>
            <a:r>
              <a:rPr lang="es-MX" sz="4000" b="1" dirty="0">
                <a:solidFill>
                  <a:schemeClr val="tx1"/>
                </a:solidFill>
                <a:latin typeface="Tahoma" pitchFamily="34" charset="0"/>
                <a:ea typeface="Tahoma" pitchFamily="34" charset="0"/>
                <a:cs typeface="Tahoma" pitchFamily="34" charset="0"/>
              </a:rPr>
              <a:t>Atribuciones de la UT</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xmlns="" val="1654470570"/>
              </p:ext>
            </p:extLst>
          </p:nvPr>
        </p:nvGraphicFramePr>
        <p:xfrm>
          <a:off x="1057158" y="2114761"/>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732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xmlns="" val="1846633123"/>
              </p:ext>
            </p:extLst>
          </p:nvPr>
        </p:nvGraphicFramePr>
        <p:xfrm>
          <a:off x="1057158" y="2050450"/>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ítulo 1"/>
          <p:cNvSpPr>
            <a:spLocks noGrp="1"/>
          </p:cNvSpPr>
          <p:nvPr>
            <p:ph type="title"/>
          </p:nvPr>
        </p:nvSpPr>
        <p:spPr>
          <a:xfrm>
            <a:off x="3536197" y="998494"/>
            <a:ext cx="6499939" cy="836519"/>
          </a:xfrm>
        </p:spPr>
        <p:txBody>
          <a:bodyPr vert="horz" lIns="91440" tIns="45720" rIns="91440" bIns="45720" rtlCol="0" anchor="b">
            <a:normAutofit/>
          </a:bodyPr>
          <a:lstStyle/>
          <a:p>
            <a:pPr algn="ctr"/>
            <a:r>
              <a:rPr lang="es-MX" sz="4000" b="1" dirty="0">
                <a:solidFill>
                  <a:schemeClr val="tx1"/>
                </a:solidFill>
                <a:latin typeface="Tahoma" pitchFamily="34" charset="0"/>
                <a:ea typeface="Tahoma" pitchFamily="34" charset="0"/>
                <a:cs typeface="Tahoma" pitchFamily="34" charset="0"/>
              </a:rPr>
              <a:t>Atribuciones de la UT</a:t>
            </a:r>
          </a:p>
        </p:txBody>
      </p:sp>
    </p:spTree>
    <p:extLst>
      <p:ext uri="{BB962C8B-B14F-4D97-AF65-F5344CB8AC3E}">
        <p14:creationId xmlns:p14="http://schemas.microsoft.com/office/powerpoint/2010/main" xmlns="" val="40652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22123" y="1249672"/>
            <a:ext cx="3712191" cy="565282"/>
          </a:xfrm>
        </p:spPr>
        <p:txBody>
          <a:bodyPr>
            <a:noAutofit/>
          </a:bodyPr>
          <a:lstStyle/>
          <a:p>
            <a:pPr algn="ctr"/>
            <a:r>
              <a:rPr lang="es-MX" sz="4000" b="1" dirty="0">
                <a:ln/>
                <a:solidFill>
                  <a:schemeClr val="tx1">
                    <a:lumMod val="95000"/>
                    <a:lumOff val="5000"/>
                  </a:schemeClr>
                </a:solidFill>
                <a:latin typeface="Tahoma" pitchFamily="34" charset="0"/>
                <a:ea typeface="Tahoma" pitchFamily="34" charset="0"/>
                <a:cs typeface="Tahoma" pitchFamily="34" charset="0"/>
              </a:rPr>
              <a:t>Objetivos</a:t>
            </a:r>
            <a:endParaRPr lang="es-MX" sz="4000" dirty="0">
              <a:solidFill>
                <a:schemeClr val="tx1">
                  <a:lumMod val="95000"/>
                  <a:lumOff val="5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139507" y="1980064"/>
            <a:ext cx="10402044" cy="3847529"/>
          </a:xfrm>
        </p:spPr>
        <p:txBody>
          <a:bodyPr>
            <a:noAutofit/>
          </a:bodyPr>
          <a:lstStyle/>
          <a:p>
            <a:pPr marL="0" indent="0" algn="just">
              <a:buClr>
                <a:schemeClr val="accent6">
                  <a:lumMod val="60000"/>
                  <a:lumOff val="40000"/>
                </a:schemeClr>
              </a:buClr>
              <a:buNone/>
            </a:pPr>
            <a:r>
              <a:rPr lang="es-ES" sz="3200" dirty="0">
                <a:solidFill>
                  <a:schemeClr val="tx1"/>
                </a:solidFill>
                <a:latin typeface="Tahoma" pitchFamily="34" charset="0"/>
                <a:ea typeface="Tahoma" pitchFamily="34" charset="0"/>
                <a:cs typeface="Tahoma" pitchFamily="34" charset="0"/>
              </a:rPr>
              <a:t>Al finalizar el curso las personas servidoras públicas podrán:</a:t>
            </a:r>
          </a:p>
          <a:p>
            <a:pPr marL="0" indent="0" algn="just">
              <a:buClr>
                <a:schemeClr val="accent6">
                  <a:lumMod val="60000"/>
                  <a:lumOff val="40000"/>
                </a:schemeClr>
              </a:buClr>
              <a:buNone/>
            </a:pPr>
            <a:endParaRPr lang="es-ES" sz="1100" dirty="0">
              <a:solidFill>
                <a:schemeClr val="tx1"/>
              </a:solidFill>
              <a:latin typeface="Tahoma" pitchFamily="34" charset="0"/>
              <a:ea typeface="Tahoma" pitchFamily="34" charset="0"/>
              <a:cs typeface="Tahoma" pitchFamily="34" charset="0"/>
            </a:endParaRPr>
          </a:p>
          <a:p>
            <a:pPr marL="270272" indent="0" algn="just">
              <a:buClr>
                <a:schemeClr val="accent6">
                  <a:lumMod val="60000"/>
                  <a:lumOff val="40000"/>
                </a:schemeClr>
              </a:buClr>
              <a:buNone/>
            </a:pPr>
            <a:r>
              <a:rPr lang="es-ES" sz="3200" dirty="0">
                <a:solidFill>
                  <a:schemeClr val="tx1"/>
                </a:solidFill>
                <a:latin typeface="Tahoma" pitchFamily="34" charset="0"/>
                <a:ea typeface="Tahoma" pitchFamily="34" charset="0"/>
                <a:cs typeface="Tahoma" pitchFamily="34" charset="0"/>
              </a:rPr>
              <a:t>Conocer los </a:t>
            </a:r>
            <a:r>
              <a:rPr lang="es-ES" sz="3200" b="1" dirty="0">
                <a:solidFill>
                  <a:schemeClr val="tx1"/>
                </a:solidFill>
                <a:latin typeface="Tahoma" pitchFamily="34" charset="0"/>
                <a:ea typeface="Tahoma" pitchFamily="34" charset="0"/>
                <a:cs typeface="Tahoma" pitchFamily="34" charset="0"/>
              </a:rPr>
              <a:t>aspectos relevantes </a:t>
            </a:r>
            <a:r>
              <a:rPr lang="es-ES" sz="3200" dirty="0">
                <a:solidFill>
                  <a:schemeClr val="tx1"/>
                </a:solidFill>
                <a:latin typeface="Tahoma" pitchFamily="34" charset="0"/>
                <a:ea typeface="Tahoma" pitchFamily="34" charset="0"/>
                <a:cs typeface="Tahoma" pitchFamily="34" charset="0"/>
              </a:rPr>
              <a:t>que establece la Ley de Transparencia, Acceso a la Información Pública y Rendición de Cuentas de la Ciudad de México, en sus </a:t>
            </a:r>
            <a:r>
              <a:rPr lang="es-ES" sz="3200" b="1" dirty="0">
                <a:solidFill>
                  <a:schemeClr val="tx1"/>
                </a:solidFill>
                <a:latin typeface="Tahoma" pitchFamily="34" charset="0"/>
                <a:ea typeface="Tahoma" pitchFamily="34" charset="0"/>
                <a:cs typeface="Tahoma" pitchFamily="34" charset="0"/>
              </a:rPr>
              <a:t>diferentes títulos </a:t>
            </a:r>
            <a:r>
              <a:rPr lang="es-ES" sz="3200" dirty="0">
                <a:solidFill>
                  <a:schemeClr val="tx1"/>
                </a:solidFill>
                <a:latin typeface="Tahoma" pitchFamily="34" charset="0"/>
                <a:ea typeface="Tahoma" pitchFamily="34" charset="0"/>
                <a:cs typeface="Tahoma" pitchFamily="34" charset="0"/>
              </a:rPr>
              <a:t>para el ejercicio del derecho de acceso a la información pública</a:t>
            </a:r>
            <a:r>
              <a:rPr lang="es-ES" sz="3200" dirty="0" smtClean="0">
                <a:solidFill>
                  <a:schemeClr val="tx1"/>
                </a:solidFill>
                <a:latin typeface="Tahoma" pitchFamily="34" charset="0"/>
                <a:ea typeface="Tahoma" pitchFamily="34" charset="0"/>
                <a:cs typeface="Tahoma" pitchFamily="34" charset="0"/>
              </a:rPr>
              <a:t>.</a:t>
            </a:r>
            <a:endParaRPr lang="es-ES" sz="3200" dirty="0">
              <a:solidFill>
                <a:schemeClr val="tx1"/>
              </a:solidFill>
              <a:latin typeface="Tahoma" pitchFamily="34" charset="0"/>
              <a:ea typeface="Tahoma" pitchFamily="34" charset="0"/>
              <a:cs typeface="Tahoma" pitchFamily="34" charset="0"/>
            </a:endParaRPr>
          </a:p>
          <a:p>
            <a:pPr marL="270272" indent="0" algn="just">
              <a:buClr>
                <a:schemeClr val="accent6">
                  <a:lumMod val="60000"/>
                  <a:lumOff val="40000"/>
                </a:schemeClr>
              </a:buClr>
              <a:buNone/>
            </a:pPr>
            <a:endParaRPr lang="es-ES" sz="3200" dirty="0">
              <a:solidFill>
                <a:schemeClr val="tx1"/>
              </a:solidFill>
              <a:latin typeface="Tahoma" pitchFamily="34" charset="0"/>
              <a:ea typeface="Tahoma" pitchFamily="34" charset="0"/>
              <a:cs typeface="Tahoma" pitchFamily="34" charset="0"/>
            </a:endParaRPr>
          </a:p>
          <a:p>
            <a:pPr lvl="0" algn="just">
              <a:buClr>
                <a:schemeClr val="accent6">
                  <a:lumMod val="60000"/>
                  <a:lumOff val="40000"/>
                </a:schemeClr>
              </a:buClr>
              <a:buFont typeface="Wingdings" panose="05000000000000000000" pitchFamily="2" charset="2"/>
              <a:buChar char="v"/>
            </a:pPr>
            <a:endParaRPr lang="es-ES" sz="3200" dirty="0">
              <a:solidFill>
                <a:schemeClr val="tx1"/>
              </a:solidFill>
              <a:latin typeface="Tahoma" pitchFamily="34" charset="0"/>
              <a:ea typeface="Tahoma" pitchFamily="34" charset="0"/>
              <a:cs typeface="Tahoma" pitchFamily="34" charset="0"/>
            </a:endParaRPr>
          </a:p>
          <a:p>
            <a:pPr lvl="0" algn="just">
              <a:buClr>
                <a:schemeClr val="accent6">
                  <a:lumMod val="60000"/>
                  <a:lumOff val="40000"/>
                </a:schemeClr>
              </a:buClr>
              <a:buFont typeface="Wingdings" panose="05000000000000000000" pitchFamily="2" charset="2"/>
              <a:buChar char="v"/>
            </a:pPr>
            <a:endParaRPr lang="es-ES" sz="3200" dirty="0">
              <a:solidFill>
                <a:schemeClr val="tx1"/>
              </a:solidFill>
              <a:latin typeface="Tahoma" pitchFamily="34" charset="0"/>
              <a:ea typeface="Tahoma" pitchFamily="34" charset="0"/>
              <a:cs typeface="Tahoma" pitchFamily="34" charset="0"/>
            </a:endParaRPr>
          </a:p>
          <a:p>
            <a:pPr lvl="0" algn="just">
              <a:buClr>
                <a:schemeClr val="accent6">
                  <a:lumMod val="60000"/>
                  <a:lumOff val="40000"/>
                </a:schemeClr>
              </a:buClr>
              <a:buFont typeface="Wingdings" panose="05000000000000000000" pitchFamily="2" charset="2"/>
              <a:buChar char="v"/>
            </a:pPr>
            <a:endParaRPr lang="es-MX" sz="3200" dirty="0">
              <a:solidFill>
                <a:schemeClr val="tx1"/>
              </a:solidFill>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9368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4868" y="748146"/>
            <a:ext cx="7543800" cy="798161"/>
          </a:xfrm>
        </p:spPr>
        <p:txBody>
          <a:bodyPr>
            <a:normAutofit/>
          </a:bodyPr>
          <a:lstStyle/>
          <a:p>
            <a:pPr algn="ctr"/>
            <a:r>
              <a:rPr lang="es-MX" sz="3600" b="1" dirty="0">
                <a:solidFill>
                  <a:schemeClr val="tx1"/>
                </a:solidFill>
                <a:latin typeface="Tahoma" pitchFamily="34" charset="0"/>
                <a:ea typeface="Tahoma" pitchFamily="34" charset="0"/>
                <a:cs typeface="Tahoma" pitchFamily="34" charset="0"/>
              </a:rPr>
              <a:t>Consejo Consultivo</a:t>
            </a:r>
          </a:p>
        </p:txBody>
      </p:sp>
      <p:sp>
        <p:nvSpPr>
          <p:cNvPr id="3" name="Marcador de contenido 2"/>
          <p:cNvSpPr>
            <a:spLocks noGrp="1"/>
          </p:cNvSpPr>
          <p:nvPr>
            <p:ph idx="1"/>
          </p:nvPr>
        </p:nvSpPr>
        <p:spPr>
          <a:xfrm>
            <a:off x="436728" y="1828800"/>
            <a:ext cx="11532359" cy="4278923"/>
          </a:xfrm>
        </p:spPr>
        <p:txBody>
          <a:bodyPr>
            <a:noAutofit/>
          </a:bodyPr>
          <a:lstStyle/>
          <a:p>
            <a:pPr marL="0" indent="0" algn="just">
              <a:buNone/>
            </a:pPr>
            <a:r>
              <a:rPr lang="es-ES_tradnl" sz="2500" dirty="0">
                <a:solidFill>
                  <a:schemeClr val="tx1"/>
                </a:solidFill>
                <a:latin typeface="Tahoma" pitchFamily="34" charset="0"/>
                <a:ea typeface="Tahoma" pitchFamily="34" charset="0"/>
                <a:cs typeface="Tahoma" pitchFamily="34" charset="0"/>
              </a:rPr>
              <a:t>La creación del Consejo tiene el propósito de contar con una perspectiva desde la </a:t>
            </a:r>
            <a:r>
              <a:rPr lang="es-ES_tradnl" sz="2500" b="1" dirty="0">
                <a:solidFill>
                  <a:schemeClr val="tx1"/>
                </a:solidFill>
                <a:latin typeface="Tahoma" pitchFamily="34" charset="0"/>
                <a:ea typeface="Tahoma" pitchFamily="34" charset="0"/>
                <a:cs typeface="Tahoma" pitchFamily="34" charset="0"/>
              </a:rPr>
              <a:t>participación ciudadana y la incidencia social </a:t>
            </a:r>
            <a:r>
              <a:rPr lang="es-ES_tradnl" sz="2500" dirty="0">
                <a:solidFill>
                  <a:schemeClr val="tx1"/>
                </a:solidFill>
                <a:latin typeface="Tahoma" pitchFamily="34" charset="0"/>
                <a:ea typeface="Tahoma" pitchFamily="34" charset="0"/>
                <a:cs typeface="Tahoma" pitchFamily="34" charset="0"/>
              </a:rPr>
              <a:t>en la políticas de transparencia</a:t>
            </a:r>
          </a:p>
          <a:p>
            <a:pPr algn="just">
              <a:buNone/>
            </a:pPr>
            <a:endParaRPr lang="es-ES_tradnl" sz="2500" dirty="0">
              <a:solidFill>
                <a:schemeClr val="tx1"/>
              </a:solidFill>
              <a:latin typeface="Tahoma" pitchFamily="34" charset="0"/>
              <a:ea typeface="Tahoma" pitchFamily="34" charset="0"/>
              <a:cs typeface="Tahoma" pitchFamily="34" charset="0"/>
            </a:endParaRPr>
          </a:p>
          <a:p>
            <a:pPr algn="just">
              <a:buNone/>
            </a:pPr>
            <a:r>
              <a:rPr lang="es-ES_tradnl" sz="2500" dirty="0">
                <a:solidFill>
                  <a:schemeClr val="tx1"/>
                </a:solidFill>
                <a:latin typeface="Tahoma" pitchFamily="34" charset="0"/>
                <a:ea typeface="Tahoma" pitchFamily="34" charset="0"/>
                <a:cs typeface="Tahoma" pitchFamily="34" charset="0"/>
              </a:rPr>
              <a:t>Lo más significativo de este Órgano es:</a:t>
            </a:r>
          </a:p>
          <a:p>
            <a:pPr algn="just">
              <a:buFont typeface="Wingdings" panose="05000000000000000000" pitchFamily="2" charset="2"/>
              <a:buChar char="v"/>
            </a:pPr>
            <a:r>
              <a:rPr lang="es-ES_tradnl" sz="2500" dirty="0" smtClean="0">
                <a:solidFill>
                  <a:schemeClr val="tx1"/>
                </a:solidFill>
                <a:latin typeface="Tahoma" pitchFamily="34" charset="0"/>
                <a:ea typeface="Tahoma" pitchFamily="34" charset="0"/>
                <a:cs typeface="Tahoma" pitchFamily="34" charset="0"/>
              </a:rPr>
              <a:t>Los </a:t>
            </a:r>
            <a:r>
              <a:rPr lang="es-ES_tradnl" sz="2500" dirty="0">
                <a:solidFill>
                  <a:schemeClr val="tx1"/>
                </a:solidFill>
                <a:latin typeface="Tahoma" pitchFamily="34" charset="0"/>
                <a:ea typeface="Tahoma" pitchFamily="34" charset="0"/>
                <a:cs typeface="Tahoma" pitchFamily="34" charset="0"/>
              </a:rPr>
              <a:t>Consejeros serán honoríficos, por un plazo de </a:t>
            </a:r>
            <a:r>
              <a:rPr lang="es-ES_tradnl" sz="2500" b="1" dirty="0">
                <a:solidFill>
                  <a:schemeClr val="tx1"/>
                </a:solidFill>
                <a:latin typeface="Tahoma" pitchFamily="34" charset="0"/>
                <a:ea typeface="Tahoma" pitchFamily="34" charset="0"/>
                <a:cs typeface="Tahoma" pitchFamily="34" charset="0"/>
              </a:rPr>
              <a:t>dos años con la posibilidad de reelegirse por un periodo igual.</a:t>
            </a:r>
          </a:p>
          <a:p>
            <a:pPr algn="just">
              <a:buFont typeface="Wingdings" panose="05000000000000000000" pitchFamily="2" charset="2"/>
              <a:buChar char="v"/>
            </a:pPr>
            <a:r>
              <a:rPr lang="es-ES_tradnl" sz="2500" dirty="0" smtClean="0">
                <a:solidFill>
                  <a:schemeClr val="tx1"/>
                </a:solidFill>
                <a:latin typeface="Tahoma" pitchFamily="34" charset="0"/>
                <a:ea typeface="Tahoma" pitchFamily="34" charset="0"/>
                <a:cs typeface="Tahoma" pitchFamily="34" charset="0"/>
              </a:rPr>
              <a:t>Nombrado </a:t>
            </a:r>
            <a:r>
              <a:rPr lang="es-ES_tradnl" sz="2500" dirty="0">
                <a:solidFill>
                  <a:schemeClr val="tx1"/>
                </a:solidFill>
                <a:latin typeface="Tahoma" pitchFamily="34" charset="0"/>
                <a:ea typeface="Tahoma" pitchFamily="34" charset="0"/>
                <a:cs typeface="Tahoma" pitchFamily="34" charset="0"/>
              </a:rPr>
              <a:t>por el Pleno del Poder Legislativo de la Ciudad de México.</a:t>
            </a:r>
          </a:p>
          <a:p>
            <a:endParaRPr lang="es-MX" sz="2500" dirty="0">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79322" y="2559594"/>
            <a:ext cx="3530206" cy="1558793"/>
          </a:xfrm>
          <a:prstGeom prst="rect">
            <a:avLst/>
          </a:prstGeom>
        </p:spPr>
      </p:pic>
      <p:sp>
        <p:nvSpPr>
          <p:cNvPr id="6" name="CuadroTexto 5"/>
          <p:cNvSpPr txBox="1"/>
          <p:nvPr/>
        </p:nvSpPr>
        <p:spPr>
          <a:xfrm>
            <a:off x="7560844" y="5675897"/>
            <a:ext cx="2201780" cy="300082"/>
          </a:xfrm>
          <a:prstGeom prst="rect">
            <a:avLst/>
          </a:prstGeom>
          <a:noFill/>
        </p:spPr>
        <p:txBody>
          <a:bodyPr wrap="square" rtlCol="0">
            <a:spAutoFit/>
          </a:bodyPr>
          <a:lstStyle/>
          <a:p>
            <a:r>
              <a:rPr lang="es-ES_tradnl" sz="1350">
                <a:solidFill>
                  <a:schemeClr val="bg1">
                    <a:lumMod val="95000"/>
                  </a:schemeClr>
                </a:solidFill>
              </a:rPr>
              <a:t>Artículos 95 y 96</a:t>
            </a:r>
            <a:endParaRPr lang="es-MX" sz="1350" dirty="0">
              <a:solidFill>
                <a:schemeClr val="bg1">
                  <a:lumMod val="95000"/>
                </a:schemeClr>
              </a:solidFill>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60733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312678" y="834718"/>
            <a:ext cx="4759201" cy="740375"/>
          </a:xfrm>
        </p:spPr>
        <p:txBody>
          <a:bodyPr>
            <a:normAutofit/>
          </a:bodyPr>
          <a:lstStyle/>
          <a:p>
            <a:pPr algn="ctr"/>
            <a:r>
              <a:rPr lang="es-MX" sz="3500" b="1" dirty="0">
                <a:solidFill>
                  <a:schemeClr val="tx1"/>
                </a:solidFill>
                <a:latin typeface="Tahoma" pitchFamily="34" charset="0"/>
                <a:ea typeface="Tahoma" pitchFamily="34" charset="0"/>
                <a:cs typeface="Tahoma" pitchFamily="34" charset="0"/>
              </a:rPr>
              <a:t>Consejo Consultivo</a:t>
            </a:r>
          </a:p>
        </p:txBody>
      </p:sp>
      <p:sp>
        <p:nvSpPr>
          <p:cNvPr id="3" name="Marcador de contenido 2"/>
          <p:cNvSpPr>
            <a:spLocks noGrp="1"/>
          </p:cNvSpPr>
          <p:nvPr>
            <p:ph idx="1"/>
          </p:nvPr>
        </p:nvSpPr>
        <p:spPr>
          <a:xfrm>
            <a:off x="477127" y="1608829"/>
            <a:ext cx="11355481" cy="1999271"/>
          </a:xfrm>
        </p:spPr>
        <p:txBody>
          <a:bodyPr>
            <a:normAutofit/>
          </a:bodyPr>
          <a:lstStyle/>
          <a:p>
            <a:pPr algn="just">
              <a:buFont typeface="Wingdings" panose="05000000000000000000" pitchFamily="2" charset="2"/>
              <a:buChar char="v"/>
            </a:pPr>
            <a:r>
              <a:rPr lang="es-ES_tradnl" sz="2800" dirty="0">
                <a:solidFill>
                  <a:schemeClr val="tx1"/>
                </a:solidFill>
                <a:latin typeface="Tahoma" pitchFamily="34" charset="0"/>
                <a:ea typeface="Tahoma" pitchFamily="34" charset="0"/>
                <a:cs typeface="Tahoma" pitchFamily="34" charset="0"/>
              </a:rPr>
              <a:t>Integrado de forma colegiada y por un número impar, por miembros de la sociedad civil y de instituciones académicas.</a:t>
            </a:r>
          </a:p>
          <a:p>
            <a:pPr algn="just">
              <a:buFont typeface="Wingdings" panose="05000000000000000000" pitchFamily="2" charset="2"/>
              <a:buChar char="v"/>
            </a:pPr>
            <a:r>
              <a:rPr lang="es-ES_tradnl" sz="2800" dirty="0">
                <a:solidFill>
                  <a:schemeClr val="tx1"/>
                </a:solidFill>
                <a:latin typeface="Tahoma" pitchFamily="34" charset="0"/>
                <a:ea typeface="Tahoma" pitchFamily="34" charset="0"/>
                <a:cs typeface="Tahoma" pitchFamily="34" charset="0"/>
              </a:rPr>
              <a:t>Sus principales funciones son </a:t>
            </a:r>
            <a:r>
              <a:rPr lang="es-ES_tradnl" sz="2800" b="1" dirty="0">
                <a:solidFill>
                  <a:schemeClr val="tx1"/>
                </a:solidFill>
                <a:latin typeface="Tahoma" pitchFamily="34" charset="0"/>
                <a:ea typeface="Tahoma" pitchFamily="34" charset="0"/>
                <a:cs typeface="Tahoma" pitchFamily="34" charset="0"/>
              </a:rPr>
              <a:t>emitir opiniones </a:t>
            </a:r>
            <a:r>
              <a:rPr lang="es-ES_tradnl" sz="2800" dirty="0">
                <a:solidFill>
                  <a:schemeClr val="tx1"/>
                </a:solidFill>
                <a:latin typeface="Tahoma" pitchFamily="34" charset="0"/>
                <a:ea typeface="Tahoma" pitchFamily="34" charset="0"/>
                <a:cs typeface="Tahoma" pitchFamily="34" charset="0"/>
              </a:rPr>
              <a:t>respecto a los siguientes Temas:</a:t>
            </a:r>
          </a:p>
          <a:p>
            <a:pPr algn="just">
              <a:buNone/>
            </a:pPr>
            <a:endParaRPr lang="es-ES_tradnl" sz="3200" dirty="0">
              <a:solidFill>
                <a:schemeClr val="tx1"/>
              </a:solidFill>
              <a:latin typeface="Tahoma" pitchFamily="34" charset="0"/>
              <a:ea typeface="Tahoma" pitchFamily="34" charset="0"/>
              <a:cs typeface="Tahoma" pitchFamily="34" charset="0"/>
            </a:endParaRPr>
          </a:p>
          <a:p>
            <a:endParaRPr lang="es-MX" sz="2800" dirty="0">
              <a:latin typeface="Tahoma" pitchFamily="34" charset="0"/>
              <a:ea typeface="Tahoma" pitchFamily="34" charset="0"/>
              <a:cs typeface="Tahoma" pitchFamily="34" charset="0"/>
            </a:endParaRPr>
          </a:p>
        </p:txBody>
      </p:sp>
      <p:sp>
        <p:nvSpPr>
          <p:cNvPr id="7" name="6 Rectángulo"/>
          <p:cNvSpPr/>
          <p:nvPr/>
        </p:nvSpPr>
        <p:spPr>
          <a:xfrm>
            <a:off x="1437443" y="5080283"/>
            <a:ext cx="2078322" cy="106435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POA</a:t>
            </a:r>
          </a:p>
        </p:txBody>
      </p:sp>
      <p:sp>
        <p:nvSpPr>
          <p:cNvPr id="8" name="7 Rectángulo"/>
          <p:cNvSpPr/>
          <p:nvPr/>
        </p:nvSpPr>
        <p:spPr>
          <a:xfrm>
            <a:off x="1567087" y="3608100"/>
            <a:ext cx="1948678" cy="12788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2400" dirty="0">
                <a:latin typeface="Tahoma" pitchFamily="34" charset="0"/>
                <a:ea typeface="Tahoma" pitchFamily="34" charset="0"/>
                <a:cs typeface="Tahoma" pitchFamily="34" charset="0"/>
              </a:rPr>
              <a:t>Proyecto de presupuesto</a:t>
            </a:r>
          </a:p>
        </p:txBody>
      </p:sp>
      <p:sp>
        <p:nvSpPr>
          <p:cNvPr id="9" name="8 Rectángulo"/>
          <p:cNvSpPr/>
          <p:nvPr/>
        </p:nvSpPr>
        <p:spPr>
          <a:xfrm>
            <a:off x="4126524" y="3557589"/>
            <a:ext cx="3966598" cy="2374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Transparencia, acceso a la información, apertura gubernamental, rendición de cuentas y protección de datos personales</a:t>
            </a:r>
          </a:p>
        </p:txBody>
      </p:sp>
      <p:sp>
        <p:nvSpPr>
          <p:cNvPr id="10" name="9 Rectángulo"/>
          <p:cNvSpPr/>
          <p:nvPr/>
        </p:nvSpPr>
        <p:spPr>
          <a:xfrm>
            <a:off x="8702025" y="3478640"/>
            <a:ext cx="2165516" cy="1266093"/>
          </a:xfrm>
          <a:prstGeom prst="rect">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Tahoma" pitchFamily="34" charset="0"/>
                <a:ea typeface="Tahoma" pitchFamily="34" charset="0"/>
                <a:cs typeface="Tahoma" pitchFamily="34" charset="0"/>
              </a:rPr>
              <a:t>Funciones sustantivas del Instituto</a:t>
            </a:r>
          </a:p>
        </p:txBody>
      </p:sp>
      <p:sp>
        <p:nvSpPr>
          <p:cNvPr id="11" name="10 Rectángulo"/>
          <p:cNvSpPr/>
          <p:nvPr/>
        </p:nvSpPr>
        <p:spPr>
          <a:xfrm>
            <a:off x="8368610" y="5080283"/>
            <a:ext cx="3122805" cy="1064353"/>
          </a:xfrm>
          <a:prstGeom prst="rect">
            <a:avLst/>
          </a:prstGeom>
          <a:solidFill>
            <a:srgbClr val="7030A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Tahoma" pitchFamily="34" charset="0"/>
                <a:ea typeface="Tahoma" pitchFamily="34" charset="0"/>
                <a:cs typeface="Tahoma" pitchFamily="34" charset="0"/>
              </a:rPr>
              <a:t>Indicadores de evaluación y seguimiento del programa Local de transparencia</a:t>
            </a:r>
          </a:p>
        </p:txBody>
      </p:sp>
      <p:sp>
        <p:nvSpPr>
          <p:cNvPr id="5" name="CuadroTexto 4"/>
          <p:cNvSpPr txBox="1"/>
          <p:nvPr/>
        </p:nvSpPr>
        <p:spPr>
          <a:xfrm>
            <a:off x="10335474" y="6480187"/>
            <a:ext cx="2048376" cy="300082"/>
          </a:xfrm>
          <a:prstGeom prst="rect">
            <a:avLst/>
          </a:prstGeom>
          <a:noFill/>
        </p:spPr>
        <p:txBody>
          <a:bodyPr wrap="square" rtlCol="0">
            <a:spAutoFit/>
          </a:bodyPr>
          <a:lstStyle/>
          <a:p>
            <a:r>
              <a:rPr lang="es-ES_tradnl" sz="1350">
                <a:solidFill>
                  <a:schemeClr val="bg1">
                    <a:lumMod val="95000"/>
                  </a:schemeClr>
                </a:solidFill>
              </a:rPr>
              <a:t>Artículo 97 y 98</a:t>
            </a:r>
            <a:endParaRPr lang="es-MX" sz="1350" dirty="0">
              <a:solidFill>
                <a:schemeClr val="bg1">
                  <a:lumMod val="95000"/>
                </a:schemeClr>
              </a:solidFill>
            </a:endParaRPr>
          </a:p>
        </p:txBody>
      </p:sp>
      <p:grpSp>
        <p:nvGrpSpPr>
          <p:cNvPr id="12" name="11 Grupo"/>
          <p:cNvGrpSpPr/>
          <p:nvPr/>
        </p:nvGrpSpPr>
        <p:grpSpPr>
          <a:xfrm>
            <a:off x="1938548" y="140553"/>
            <a:ext cx="8928993" cy="1171039"/>
            <a:chOff x="107503" y="97721"/>
            <a:chExt cx="8928993" cy="1171039"/>
          </a:xfrm>
        </p:grpSpPr>
        <p:pic>
          <p:nvPicPr>
            <p:cNvPr id="13"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4" name="12 Grupo"/>
            <p:cNvGrpSpPr/>
            <p:nvPr/>
          </p:nvGrpSpPr>
          <p:grpSpPr>
            <a:xfrm>
              <a:off x="107503" y="97721"/>
              <a:ext cx="8928993" cy="1171039"/>
              <a:chOff x="107503" y="44624"/>
              <a:chExt cx="8972347" cy="1045270"/>
            </a:xfrm>
          </p:grpSpPr>
          <p:pic>
            <p:nvPicPr>
              <p:cNvPr id="15" name="14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7"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8"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8569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7158" y="2200576"/>
            <a:ext cx="10058400" cy="1743627"/>
          </a:xfrm>
        </p:spPr>
        <p:txBody>
          <a:bodyPr>
            <a:noAutofit/>
          </a:bodyPr>
          <a:lstStyle/>
          <a:p>
            <a:pPr algn="ctr"/>
            <a:r>
              <a:rPr lang="es-MX" sz="3000" b="1" dirty="0">
                <a:solidFill>
                  <a:schemeClr val="tx1"/>
                </a:solidFill>
                <a:latin typeface="Tahoma" pitchFamily="34" charset="0"/>
                <a:ea typeface="Tahoma" pitchFamily="34" charset="0"/>
                <a:cs typeface="Tahoma" pitchFamily="34" charset="0"/>
              </a:rPr>
              <a:t>Tema 4 </a:t>
            </a:r>
            <a:br>
              <a:rPr lang="es-MX" sz="3000" b="1" dirty="0">
                <a:solidFill>
                  <a:schemeClr val="tx1"/>
                </a:solidFill>
                <a:latin typeface="Tahoma" pitchFamily="34" charset="0"/>
                <a:ea typeface="Tahoma" pitchFamily="34" charset="0"/>
                <a:cs typeface="Tahoma" pitchFamily="34" charset="0"/>
              </a:rPr>
            </a:br>
            <a:r>
              <a:rPr lang="es-MX" sz="3000" b="1" dirty="0">
                <a:solidFill>
                  <a:schemeClr val="tx1"/>
                </a:solidFill>
                <a:latin typeface="Tahoma" pitchFamily="34" charset="0"/>
                <a:ea typeface="Tahoma" pitchFamily="34" charset="0"/>
                <a:cs typeface="Tahoma" pitchFamily="34" charset="0"/>
              </a:rPr>
              <a:t>Cultura de la Transparencia, Acceso a la Información, Rendición de Cuentas y Apertura </a:t>
            </a:r>
            <a:r>
              <a:rPr lang="es-MX" sz="3000" b="1" dirty="0" smtClean="0">
                <a:solidFill>
                  <a:schemeClr val="tx1"/>
                </a:solidFill>
                <a:latin typeface="Tahoma" pitchFamily="34" charset="0"/>
                <a:ea typeface="Tahoma" pitchFamily="34" charset="0"/>
                <a:cs typeface="Tahoma" pitchFamily="34" charset="0"/>
              </a:rPr>
              <a:t>Gubernamental</a:t>
            </a:r>
            <a:endParaRPr lang="es-MX" sz="3000" b="1" dirty="0">
              <a:solidFill>
                <a:schemeClr val="tx1"/>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26811" y="4207432"/>
            <a:ext cx="7553120" cy="2650568"/>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1010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21378" y="4299045"/>
            <a:ext cx="4060999" cy="2454873"/>
          </a:xfrm>
          <a:prstGeom prst="rect">
            <a:avLst/>
          </a:prstGeom>
        </p:spPr>
      </p:pic>
      <p:sp>
        <p:nvSpPr>
          <p:cNvPr id="2" name="Título 1"/>
          <p:cNvSpPr>
            <a:spLocks noGrp="1"/>
          </p:cNvSpPr>
          <p:nvPr>
            <p:ph type="title"/>
          </p:nvPr>
        </p:nvSpPr>
        <p:spPr>
          <a:xfrm>
            <a:off x="2609573" y="1024984"/>
            <a:ext cx="7543800" cy="1290539"/>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Cultura de la Transparencia, Acceso a la Información, Rendición de Cuentas, y Apertura Gubernamental </a:t>
            </a:r>
          </a:p>
        </p:txBody>
      </p:sp>
      <p:sp>
        <p:nvSpPr>
          <p:cNvPr id="3" name="Marcador de contenido 2"/>
          <p:cNvSpPr>
            <a:spLocks noGrp="1"/>
          </p:cNvSpPr>
          <p:nvPr>
            <p:ph idx="1"/>
          </p:nvPr>
        </p:nvSpPr>
        <p:spPr>
          <a:xfrm>
            <a:off x="415713" y="2585509"/>
            <a:ext cx="11341289" cy="2678033"/>
          </a:xfrm>
        </p:spPr>
        <p:txBody>
          <a:bodyPr>
            <a:noAutofit/>
          </a:bodyPr>
          <a:lstStyle/>
          <a:p>
            <a:pPr algn="just">
              <a:lnSpc>
                <a:spcPct val="100000"/>
              </a:lnSpc>
              <a:tabLst>
                <a:tab pos="671513" algn="l"/>
              </a:tabLst>
            </a:pPr>
            <a:r>
              <a:rPr lang="es-MX" sz="2800" dirty="0">
                <a:solidFill>
                  <a:schemeClr val="tx1"/>
                </a:solidFill>
                <a:latin typeface="Tahoma" pitchFamily="34" charset="0"/>
                <a:ea typeface="Tahoma" pitchFamily="34" charset="0"/>
                <a:cs typeface="Tahoma" pitchFamily="34" charset="0"/>
              </a:rPr>
              <a:t>La capacitación de las personas servidoras públicas es una actividad fundamental para poder cumplir con lo señalado por la Ley de Transparencia, por lo que en este sentido </a:t>
            </a:r>
            <a:r>
              <a:rPr lang="es-MX" sz="2800" b="1" dirty="0">
                <a:solidFill>
                  <a:schemeClr val="tx1"/>
                </a:solidFill>
                <a:latin typeface="Tahoma" pitchFamily="34" charset="0"/>
                <a:ea typeface="Tahoma" pitchFamily="34" charset="0"/>
                <a:cs typeface="Tahoma" pitchFamily="34" charset="0"/>
              </a:rPr>
              <a:t>los sujetos obligados deberán cooperar con el Instituto para capacitar y actualizar de forma permanente a todo su personal</a:t>
            </a:r>
            <a:r>
              <a:rPr lang="es-MX" sz="2800" b="1" dirty="0" smtClean="0">
                <a:solidFill>
                  <a:schemeClr val="tx1"/>
                </a:solidFill>
                <a:latin typeface="Tahoma" pitchFamily="34" charset="0"/>
                <a:ea typeface="Tahoma" pitchFamily="34" charset="0"/>
                <a:cs typeface="Tahoma" pitchFamily="34" charset="0"/>
              </a:rPr>
              <a:t>.</a:t>
            </a:r>
            <a:endParaRPr lang="es-MX" sz="3200" dirty="0">
              <a:solidFill>
                <a:schemeClr val="tx1"/>
              </a:solidFill>
              <a:latin typeface="Tahoma" pitchFamily="34" charset="0"/>
              <a:ea typeface="Tahoma" pitchFamily="34" charset="0"/>
              <a:cs typeface="Tahoma" pitchFamily="34" charset="0"/>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ángulo redondeado 5"/>
          <p:cNvSpPr/>
          <p:nvPr/>
        </p:nvSpPr>
        <p:spPr>
          <a:xfrm>
            <a:off x="9946789" y="6510293"/>
            <a:ext cx="1669382" cy="207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50" b="1" dirty="0">
                <a:solidFill>
                  <a:srgbClr val="FFFF00"/>
                </a:solidFill>
              </a:rPr>
              <a:t>Artículo 100</a:t>
            </a:r>
          </a:p>
        </p:txBody>
      </p:sp>
    </p:spTree>
    <p:extLst>
      <p:ext uri="{BB962C8B-B14F-4D97-AF65-F5344CB8AC3E}">
        <p14:creationId xmlns:p14="http://schemas.microsoft.com/office/powerpoint/2010/main" xmlns="" val="957006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3331" y="2922172"/>
            <a:ext cx="6428095" cy="2209387"/>
          </a:xfrm>
        </p:spPr>
        <p:txBody>
          <a:bodyPr>
            <a:noAutofit/>
          </a:bodyPr>
          <a:lstStyle/>
          <a:p>
            <a:pPr algn="ctr"/>
            <a:r>
              <a:rPr lang="es-MX" sz="3000" dirty="0">
                <a:solidFill>
                  <a:schemeClr val="tx1"/>
                </a:solidFill>
                <a:latin typeface="Tahoma" pitchFamily="34" charset="0"/>
                <a:ea typeface="Tahoma" pitchFamily="34" charset="0"/>
                <a:cs typeface="Tahoma" pitchFamily="34" charset="0"/>
              </a:rPr>
              <a:t>Asimismo, </a:t>
            </a:r>
            <a:r>
              <a:rPr lang="es-MX" sz="3000" b="1" dirty="0">
                <a:solidFill>
                  <a:schemeClr val="tx1"/>
                </a:solidFill>
                <a:latin typeface="Tahoma" pitchFamily="34" charset="0"/>
                <a:ea typeface="Tahoma" pitchFamily="34" charset="0"/>
                <a:cs typeface="Tahoma" pitchFamily="34" charset="0"/>
              </a:rPr>
              <a:t>el Instituto </a:t>
            </a:r>
            <a:r>
              <a:rPr lang="es-MX" sz="3000" dirty="0">
                <a:solidFill>
                  <a:schemeClr val="tx1"/>
                </a:solidFill>
                <a:latin typeface="Tahoma" pitchFamily="34" charset="0"/>
                <a:ea typeface="Tahoma" pitchFamily="34" charset="0"/>
                <a:cs typeface="Tahoma" pitchFamily="34" charset="0"/>
              </a:rPr>
              <a:t>en colaboración con Instituciones Educativas del Sector Público o Privado, así como con Organizaciones de la Sociedad Civil, promoverá</a:t>
            </a:r>
            <a:r>
              <a:rPr lang="es-MX" sz="3000" dirty="0" smtClean="0">
                <a:solidFill>
                  <a:schemeClr val="tx1"/>
                </a:solidFill>
                <a:latin typeface="Tahoma" pitchFamily="34" charset="0"/>
                <a:ea typeface="Tahoma" pitchFamily="34" charset="0"/>
                <a:cs typeface="Tahoma" pitchFamily="34" charset="0"/>
              </a:rPr>
              <a:t>:</a:t>
            </a:r>
            <a:endParaRPr lang="es-MX" sz="3000" dirty="0">
              <a:solidFill>
                <a:schemeClr val="tx1"/>
              </a:solidFill>
              <a:latin typeface="Tahoma" pitchFamily="34" charset="0"/>
              <a:ea typeface="Tahoma" pitchFamily="34" charset="0"/>
              <a:cs typeface="Tahoma" pitchFamily="34" charset="0"/>
            </a:endParaRPr>
          </a:p>
        </p:txBody>
      </p:sp>
      <p:graphicFrame>
        <p:nvGraphicFramePr>
          <p:cNvPr id="6" name="Diagrama 5"/>
          <p:cNvGraphicFramePr/>
          <p:nvPr>
            <p:extLst>
              <p:ext uri="{D42A27DB-BD31-4B8C-83A1-F6EECF244321}">
                <p14:modId xmlns:p14="http://schemas.microsoft.com/office/powerpoint/2010/main" xmlns="" val="655223992"/>
              </p:ext>
            </p:extLst>
          </p:nvPr>
        </p:nvGraphicFramePr>
        <p:xfrm>
          <a:off x="7025850" y="2099755"/>
          <a:ext cx="4617224" cy="383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4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941152" y="1249672"/>
            <a:ext cx="10290412" cy="846950"/>
          </a:xfrm>
        </p:spPr>
        <p:txBody>
          <a:bodyPr>
            <a:normAutofit/>
          </a:bodyPr>
          <a:lstStyle/>
          <a:p>
            <a:pPr algn="ctr"/>
            <a:r>
              <a:rPr lang="es-MX" sz="2500" b="1" dirty="0">
                <a:solidFill>
                  <a:srgbClr val="00B0F0"/>
                </a:solidFill>
                <a:latin typeface="Tahoma" pitchFamily="34" charset="0"/>
                <a:ea typeface="Tahoma" pitchFamily="34" charset="0"/>
                <a:cs typeface="Tahoma" pitchFamily="34" charset="0"/>
              </a:rPr>
              <a:t>Cultura de la Transparencia, Acceso a la Información, Rendición de Cuentas, y Apertura Gubernamental </a:t>
            </a:r>
          </a:p>
        </p:txBody>
      </p:sp>
    </p:spTree>
    <p:extLst>
      <p:ext uri="{BB962C8B-B14F-4D97-AF65-F5344CB8AC3E}">
        <p14:creationId xmlns:p14="http://schemas.microsoft.com/office/powerpoint/2010/main" xmlns="" val="1219244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8891" y="1972979"/>
            <a:ext cx="11546006" cy="1159412"/>
          </a:xfrm>
        </p:spPr>
        <p:txBody>
          <a:bodyPr>
            <a:normAutofit/>
          </a:bodyPr>
          <a:lstStyle/>
          <a:p>
            <a:pPr marL="0" indent="0" algn="just">
              <a:buNone/>
            </a:pPr>
            <a:r>
              <a:rPr lang="es-ES_tradnl" sz="2400" dirty="0">
                <a:solidFill>
                  <a:schemeClr val="tx1"/>
                </a:solidFill>
                <a:latin typeface="Tahoma" pitchFamily="34" charset="0"/>
                <a:ea typeface="Tahoma" pitchFamily="34" charset="0"/>
                <a:cs typeface="Tahoma" pitchFamily="34" charset="0"/>
              </a:rPr>
              <a:t>El Instituto en coordinación con los sujetos obligados deberá elaborar un </a:t>
            </a:r>
            <a:r>
              <a:rPr lang="es-ES_tradnl" sz="2400" b="1" dirty="0">
                <a:solidFill>
                  <a:schemeClr val="tx1"/>
                </a:solidFill>
                <a:latin typeface="Tahoma" pitchFamily="34" charset="0"/>
                <a:ea typeface="Tahoma" pitchFamily="34" charset="0"/>
                <a:cs typeface="Tahoma" pitchFamily="34" charset="0"/>
              </a:rPr>
              <a:t>Programa de la Cultura de Transparencia y Rendición de Cuentas </a:t>
            </a:r>
            <a:r>
              <a:rPr lang="es-ES_tradnl" sz="2400" dirty="0">
                <a:solidFill>
                  <a:schemeClr val="tx1"/>
                </a:solidFill>
                <a:latin typeface="Tahoma" pitchFamily="34" charset="0"/>
                <a:ea typeface="Tahoma" pitchFamily="34" charset="0"/>
                <a:cs typeface="Tahoma" pitchFamily="34" charset="0"/>
              </a:rPr>
              <a:t>con las siguientes bases:</a:t>
            </a:r>
            <a:endParaRPr lang="es-ES" dirty="0">
              <a:solidFill>
                <a:schemeClr val="tx1"/>
              </a:solidFill>
              <a:latin typeface="Tahoma" pitchFamily="34" charset="0"/>
              <a:ea typeface="Tahoma" pitchFamily="34" charset="0"/>
              <a:cs typeface="Tahoma" pitchFamily="34" charset="0"/>
            </a:endParaRPr>
          </a:p>
          <a:p>
            <a:pPr marL="0" indent="0" algn="just">
              <a:buNone/>
            </a:pPr>
            <a:endParaRPr lang="es-ES" sz="2400" dirty="0">
              <a:latin typeface="Tahoma" pitchFamily="34" charset="0"/>
              <a:ea typeface="Tahoma" pitchFamily="34" charset="0"/>
              <a:cs typeface="Tahoma" pitchFamily="34" charset="0"/>
            </a:endParaRPr>
          </a:p>
          <a:p>
            <a:endParaRPr lang="es-ES" sz="2400" dirty="0">
              <a:latin typeface="Tahoma" pitchFamily="34" charset="0"/>
              <a:ea typeface="Tahoma" pitchFamily="34" charset="0"/>
              <a:cs typeface="Tahoma" pitchFamily="34" charset="0"/>
            </a:endParaRPr>
          </a:p>
        </p:txBody>
      </p:sp>
      <p:sp>
        <p:nvSpPr>
          <p:cNvPr id="5" name="4 CuadroTexto"/>
          <p:cNvSpPr txBox="1"/>
          <p:nvPr/>
        </p:nvSpPr>
        <p:spPr>
          <a:xfrm>
            <a:off x="792480" y="2987794"/>
            <a:ext cx="10999186" cy="3477875"/>
          </a:xfrm>
          <a:prstGeom prst="rect">
            <a:avLst/>
          </a:prstGeom>
          <a:noFill/>
        </p:spPr>
        <p:txBody>
          <a:bodyPr wrap="square" rtlCol="0">
            <a:spAutoFit/>
          </a:bodyPr>
          <a:lstStyle/>
          <a:p>
            <a:pPr marL="214313" indent="-214313">
              <a:buFont typeface="Arial" panose="020B0604020202020204" pitchFamily="34" charset="0"/>
              <a:buChar char="•"/>
            </a:pPr>
            <a:r>
              <a:rPr lang="es-ES_tradnl" sz="2000" b="1" dirty="0">
                <a:solidFill>
                  <a:srgbClr val="800080"/>
                </a:solidFill>
                <a:latin typeface="Tahoma" pitchFamily="34" charset="0"/>
                <a:ea typeface="Tahoma" pitchFamily="34" charset="0"/>
                <a:cs typeface="Tahoma" pitchFamily="34" charset="0"/>
              </a:rPr>
              <a:t>Definir objetivos, estrategias y acciones particulares para hacer de conocimiento general el DAIP.</a:t>
            </a:r>
          </a:p>
          <a:p>
            <a:pPr marL="214313" indent="-214313">
              <a:buFont typeface="Arial" panose="020B0604020202020204" pitchFamily="34" charset="0"/>
              <a:buChar char="•"/>
            </a:pPr>
            <a:endParaRPr lang="es-ES_tradnl" sz="2000" dirty="0">
              <a:latin typeface="Tahoma" pitchFamily="34" charset="0"/>
              <a:ea typeface="Tahoma" pitchFamily="34" charset="0"/>
              <a:cs typeface="Tahoma" pitchFamily="34" charset="0"/>
            </a:endParaRPr>
          </a:p>
          <a:p>
            <a:pPr marL="214313" indent="-214313">
              <a:buFont typeface="Arial" panose="020B0604020202020204" pitchFamily="34" charset="0"/>
              <a:buChar char="•"/>
            </a:pPr>
            <a:r>
              <a:rPr lang="es-ES_tradnl" sz="2000" b="1" dirty="0">
                <a:solidFill>
                  <a:schemeClr val="accent2">
                    <a:lumMod val="75000"/>
                  </a:schemeClr>
                </a:solidFill>
                <a:latin typeface="Tahoma" pitchFamily="34" charset="0"/>
                <a:ea typeface="Tahoma" pitchFamily="34" charset="0"/>
                <a:cs typeface="Tahoma" pitchFamily="34" charset="0"/>
              </a:rPr>
              <a:t>Definir la participación que corresponde a los sujetos obligados y a la comunidad en general.</a:t>
            </a:r>
          </a:p>
          <a:p>
            <a:pPr marL="214313" indent="-214313">
              <a:buFont typeface="Arial" panose="020B0604020202020204" pitchFamily="34" charset="0"/>
              <a:buChar char="•"/>
            </a:pPr>
            <a:endParaRPr lang="es-ES_tradnl" sz="2000" dirty="0">
              <a:latin typeface="Tahoma" pitchFamily="34" charset="0"/>
              <a:ea typeface="Tahoma" pitchFamily="34" charset="0"/>
              <a:cs typeface="Tahoma" pitchFamily="34" charset="0"/>
            </a:endParaRPr>
          </a:p>
          <a:p>
            <a:pPr marL="214313" indent="-214313">
              <a:buFont typeface="Arial" panose="020B0604020202020204" pitchFamily="34" charset="0"/>
              <a:buChar char="•"/>
            </a:pPr>
            <a:r>
              <a:rPr lang="es-ES_tradnl" sz="2000" b="1" dirty="0">
                <a:latin typeface="Tahoma" pitchFamily="34" charset="0"/>
                <a:ea typeface="Tahoma" pitchFamily="34" charset="0"/>
                <a:cs typeface="Tahoma" pitchFamily="34" charset="0"/>
              </a:rPr>
              <a:t>Propiciar la colaboración y participación activa del Instituto con los sujetos obligados y las personas, (cursos, talleres, conferencias, etc.)</a:t>
            </a:r>
          </a:p>
          <a:p>
            <a:pPr marL="214313" indent="-214313">
              <a:buFont typeface="Arial" panose="020B0604020202020204" pitchFamily="34" charset="0"/>
              <a:buChar char="•"/>
            </a:pPr>
            <a:endParaRPr lang="es-ES_tradnl" sz="2000" dirty="0">
              <a:latin typeface="Tahoma" pitchFamily="34" charset="0"/>
              <a:ea typeface="Tahoma" pitchFamily="34" charset="0"/>
              <a:cs typeface="Tahoma" pitchFamily="34" charset="0"/>
            </a:endParaRPr>
          </a:p>
          <a:p>
            <a:pPr marL="214313" indent="-214313">
              <a:buFont typeface="Arial" panose="020B0604020202020204" pitchFamily="34" charset="0"/>
              <a:buChar char="•"/>
            </a:pPr>
            <a:r>
              <a:rPr lang="es-ES_tradnl" sz="2000" b="1" dirty="0">
                <a:solidFill>
                  <a:schemeClr val="accent3">
                    <a:lumMod val="50000"/>
                  </a:schemeClr>
                </a:solidFill>
                <a:latin typeface="Tahoma" pitchFamily="34" charset="0"/>
                <a:ea typeface="Tahoma" pitchFamily="34" charset="0"/>
                <a:cs typeface="Tahoma" pitchFamily="34" charset="0"/>
              </a:rPr>
              <a:t>Evaluar objetiva, sistemática y anualmente, el avance del programa y los resultados de su ejecución e incidencia en la consecución de la finalidad.</a:t>
            </a:r>
          </a:p>
        </p:txBody>
      </p:sp>
      <p:sp>
        <p:nvSpPr>
          <p:cNvPr id="7" name="CuadroTexto 6"/>
          <p:cNvSpPr txBox="1"/>
          <p:nvPr/>
        </p:nvSpPr>
        <p:spPr>
          <a:xfrm>
            <a:off x="8282740" y="5666874"/>
            <a:ext cx="1608020" cy="300082"/>
          </a:xfrm>
          <a:prstGeom prst="rect">
            <a:avLst/>
          </a:prstGeom>
          <a:noFill/>
        </p:spPr>
        <p:txBody>
          <a:bodyPr wrap="square" rtlCol="0">
            <a:spAutoFit/>
          </a:bodyPr>
          <a:lstStyle/>
          <a:p>
            <a:r>
              <a:rPr lang="es-MX" sz="1350" dirty="0">
                <a:solidFill>
                  <a:schemeClr val="bg1"/>
                </a:solidFill>
              </a:rPr>
              <a:t>Artículo 103</a:t>
            </a:r>
          </a:p>
        </p:txBody>
      </p:sp>
      <p:grpSp>
        <p:nvGrpSpPr>
          <p:cNvPr id="6" name="5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idx="4294967295"/>
          </p:nvPr>
        </p:nvSpPr>
        <p:spPr>
          <a:xfrm>
            <a:off x="1665031" y="1066734"/>
            <a:ext cx="9280478" cy="801494"/>
          </a:xfrm>
        </p:spPr>
        <p:txBody>
          <a:bodyPr>
            <a:noAutofit/>
          </a:bodyPr>
          <a:lstStyle/>
          <a:p>
            <a:pPr algn="ctr"/>
            <a:r>
              <a:rPr lang="es-MX" sz="2300" b="1" dirty="0">
                <a:solidFill>
                  <a:srgbClr val="00B0F0"/>
                </a:solidFill>
                <a:latin typeface="Tahoma" pitchFamily="34" charset="0"/>
                <a:ea typeface="Tahoma" pitchFamily="34" charset="0"/>
                <a:cs typeface="Tahoma" pitchFamily="34" charset="0"/>
              </a:rPr>
              <a:t>Cultura de la Transparencia, Acceso a la Información, Rendición de Cuentas, y Apertura Gubernamental </a:t>
            </a:r>
          </a:p>
        </p:txBody>
      </p:sp>
    </p:spTree>
    <p:extLst>
      <p:ext uri="{BB962C8B-B14F-4D97-AF65-F5344CB8AC3E}">
        <p14:creationId xmlns:p14="http://schemas.microsoft.com/office/powerpoint/2010/main" xmlns="" val="3896862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34770" y="1013546"/>
            <a:ext cx="5485123" cy="584074"/>
          </a:xfrm>
        </p:spPr>
        <p:txBody>
          <a:bodyPr>
            <a:normAutofit fontScale="90000"/>
          </a:bodyPr>
          <a:lstStyle/>
          <a:p>
            <a:pPr algn="ctr"/>
            <a:r>
              <a:rPr lang="es-MX" sz="3600" b="1" dirty="0">
                <a:solidFill>
                  <a:schemeClr val="accent6">
                    <a:lumMod val="50000"/>
                  </a:schemeClr>
                </a:solidFill>
                <a:latin typeface="Tahoma" pitchFamily="34" charset="0"/>
                <a:ea typeface="Tahoma" pitchFamily="34" charset="0"/>
                <a:cs typeface="Tahoma" pitchFamily="34" charset="0"/>
              </a:rPr>
              <a:t>Transparencia Proactiva</a:t>
            </a:r>
          </a:p>
        </p:txBody>
      </p:sp>
      <p:sp>
        <p:nvSpPr>
          <p:cNvPr id="3" name="Marcador de contenido 2"/>
          <p:cNvSpPr>
            <a:spLocks noGrp="1"/>
          </p:cNvSpPr>
          <p:nvPr>
            <p:ph idx="1"/>
          </p:nvPr>
        </p:nvSpPr>
        <p:spPr>
          <a:xfrm>
            <a:off x="620860" y="1935260"/>
            <a:ext cx="11116214" cy="4340962"/>
          </a:xfrm>
        </p:spPr>
        <p:txBody>
          <a:bodyPr numCol="2">
            <a:noAutofit/>
          </a:bodyPr>
          <a:lstStyle/>
          <a:p>
            <a:pPr marL="0" indent="0" algn="just">
              <a:buNone/>
            </a:pPr>
            <a:r>
              <a:rPr lang="es-ES_tradnl" sz="2500" dirty="0">
                <a:solidFill>
                  <a:schemeClr val="tx1"/>
                </a:solidFill>
                <a:latin typeface="Tahoma" pitchFamily="34" charset="0"/>
                <a:ea typeface="Tahoma" pitchFamily="34" charset="0"/>
                <a:cs typeface="Tahoma" pitchFamily="34" charset="0"/>
              </a:rPr>
              <a:t>Una de las temáticas más relevantes que incluye esta Ley es la transparencia proactiva que tiene como objetivos:</a:t>
            </a:r>
          </a:p>
          <a:p>
            <a:pPr algn="just">
              <a:buFont typeface="Wingdings" panose="05000000000000000000" pitchFamily="2" charset="2"/>
              <a:buChar char="v"/>
            </a:pPr>
            <a:r>
              <a:rPr lang="es-ES_tradnl" sz="2500" dirty="0">
                <a:solidFill>
                  <a:schemeClr val="tx1"/>
                </a:solidFill>
                <a:latin typeface="Tahoma" pitchFamily="34" charset="0"/>
                <a:ea typeface="Tahoma" pitchFamily="34" charset="0"/>
                <a:cs typeface="Tahoma" pitchFamily="34" charset="0"/>
              </a:rPr>
              <a:t>Incentivar a los sujetos obligados a </a:t>
            </a:r>
            <a:r>
              <a:rPr lang="es-ES_tradnl" sz="2500" b="1" dirty="0">
                <a:solidFill>
                  <a:schemeClr val="tx1"/>
                </a:solidFill>
                <a:latin typeface="Tahoma" pitchFamily="34" charset="0"/>
                <a:ea typeface="Tahoma" pitchFamily="34" charset="0"/>
                <a:cs typeface="Tahoma" pitchFamily="34" charset="0"/>
              </a:rPr>
              <a:t>publicar información adicional </a:t>
            </a:r>
            <a:r>
              <a:rPr lang="es-ES_tradnl" sz="2500" dirty="0">
                <a:solidFill>
                  <a:schemeClr val="tx1"/>
                </a:solidFill>
                <a:latin typeface="Tahoma" pitchFamily="34" charset="0"/>
                <a:ea typeface="Tahoma" pitchFamily="34" charset="0"/>
                <a:cs typeface="Tahoma" pitchFamily="34" charset="0"/>
              </a:rPr>
              <a:t>a la que establece la Ley.</a:t>
            </a:r>
          </a:p>
          <a:p>
            <a:pPr marL="0" indent="0" algn="just">
              <a:buNone/>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endParaRPr lang="es-MX" sz="2500" dirty="0">
              <a:solidFill>
                <a:schemeClr val="tx1"/>
              </a:solidFill>
              <a:latin typeface="Tahoma" pitchFamily="34" charset="0"/>
              <a:ea typeface="Tahoma" pitchFamily="34" charset="0"/>
              <a:cs typeface="Tahoma" pitchFamily="34" charset="0"/>
            </a:endParaRPr>
          </a:p>
          <a:p>
            <a:pPr marL="0" indent="0" algn="just">
              <a:buNone/>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endParaRPr lang="es-ES_tradnl" sz="2500" dirty="0">
              <a:solidFill>
                <a:schemeClr val="tx1"/>
              </a:solidFill>
              <a:latin typeface="Tahoma" pitchFamily="34" charset="0"/>
              <a:ea typeface="Tahoma" pitchFamily="34" charset="0"/>
              <a:cs typeface="Tahoma" pitchFamily="34" charset="0"/>
            </a:endParaRPr>
          </a:p>
          <a:p>
            <a:pPr marL="0" indent="0" algn="just">
              <a:buNone/>
            </a:pPr>
            <a:endParaRPr lang="es-ES_tradnl" sz="25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r>
              <a:rPr lang="es-ES_tradnl" sz="2500" dirty="0">
                <a:solidFill>
                  <a:schemeClr val="tx1"/>
                </a:solidFill>
                <a:latin typeface="Tahoma" pitchFamily="34" charset="0"/>
                <a:ea typeface="Tahoma" pitchFamily="34" charset="0"/>
                <a:cs typeface="Tahoma" pitchFamily="34" charset="0"/>
              </a:rPr>
              <a:t>La información que se publique, como resultado de las políticas de transparencia Proactiva, deberá permitir la generación de </a:t>
            </a:r>
            <a:r>
              <a:rPr lang="es-ES_tradnl" sz="2500" b="1" dirty="0">
                <a:solidFill>
                  <a:schemeClr val="tx1"/>
                </a:solidFill>
                <a:latin typeface="Tahoma" pitchFamily="34" charset="0"/>
                <a:ea typeface="Tahoma" pitchFamily="34" charset="0"/>
                <a:cs typeface="Tahoma" pitchFamily="34" charset="0"/>
              </a:rPr>
              <a:t>conocimiento público útil.</a:t>
            </a:r>
            <a:endParaRPr lang="es-ES_tradnl" sz="2500" dirty="0">
              <a:solidFill>
                <a:schemeClr val="tx1"/>
              </a:solidFill>
              <a:latin typeface="Tahoma" pitchFamily="34" charset="0"/>
              <a:ea typeface="Tahoma" pitchFamily="34" charset="0"/>
              <a:cs typeface="Tahoma"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40652" y="1665026"/>
            <a:ext cx="2517473" cy="2485059"/>
          </a:xfrm>
          <a:prstGeom prst="rect">
            <a:avLst/>
          </a:prstGeom>
        </p:spPr>
      </p:pic>
      <p:sp>
        <p:nvSpPr>
          <p:cNvPr id="5" name="CuadroTexto 4"/>
          <p:cNvSpPr txBox="1"/>
          <p:nvPr/>
        </p:nvSpPr>
        <p:spPr>
          <a:xfrm>
            <a:off x="7759366" y="5666877"/>
            <a:ext cx="1534026" cy="507831"/>
          </a:xfrm>
          <a:prstGeom prst="rect">
            <a:avLst/>
          </a:prstGeom>
          <a:noFill/>
        </p:spPr>
        <p:txBody>
          <a:bodyPr wrap="square" rtlCol="0">
            <a:spAutoFit/>
          </a:bodyPr>
          <a:lstStyle/>
          <a:p>
            <a:r>
              <a:rPr lang="es-MX" sz="1350" dirty="0">
                <a:solidFill>
                  <a:schemeClr val="bg1"/>
                </a:solidFill>
              </a:rPr>
              <a:t>Artículos 106 al 108</a:t>
            </a: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248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060983" y="998494"/>
            <a:ext cx="5260438" cy="621956"/>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Transparencia Proactiva</a:t>
            </a:r>
          </a:p>
        </p:txBody>
      </p:sp>
      <p:sp>
        <p:nvSpPr>
          <p:cNvPr id="3" name="Marcador de contenido 2"/>
          <p:cNvSpPr>
            <a:spLocks noGrp="1"/>
          </p:cNvSpPr>
          <p:nvPr>
            <p:ph idx="1"/>
          </p:nvPr>
        </p:nvSpPr>
        <p:spPr>
          <a:xfrm>
            <a:off x="423080" y="1999091"/>
            <a:ext cx="11518709" cy="3842151"/>
          </a:xfrm>
        </p:spPr>
        <p:txBody>
          <a:bodyPr numCol="1">
            <a:noAutofit/>
          </a:bodyPr>
          <a:lstStyle/>
          <a:p>
            <a:pPr marL="0" indent="0" algn="just">
              <a:buNone/>
            </a:pPr>
            <a:r>
              <a:rPr lang="es-MX" sz="2400" b="1" i="1" dirty="0">
                <a:solidFill>
                  <a:schemeClr val="tx1"/>
                </a:solidFill>
                <a:latin typeface="Tahoma" pitchFamily="34" charset="0"/>
                <a:ea typeface="Tahoma" pitchFamily="34" charset="0"/>
                <a:cs typeface="Tahoma" pitchFamily="34" charset="0"/>
              </a:rPr>
              <a:t>Los lineamientos para determinar los catálogos y publicación de información de interés público y evaluación de políticas de transparencia proactiva</a:t>
            </a:r>
            <a:r>
              <a:rPr lang="es-MX" sz="2400" dirty="0">
                <a:solidFill>
                  <a:schemeClr val="tx1"/>
                </a:solidFill>
                <a:latin typeface="Tahoma" pitchFamily="34" charset="0"/>
                <a:ea typeface="Tahoma" pitchFamily="34" charset="0"/>
                <a:cs typeface="Tahoma" pitchFamily="34" charset="0"/>
              </a:rPr>
              <a:t>, publicado el 15 de abril en el Diario Oficial, define los temas que constituyen esta información, los cuales son</a:t>
            </a:r>
            <a:r>
              <a:rPr lang="es-MX" sz="2400" dirty="0" smtClean="0">
                <a:solidFill>
                  <a:schemeClr val="tx1"/>
                </a:solidFill>
                <a:latin typeface="Tahoma" pitchFamily="34" charset="0"/>
                <a:ea typeface="Tahoma" pitchFamily="34" charset="0"/>
                <a:cs typeface="Tahoma" pitchFamily="34" charset="0"/>
              </a:rPr>
              <a:t>:</a:t>
            </a:r>
          </a:p>
          <a:p>
            <a:pPr marL="0" indent="0" algn="just">
              <a:buNone/>
            </a:pPr>
            <a:endParaRPr lang="es-MX" sz="2400" dirty="0">
              <a:solidFill>
                <a:schemeClr val="tx1"/>
              </a:solidFill>
              <a:latin typeface="Tahoma" pitchFamily="34" charset="0"/>
              <a:ea typeface="Tahoma" pitchFamily="34" charset="0"/>
              <a:cs typeface="Tahoma" pitchFamily="34" charset="0"/>
            </a:endParaRPr>
          </a:p>
          <a:p>
            <a:pPr marL="739379" indent="-197644" algn="just">
              <a:buFont typeface="Wingdings" panose="05000000000000000000" pitchFamily="2" charset="2"/>
              <a:buChar char="v"/>
              <a:tabLst>
                <a:tab pos="938213" algn="l"/>
              </a:tabLst>
            </a:pPr>
            <a:r>
              <a:rPr lang="es-MX" sz="2400" dirty="0">
                <a:solidFill>
                  <a:schemeClr val="tx1"/>
                </a:solidFill>
                <a:latin typeface="Tahoma" pitchFamily="34" charset="0"/>
                <a:ea typeface="Tahoma" pitchFamily="34" charset="0"/>
                <a:cs typeface="Tahoma" pitchFamily="34" charset="0"/>
              </a:rPr>
              <a:t>Información que mejore el accesos a trámites y servicios.</a:t>
            </a:r>
          </a:p>
          <a:p>
            <a:pPr marL="739379" indent="-197644" algn="just">
              <a:buFont typeface="Wingdings" panose="05000000000000000000" pitchFamily="2" charset="2"/>
              <a:buChar char="v"/>
              <a:tabLst>
                <a:tab pos="938213" algn="l"/>
              </a:tabLst>
            </a:pPr>
            <a:r>
              <a:rPr lang="es-MX" sz="2400" dirty="0">
                <a:solidFill>
                  <a:schemeClr val="tx1"/>
                </a:solidFill>
                <a:latin typeface="Tahoma" pitchFamily="34" charset="0"/>
                <a:ea typeface="Tahoma" pitchFamily="34" charset="0"/>
                <a:cs typeface="Tahoma" pitchFamily="34" charset="0"/>
              </a:rPr>
              <a:t>Información que optimice la toma de decisiones de autoridades y ciudadanos.</a:t>
            </a:r>
          </a:p>
          <a:p>
            <a:pPr marL="739379" indent="-197644" algn="just">
              <a:buFont typeface="Wingdings" panose="05000000000000000000" pitchFamily="2" charset="2"/>
              <a:buChar char="v"/>
              <a:tabLst>
                <a:tab pos="938213" algn="l"/>
              </a:tabLst>
            </a:pPr>
            <a:r>
              <a:rPr lang="es-MX" sz="2400" dirty="0">
                <a:solidFill>
                  <a:schemeClr val="tx1"/>
                </a:solidFill>
                <a:latin typeface="Tahoma" pitchFamily="34" charset="0"/>
                <a:ea typeface="Tahoma" pitchFamily="34" charset="0"/>
                <a:cs typeface="Tahoma" pitchFamily="34" charset="0"/>
              </a:rPr>
              <a:t>Información que detone la rendición de cuentas efectiva, en la que el sujeto obligado </a:t>
            </a:r>
            <a:r>
              <a:rPr lang="es-MX" sz="2400" b="1" dirty="0">
                <a:solidFill>
                  <a:schemeClr val="tx1"/>
                </a:solidFill>
                <a:latin typeface="Tahoma" pitchFamily="34" charset="0"/>
                <a:ea typeface="Tahoma" pitchFamily="34" charset="0"/>
                <a:cs typeface="Tahoma" pitchFamily="34" charset="0"/>
              </a:rPr>
              <a:t>informe, explique y justifique </a:t>
            </a:r>
            <a:r>
              <a:rPr lang="es-MX" sz="2400" dirty="0">
                <a:solidFill>
                  <a:schemeClr val="tx1"/>
                </a:solidFill>
                <a:latin typeface="Tahoma" pitchFamily="34" charset="0"/>
                <a:ea typeface="Tahoma" pitchFamily="34" charset="0"/>
                <a:cs typeface="Tahoma" pitchFamily="34" charset="0"/>
              </a:rPr>
              <a:t>el desempeño de sus funciones</a:t>
            </a:r>
            <a:r>
              <a:rPr lang="es-MX" sz="2400" dirty="0" smtClean="0">
                <a:solidFill>
                  <a:schemeClr val="tx1"/>
                </a:solidFill>
                <a:latin typeface="Tahoma" pitchFamily="34" charset="0"/>
                <a:ea typeface="Tahoma" pitchFamily="34" charset="0"/>
                <a:cs typeface="Tahoma" pitchFamily="34" charset="0"/>
              </a:rPr>
              <a:t>.</a:t>
            </a:r>
            <a:endParaRPr lang="es-MX" sz="1800" dirty="0">
              <a:solidFill>
                <a:schemeClr val="tx1"/>
              </a:solidFill>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081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CuadroTexto"/>
          <p:cNvSpPr txBox="1"/>
          <p:nvPr/>
        </p:nvSpPr>
        <p:spPr>
          <a:xfrm>
            <a:off x="8365454" y="3965908"/>
            <a:ext cx="2758244" cy="784830"/>
          </a:xfrm>
          <a:prstGeom prst="rect">
            <a:avLst/>
          </a:prstGeom>
          <a:noFill/>
        </p:spPr>
        <p:txBody>
          <a:bodyPr wrap="square" rtlCol="0">
            <a:spAutoFit/>
          </a:bodyPr>
          <a:lstStyle/>
          <a:p>
            <a:pPr algn="just">
              <a:buClr>
                <a:srgbClr val="00B0F0"/>
              </a:buClr>
              <a:buFont typeface="Wingdings" panose="05000000000000000000" pitchFamily="2" charset="2"/>
              <a:buChar char="v"/>
            </a:pPr>
            <a:endParaRPr lang="es-ES_tradnl" sz="1125" b="1" dirty="0"/>
          </a:p>
          <a:p>
            <a:pPr algn="just">
              <a:buClr>
                <a:srgbClr val="00B0F0"/>
              </a:buClr>
            </a:pPr>
            <a:endParaRPr lang="es-ES_tradnl" sz="1125" dirty="0"/>
          </a:p>
          <a:p>
            <a:pPr algn="just">
              <a:buClr>
                <a:srgbClr val="00B0F0"/>
              </a:buClr>
            </a:pPr>
            <a:endParaRPr lang="es-ES_tradnl" sz="1125" dirty="0"/>
          </a:p>
          <a:p>
            <a:pPr>
              <a:buClr>
                <a:srgbClr val="00B0F0"/>
              </a:buClr>
            </a:pPr>
            <a:endParaRPr lang="es-ES" sz="1125" dirty="0"/>
          </a:p>
        </p:txBody>
      </p:sp>
      <p:sp>
        <p:nvSpPr>
          <p:cNvPr id="9" name="Rectángulo 8"/>
          <p:cNvSpPr/>
          <p:nvPr/>
        </p:nvSpPr>
        <p:spPr>
          <a:xfrm>
            <a:off x="6025192" y="1455824"/>
            <a:ext cx="1481816" cy="461665"/>
          </a:xfrm>
          <a:prstGeom prst="rect">
            <a:avLst/>
          </a:prstGeom>
        </p:spPr>
        <p:txBody>
          <a:bodyPr wrap="square">
            <a:spAutoFit/>
          </a:bodyPr>
          <a:lstStyle/>
          <a:p>
            <a:pPr algn="ctr"/>
            <a:r>
              <a:rPr lang="es-ES_tradnl" sz="2400" b="1" dirty="0"/>
              <a:t>Principios</a:t>
            </a:r>
          </a:p>
        </p:txBody>
      </p:sp>
      <p:sp>
        <p:nvSpPr>
          <p:cNvPr id="11" name="Título 1"/>
          <p:cNvSpPr>
            <a:spLocks noGrp="1"/>
          </p:cNvSpPr>
          <p:nvPr>
            <p:ph type="title"/>
          </p:nvPr>
        </p:nvSpPr>
        <p:spPr>
          <a:xfrm>
            <a:off x="4659377" y="1039439"/>
            <a:ext cx="3971813" cy="440604"/>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Gobierno Abierto</a:t>
            </a:r>
          </a:p>
        </p:txBody>
      </p:sp>
      <p:sp>
        <p:nvSpPr>
          <p:cNvPr id="3" name="CuadroTexto 2"/>
          <p:cNvSpPr txBox="1"/>
          <p:nvPr/>
        </p:nvSpPr>
        <p:spPr>
          <a:xfrm>
            <a:off x="668741" y="2081262"/>
            <a:ext cx="11041038" cy="1384995"/>
          </a:xfrm>
          <a:prstGeom prst="rect">
            <a:avLst/>
          </a:prstGeom>
          <a:noFill/>
        </p:spPr>
        <p:txBody>
          <a:bodyPr wrap="square" rtlCol="0">
            <a:spAutoFit/>
          </a:bodyPr>
          <a:lstStyle/>
          <a:p>
            <a:pPr algn="just"/>
            <a:r>
              <a:rPr lang="es-MX" sz="2800" dirty="0">
                <a:latin typeface="Tahoma" pitchFamily="34" charset="0"/>
                <a:ea typeface="Tahoma" pitchFamily="34" charset="0"/>
                <a:cs typeface="Tahoma" pitchFamily="34" charset="0"/>
              </a:rPr>
              <a:t>La </a:t>
            </a:r>
            <a:r>
              <a:rPr lang="es-MX" sz="2800" i="1" dirty="0">
                <a:latin typeface="Tahoma" pitchFamily="34" charset="0"/>
                <a:ea typeface="Tahoma" pitchFamily="34" charset="0"/>
                <a:cs typeface="Tahoma" pitchFamily="34" charset="0"/>
              </a:rPr>
              <a:t>Ley para hacer de la Ciudad de México una Ciudad Abierta</a:t>
            </a:r>
            <a:r>
              <a:rPr lang="es-MX" sz="2800" dirty="0">
                <a:latin typeface="Tahoma" pitchFamily="34" charset="0"/>
                <a:ea typeface="Tahoma" pitchFamily="34" charset="0"/>
                <a:cs typeface="Tahoma" pitchFamily="34" charset="0"/>
              </a:rPr>
              <a:t>, publicada el 7 de octubre de 2015 en la GODF, define como Gobierno Abierto: </a:t>
            </a:r>
          </a:p>
        </p:txBody>
      </p:sp>
      <p:sp>
        <p:nvSpPr>
          <p:cNvPr id="4" name="Rectángulo redondeado 3"/>
          <p:cNvSpPr/>
          <p:nvPr/>
        </p:nvSpPr>
        <p:spPr>
          <a:xfrm>
            <a:off x="2237452" y="3635232"/>
            <a:ext cx="8288042" cy="2734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a:latin typeface="Tahoma" pitchFamily="34" charset="0"/>
                <a:ea typeface="Tahoma" pitchFamily="34" charset="0"/>
                <a:cs typeface="Tahoma" pitchFamily="34" charset="0"/>
              </a:rPr>
              <a:t>Modelo de gobernanza colaborativa, que aprovecha la inteligencia de diferentes sectores de la sociedad para tomar mejores decisiones en los procesos de diseño, elaboración, implementación y evaluación de políticas públicas, servicios públicos y programas gubernamentales, de forma abierta y transparente</a:t>
            </a:r>
            <a:r>
              <a:rPr lang="es-ES" sz="2400" dirty="0">
                <a:latin typeface="Tahoma" pitchFamily="34" charset="0"/>
                <a:ea typeface="Tahoma" pitchFamily="34" charset="0"/>
                <a:cs typeface="Tahoma" pitchFamily="34" charset="0"/>
              </a:rPr>
              <a:t>; </a:t>
            </a:r>
            <a:endParaRPr lang="es-MX" sz="2400" dirty="0">
              <a:latin typeface="Tahoma" pitchFamily="34" charset="0"/>
              <a:ea typeface="Tahoma" pitchFamily="34" charset="0"/>
              <a:cs typeface="Tahoma" pitchFamily="34" charset="0"/>
            </a:endParaRPr>
          </a:p>
        </p:txBody>
      </p:sp>
      <p:sp>
        <p:nvSpPr>
          <p:cNvPr id="2" name="CuadroTexto 1"/>
          <p:cNvSpPr txBox="1"/>
          <p:nvPr/>
        </p:nvSpPr>
        <p:spPr>
          <a:xfrm>
            <a:off x="555171" y="6498771"/>
            <a:ext cx="979715"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3</a:t>
            </a:r>
          </a:p>
        </p:txBody>
      </p:sp>
      <p:grpSp>
        <p:nvGrpSpPr>
          <p:cNvPr id="8" name="7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7820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624858" y="1249672"/>
            <a:ext cx="3513229" cy="502524"/>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Gobierno Abierto</a:t>
            </a:r>
          </a:p>
        </p:txBody>
      </p:sp>
      <p:sp>
        <p:nvSpPr>
          <p:cNvPr id="3" name="Marcador de contenido 2"/>
          <p:cNvSpPr>
            <a:spLocks noGrp="1"/>
          </p:cNvSpPr>
          <p:nvPr>
            <p:ph idx="1"/>
          </p:nvPr>
        </p:nvSpPr>
        <p:spPr>
          <a:xfrm>
            <a:off x="696036" y="2025647"/>
            <a:ext cx="11054686" cy="4184088"/>
          </a:xfrm>
        </p:spPr>
        <p:txBody>
          <a:bodyPr numCol="1">
            <a:noAutofit/>
          </a:bodyPr>
          <a:lstStyle/>
          <a:p>
            <a:pPr algn="just"/>
            <a:r>
              <a:rPr lang="es-MX" sz="2400" dirty="0">
                <a:solidFill>
                  <a:schemeClr val="tx1"/>
                </a:solidFill>
                <a:latin typeface="Tahoma" pitchFamily="34" charset="0"/>
                <a:ea typeface="Tahoma" pitchFamily="34" charset="0"/>
                <a:cs typeface="Tahoma" pitchFamily="34" charset="0"/>
              </a:rPr>
              <a:t>En 2011, México ingresó a la Alianza para el Gobierno Abierto (AGA) iniciativa internacional que en 2015 contaba con 66 Estados miembros. Iniciativa que se inserta en la Lógica de Transparencia internacional la cual tiene como objetivo:</a:t>
            </a:r>
          </a:p>
          <a:p>
            <a:pPr algn="just"/>
            <a:endParaRPr lang="es-MX" sz="1000" dirty="0">
              <a:solidFill>
                <a:schemeClr val="tx1"/>
              </a:solidFill>
              <a:latin typeface="Tahoma" pitchFamily="34" charset="0"/>
              <a:ea typeface="Tahoma" pitchFamily="34" charset="0"/>
              <a:cs typeface="Tahoma" pitchFamily="34" charset="0"/>
            </a:endParaRPr>
          </a:p>
          <a:p>
            <a:pPr marL="628650" indent="-90488" algn="just">
              <a:buFont typeface="Wingdings" panose="05000000000000000000" pitchFamily="2" charset="2"/>
              <a:buChar char="ü"/>
            </a:pPr>
            <a:r>
              <a:rPr lang="es-MX" sz="2400" dirty="0">
                <a:solidFill>
                  <a:schemeClr val="tx1"/>
                </a:solidFill>
                <a:latin typeface="Tahoma" pitchFamily="34" charset="0"/>
                <a:ea typeface="Tahoma" pitchFamily="34" charset="0"/>
                <a:cs typeface="Tahoma" pitchFamily="34" charset="0"/>
              </a:rPr>
              <a:t> </a:t>
            </a:r>
            <a:r>
              <a:rPr lang="es-MX" sz="2400" dirty="0">
                <a:solidFill>
                  <a:srgbClr val="7030A0"/>
                </a:solidFill>
                <a:latin typeface="Tahoma" pitchFamily="34" charset="0"/>
                <a:ea typeface="Tahoma" pitchFamily="34" charset="0"/>
                <a:cs typeface="Tahoma" pitchFamily="34" charset="0"/>
              </a:rPr>
              <a:t>Crear </a:t>
            </a:r>
            <a:r>
              <a:rPr lang="es-MX" sz="2400" b="1" dirty="0">
                <a:solidFill>
                  <a:srgbClr val="7030A0"/>
                </a:solidFill>
                <a:latin typeface="Tahoma" pitchFamily="34" charset="0"/>
                <a:ea typeface="Tahoma" pitchFamily="34" charset="0"/>
                <a:cs typeface="Tahoma" pitchFamily="34" charset="0"/>
              </a:rPr>
              <a:t>vínculos entre gobierno y ciudadanía</a:t>
            </a:r>
            <a:r>
              <a:rPr lang="es-MX" sz="2400" dirty="0">
                <a:solidFill>
                  <a:srgbClr val="7030A0"/>
                </a:solidFill>
                <a:latin typeface="Tahoma" pitchFamily="34" charset="0"/>
                <a:ea typeface="Tahoma" pitchFamily="34" charset="0"/>
                <a:cs typeface="Tahoma" pitchFamily="34" charset="0"/>
              </a:rPr>
              <a:t>, para plantear soluciones colectivas a problemáticas de interés público, </a:t>
            </a:r>
          </a:p>
          <a:p>
            <a:pPr marL="628650" indent="-90488" algn="just">
              <a:buFont typeface="Wingdings" panose="05000000000000000000" pitchFamily="2" charset="2"/>
              <a:buChar char="ü"/>
            </a:pPr>
            <a:r>
              <a:rPr lang="es-MX" sz="2400" dirty="0">
                <a:solidFill>
                  <a:srgbClr val="7030A0"/>
                </a:solidFill>
                <a:latin typeface="Tahoma" pitchFamily="34" charset="0"/>
                <a:ea typeface="Tahoma" pitchFamily="34" charset="0"/>
                <a:cs typeface="Tahoma" pitchFamily="34" charset="0"/>
              </a:rPr>
              <a:t>Crear plataformas de información, acceso digital y espacios de interacción ciudadana.</a:t>
            </a:r>
          </a:p>
          <a:p>
            <a:pPr marL="628650" indent="-90488" algn="just">
              <a:buFont typeface="Wingdings" panose="05000000000000000000" pitchFamily="2" charset="2"/>
              <a:buChar char="ü"/>
            </a:pPr>
            <a:r>
              <a:rPr lang="es-MX" sz="2400" dirty="0">
                <a:solidFill>
                  <a:srgbClr val="7030A0"/>
                </a:solidFill>
                <a:latin typeface="Tahoma" pitchFamily="34" charset="0"/>
                <a:ea typeface="Tahoma" pitchFamily="34" charset="0"/>
                <a:cs typeface="Tahoma" pitchFamily="34" charset="0"/>
              </a:rPr>
              <a:t>Formar un gobierno transparente y participativo.</a:t>
            </a:r>
          </a:p>
          <a:p>
            <a:pPr marL="628650" indent="-90488" algn="just">
              <a:buFont typeface="Wingdings" panose="05000000000000000000" pitchFamily="2" charset="2"/>
              <a:buChar char="ü"/>
            </a:pPr>
            <a:r>
              <a:rPr lang="es-MX" sz="2400" dirty="0">
                <a:solidFill>
                  <a:srgbClr val="7030A0"/>
                </a:solidFill>
                <a:latin typeface="Tahoma" pitchFamily="34" charset="0"/>
                <a:ea typeface="Tahoma" pitchFamily="34" charset="0"/>
                <a:cs typeface="Tahoma" pitchFamily="34" charset="0"/>
              </a:rPr>
              <a:t>Establecer un dialogo permanente con los ciudadanos</a:t>
            </a:r>
            <a:r>
              <a:rPr lang="es-MX" dirty="0" smtClean="0">
                <a:solidFill>
                  <a:srgbClr val="7030A0"/>
                </a:solidFill>
                <a:latin typeface="Tahoma" pitchFamily="34" charset="0"/>
                <a:ea typeface="Tahoma" pitchFamily="34" charset="0"/>
                <a:cs typeface="Tahoma" pitchFamily="34" charset="0"/>
              </a:rPr>
              <a:t>.</a:t>
            </a:r>
            <a:endParaRPr lang="es-MX" sz="1200" dirty="0">
              <a:solidFill>
                <a:schemeClr val="tx1"/>
              </a:solidFill>
              <a:latin typeface="Tahoma" pitchFamily="34" charset="0"/>
              <a:ea typeface="Tahoma" pitchFamily="34" charset="0"/>
              <a:cs typeface="Tahoma" pitchFamily="34" charset="0"/>
            </a:endParaRPr>
          </a:p>
        </p:txBody>
      </p:sp>
      <p:sp>
        <p:nvSpPr>
          <p:cNvPr id="5" name="Rectángulo 4"/>
          <p:cNvSpPr/>
          <p:nvPr/>
        </p:nvSpPr>
        <p:spPr>
          <a:xfrm>
            <a:off x="9415112" y="6460041"/>
            <a:ext cx="2472087" cy="300082"/>
          </a:xfrm>
          <a:prstGeom prst="rect">
            <a:avLst/>
          </a:prstGeom>
        </p:spPr>
        <p:txBody>
          <a:bodyPr wrap="none">
            <a:spAutoFit/>
          </a:bodyPr>
          <a:lstStyle/>
          <a:p>
            <a:r>
              <a:rPr lang="es-ES_tradnl" sz="1350" dirty="0">
                <a:solidFill>
                  <a:schemeClr val="bg1">
                    <a:lumMod val="95000"/>
                  </a:schemeClr>
                </a:solidFill>
              </a:rPr>
              <a:t>Alianza para el Gobierno Abierto</a:t>
            </a:r>
            <a:endParaRPr lang="es-MX" sz="1350" dirty="0">
              <a:solidFill>
                <a:schemeClr val="bg1">
                  <a:lumMod val="95000"/>
                </a:schemeClr>
              </a:solidFill>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707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712845" y="1077797"/>
            <a:ext cx="5657850" cy="557707"/>
          </a:xfrm>
        </p:spPr>
        <p:txBody>
          <a:bodyPr>
            <a:no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Introducción</a:t>
            </a:r>
            <a:endParaRPr lang="es-MX" sz="4000" dirty="0">
              <a:solidFill>
                <a:schemeClr val="accent6">
                  <a:lumMod val="50000"/>
                </a:schemeClr>
              </a:solidFill>
              <a:latin typeface="Tahoma" pitchFamily="34" charset="0"/>
              <a:ea typeface="Tahoma" pitchFamily="34" charset="0"/>
              <a:cs typeface="Tahoma" pitchFamily="34" charset="0"/>
            </a:endParaRPr>
          </a:p>
        </p:txBody>
      </p:sp>
      <p:sp>
        <p:nvSpPr>
          <p:cNvPr id="6" name="CuadroTexto 5"/>
          <p:cNvSpPr txBox="1"/>
          <p:nvPr/>
        </p:nvSpPr>
        <p:spPr>
          <a:xfrm>
            <a:off x="395785" y="1565638"/>
            <a:ext cx="11600597" cy="4524315"/>
          </a:xfrm>
          <a:prstGeom prst="rect">
            <a:avLst/>
          </a:prstGeom>
          <a:noFill/>
        </p:spPr>
        <p:txBody>
          <a:bodyPr wrap="square" rtlCol="0">
            <a:spAutoFit/>
          </a:bodyPr>
          <a:lstStyle/>
          <a:p>
            <a:pPr algn="just"/>
            <a:r>
              <a:rPr lang="es-MX" sz="2400" dirty="0">
                <a:latin typeface="Tahoma" pitchFamily="34" charset="0"/>
                <a:ea typeface="Tahoma" pitchFamily="34" charset="0"/>
                <a:cs typeface="Tahoma" pitchFamily="34" charset="0"/>
              </a:rPr>
              <a:t>A fin de dar cumplimiento al artículo </a:t>
            </a:r>
            <a:r>
              <a:rPr lang="es-MX" sz="2400" b="1" dirty="0">
                <a:latin typeface="Tahoma" pitchFamily="34" charset="0"/>
                <a:ea typeface="Tahoma" pitchFamily="34" charset="0"/>
                <a:cs typeface="Tahoma" pitchFamily="34" charset="0"/>
              </a:rPr>
              <a:t>quinto transitorio </a:t>
            </a:r>
            <a:r>
              <a:rPr lang="es-MX" sz="2400" dirty="0">
                <a:latin typeface="Tahoma" pitchFamily="34" charset="0"/>
                <a:ea typeface="Tahoma" pitchFamily="34" charset="0"/>
                <a:cs typeface="Tahoma" pitchFamily="34" charset="0"/>
              </a:rPr>
              <a:t>de la Ley General de Transparencia y Acceso a la Información Pública (LGTAIP), en el cual establece que las legislaturas de los Estados y la Asamblea Legislativa del Distrito Federal, </a:t>
            </a:r>
            <a:r>
              <a:rPr lang="es-MX" sz="2400" b="1" dirty="0">
                <a:latin typeface="Tahoma" pitchFamily="34" charset="0"/>
                <a:ea typeface="Tahoma" pitchFamily="34" charset="0"/>
                <a:cs typeface="Tahoma" pitchFamily="34" charset="0"/>
              </a:rPr>
              <a:t>tendrán un plazo un plazo de hasta un año</a:t>
            </a:r>
            <a:r>
              <a:rPr lang="es-MX" sz="2400" dirty="0">
                <a:latin typeface="Tahoma" pitchFamily="34" charset="0"/>
                <a:ea typeface="Tahoma" pitchFamily="34" charset="0"/>
                <a:cs typeface="Tahoma" pitchFamily="34" charset="0"/>
              </a:rPr>
              <a:t>, a partir de la entrada de la LGTAIP </a:t>
            </a:r>
            <a:r>
              <a:rPr lang="es-MX" sz="2400" b="1" dirty="0">
                <a:latin typeface="Tahoma" pitchFamily="34" charset="0"/>
                <a:ea typeface="Tahoma" pitchFamily="34" charset="0"/>
                <a:cs typeface="Tahoma" pitchFamily="34" charset="0"/>
              </a:rPr>
              <a:t>(5 de mayo de 2015), </a:t>
            </a:r>
            <a:r>
              <a:rPr lang="es-MX" sz="2400" dirty="0">
                <a:latin typeface="Tahoma" pitchFamily="34" charset="0"/>
                <a:ea typeface="Tahoma" pitchFamily="34" charset="0"/>
                <a:cs typeface="Tahoma" pitchFamily="34" charset="0"/>
              </a:rPr>
              <a:t>para armonizar las Leyes relativas. El Poder Legislativo diseñó un nuevo ordenamiento legal fortaleciendo la política de transparencia en la gestión pública, la rendición de cuentas y fomentar la participación ciudadana. </a:t>
            </a:r>
          </a:p>
          <a:p>
            <a:pPr algn="just"/>
            <a:endParaRPr lang="es-MX" sz="2400" dirty="0">
              <a:latin typeface="Tahoma" pitchFamily="34" charset="0"/>
              <a:ea typeface="Tahoma" pitchFamily="34" charset="0"/>
              <a:cs typeface="Tahoma" pitchFamily="34" charset="0"/>
            </a:endParaRPr>
          </a:p>
          <a:p>
            <a:pPr algn="just"/>
            <a:r>
              <a:rPr lang="es-MX" sz="2400" b="1" dirty="0">
                <a:latin typeface="Tahoma" pitchFamily="34" charset="0"/>
                <a:ea typeface="Tahoma" pitchFamily="34" charset="0"/>
                <a:cs typeface="Tahoma" pitchFamily="34" charset="0"/>
              </a:rPr>
              <a:t>En este sentido, se emitió la Ley de Transparencia, Acceso a la Información Pública y Rendición de Cuentas de la Ciudad de México, misma que se publicó en la </a:t>
            </a:r>
            <a:r>
              <a:rPr lang="es-MX" sz="2400" b="1" i="1" dirty="0">
                <a:latin typeface="Tahoma" pitchFamily="34" charset="0"/>
                <a:ea typeface="Tahoma" pitchFamily="34" charset="0"/>
                <a:cs typeface="Tahoma" pitchFamily="34" charset="0"/>
              </a:rPr>
              <a:t>Gaceta Oficial de la Ciudad  de México </a:t>
            </a:r>
            <a:r>
              <a:rPr lang="es-MX" sz="2400" b="1" dirty="0">
                <a:latin typeface="Tahoma" pitchFamily="34" charset="0"/>
                <a:ea typeface="Tahoma" pitchFamily="34" charset="0"/>
                <a:cs typeface="Tahoma" pitchFamily="34" charset="0"/>
              </a:rPr>
              <a:t>el 6 de mayo de 2016.</a:t>
            </a:r>
            <a:endParaRPr lang="es-MX" sz="2400" dirty="0">
              <a:latin typeface="Tahoma" pitchFamily="34" charset="0"/>
              <a:ea typeface="Tahoma" pitchFamily="34" charset="0"/>
              <a:cs typeface="Tahoma" pitchFamily="34" charset="0"/>
            </a:endParaRP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3434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49194" y="3420973"/>
            <a:ext cx="1449214" cy="1382811"/>
          </a:xfrm>
          <a:prstGeom prst="rect">
            <a:avLst/>
          </a:prstGeom>
        </p:spPr>
      </p:pic>
      <p:sp>
        <p:nvSpPr>
          <p:cNvPr id="6" name="5 CuadroTexto"/>
          <p:cNvSpPr txBox="1"/>
          <p:nvPr/>
        </p:nvSpPr>
        <p:spPr>
          <a:xfrm>
            <a:off x="8376285" y="3941207"/>
            <a:ext cx="2758244" cy="784830"/>
          </a:xfrm>
          <a:prstGeom prst="rect">
            <a:avLst/>
          </a:prstGeom>
          <a:noFill/>
        </p:spPr>
        <p:txBody>
          <a:bodyPr wrap="square" rtlCol="0">
            <a:spAutoFit/>
          </a:bodyPr>
          <a:lstStyle/>
          <a:p>
            <a:pPr algn="just">
              <a:buClr>
                <a:srgbClr val="00B0F0"/>
              </a:buClr>
              <a:buFont typeface="Wingdings" panose="05000000000000000000" pitchFamily="2" charset="2"/>
              <a:buChar char="v"/>
            </a:pPr>
            <a:endParaRPr lang="es-ES_tradnl" sz="1125" b="1" dirty="0">
              <a:latin typeface="Tahoma" pitchFamily="34" charset="0"/>
              <a:ea typeface="Tahoma" pitchFamily="34" charset="0"/>
              <a:cs typeface="Tahoma" pitchFamily="34" charset="0"/>
            </a:endParaRPr>
          </a:p>
          <a:p>
            <a:pPr algn="just">
              <a:buClr>
                <a:srgbClr val="00B0F0"/>
              </a:buClr>
            </a:pPr>
            <a:endParaRPr lang="es-ES_tradnl" sz="1125" dirty="0">
              <a:latin typeface="Tahoma" pitchFamily="34" charset="0"/>
              <a:ea typeface="Tahoma" pitchFamily="34" charset="0"/>
              <a:cs typeface="Tahoma" pitchFamily="34" charset="0"/>
            </a:endParaRPr>
          </a:p>
          <a:p>
            <a:pPr algn="just">
              <a:buClr>
                <a:srgbClr val="00B0F0"/>
              </a:buClr>
            </a:pPr>
            <a:endParaRPr lang="es-ES_tradnl" sz="1125" dirty="0">
              <a:latin typeface="Tahoma" pitchFamily="34" charset="0"/>
              <a:ea typeface="Tahoma" pitchFamily="34" charset="0"/>
              <a:cs typeface="Tahoma" pitchFamily="34" charset="0"/>
            </a:endParaRPr>
          </a:p>
          <a:p>
            <a:pPr>
              <a:buClr>
                <a:srgbClr val="00B0F0"/>
              </a:buClr>
            </a:pPr>
            <a:endParaRPr lang="es-ES" sz="1125" dirty="0">
              <a:latin typeface="Tahoma" pitchFamily="34" charset="0"/>
              <a:ea typeface="Tahoma" pitchFamily="34" charset="0"/>
              <a:cs typeface="Tahoma" pitchFamily="34" charset="0"/>
            </a:endParaRPr>
          </a:p>
        </p:txBody>
      </p:sp>
      <p:graphicFrame>
        <p:nvGraphicFramePr>
          <p:cNvPr id="7" name="Diagrama 6"/>
          <p:cNvGraphicFramePr/>
          <p:nvPr>
            <p:extLst>
              <p:ext uri="{D42A27DB-BD31-4B8C-83A1-F6EECF244321}">
                <p14:modId xmlns:p14="http://schemas.microsoft.com/office/powerpoint/2010/main" xmlns="" val="1923258328"/>
              </p:ext>
            </p:extLst>
          </p:nvPr>
        </p:nvGraphicFramePr>
        <p:xfrm>
          <a:off x="3424890" y="2023113"/>
          <a:ext cx="5577191" cy="3873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5849194" y="1412784"/>
            <a:ext cx="1444626" cy="400110"/>
          </a:xfrm>
          <a:prstGeom prst="rect">
            <a:avLst/>
          </a:prstGeom>
        </p:spPr>
        <p:txBody>
          <a:bodyPr wrap="none">
            <a:spAutoFit/>
          </a:bodyPr>
          <a:lstStyle/>
          <a:p>
            <a:pPr algn="just"/>
            <a:r>
              <a:rPr lang="es-ES_tradnl" sz="2000" b="1" dirty="0">
                <a:latin typeface="Tahoma" pitchFamily="34" charset="0"/>
                <a:ea typeface="Tahoma" pitchFamily="34" charset="0"/>
                <a:cs typeface="Tahoma" pitchFamily="34" charset="0"/>
              </a:rPr>
              <a:t>Principios</a:t>
            </a:r>
          </a:p>
        </p:txBody>
      </p:sp>
      <p:sp>
        <p:nvSpPr>
          <p:cNvPr id="11" name="Título 1"/>
          <p:cNvSpPr>
            <a:spLocks noGrp="1"/>
          </p:cNvSpPr>
          <p:nvPr>
            <p:ph type="title"/>
          </p:nvPr>
        </p:nvSpPr>
        <p:spPr>
          <a:xfrm>
            <a:off x="4654630" y="1122165"/>
            <a:ext cx="3993899" cy="378853"/>
          </a:xfrm>
        </p:spPr>
        <p:txBody>
          <a:bodyPr>
            <a:noAutofit/>
          </a:bodyPr>
          <a:lstStyle/>
          <a:p>
            <a:pPr algn="ctr"/>
            <a:r>
              <a:rPr lang="es-MX" sz="3000" b="1" dirty="0">
                <a:solidFill>
                  <a:srgbClr val="00B0F0"/>
                </a:solidFill>
                <a:latin typeface="Tahoma" pitchFamily="34" charset="0"/>
                <a:ea typeface="Tahoma" pitchFamily="34" charset="0"/>
                <a:cs typeface="Tahoma" pitchFamily="34" charset="0"/>
              </a:rPr>
              <a:t>Gobierno Abierto</a:t>
            </a:r>
          </a:p>
        </p:txBody>
      </p:sp>
      <p:sp>
        <p:nvSpPr>
          <p:cNvPr id="2" name="CuadroTexto 1"/>
          <p:cNvSpPr txBox="1"/>
          <p:nvPr/>
        </p:nvSpPr>
        <p:spPr>
          <a:xfrm>
            <a:off x="8644527" y="2296968"/>
            <a:ext cx="2408114" cy="738664"/>
          </a:xfrm>
          <a:prstGeom prst="rect">
            <a:avLst/>
          </a:prstGeom>
          <a:noFill/>
        </p:spPr>
        <p:txBody>
          <a:bodyPr wrap="square" rtlCol="0">
            <a:spAutoFit/>
          </a:bodyPr>
          <a:lstStyle/>
          <a:p>
            <a:pPr algn="ctr"/>
            <a:r>
              <a:rPr lang="es-MX" sz="1400" dirty="0">
                <a:latin typeface="Tahoma" pitchFamily="34" charset="0"/>
                <a:ea typeface="Tahoma" pitchFamily="34" charset="0"/>
                <a:cs typeface="Tahoma" pitchFamily="34" charset="0"/>
              </a:rPr>
              <a:t>Promover el nivel de involucramiento de la población y OSC</a:t>
            </a:r>
          </a:p>
        </p:txBody>
      </p:sp>
      <p:sp>
        <p:nvSpPr>
          <p:cNvPr id="3" name="CuadroTexto 2"/>
          <p:cNvSpPr txBox="1"/>
          <p:nvPr/>
        </p:nvSpPr>
        <p:spPr>
          <a:xfrm>
            <a:off x="9025202" y="3526069"/>
            <a:ext cx="2686151" cy="954107"/>
          </a:xfrm>
          <a:prstGeom prst="rect">
            <a:avLst/>
          </a:prstGeom>
          <a:noFill/>
        </p:spPr>
        <p:txBody>
          <a:bodyPr wrap="square" rtlCol="0">
            <a:spAutoFit/>
          </a:bodyPr>
          <a:lstStyle/>
          <a:p>
            <a:r>
              <a:rPr lang="es-MX" sz="1400" dirty="0">
                <a:latin typeface="Tahoma" pitchFamily="34" charset="0"/>
                <a:ea typeface="Tahoma" pitchFamily="34" charset="0"/>
                <a:cs typeface="Tahoma" pitchFamily="34" charset="0"/>
              </a:rPr>
              <a:t>Preferir las acciones que fomenten  la corresponsabilidad con la población</a:t>
            </a:r>
          </a:p>
        </p:txBody>
      </p:sp>
      <p:sp>
        <p:nvSpPr>
          <p:cNvPr id="4" name="CuadroTexto 3"/>
          <p:cNvSpPr txBox="1"/>
          <p:nvPr/>
        </p:nvSpPr>
        <p:spPr>
          <a:xfrm>
            <a:off x="8843891" y="4803784"/>
            <a:ext cx="2853931" cy="584775"/>
          </a:xfrm>
          <a:prstGeom prst="rect">
            <a:avLst/>
          </a:prstGeom>
          <a:noFill/>
        </p:spPr>
        <p:txBody>
          <a:bodyPr wrap="square" rtlCol="0">
            <a:spAutoFit/>
          </a:bodyPr>
          <a:lstStyle/>
          <a:p>
            <a:r>
              <a:rPr lang="es-MX" sz="1600" dirty="0">
                <a:latin typeface="Tahoma" pitchFamily="34" charset="0"/>
                <a:ea typeface="Tahoma" pitchFamily="34" charset="0"/>
                <a:cs typeface="Tahoma" pitchFamily="34" charset="0"/>
              </a:rPr>
              <a:t>Las herramientas digitales serán adaptables y sencillas</a:t>
            </a:r>
          </a:p>
        </p:txBody>
      </p:sp>
      <p:sp>
        <p:nvSpPr>
          <p:cNvPr id="5" name="CuadroTexto 4"/>
          <p:cNvSpPr txBox="1"/>
          <p:nvPr/>
        </p:nvSpPr>
        <p:spPr>
          <a:xfrm>
            <a:off x="1292442" y="4833151"/>
            <a:ext cx="2321277" cy="715581"/>
          </a:xfrm>
          <a:prstGeom prst="rect">
            <a:avLst/>
          </a:prstGeom>
          <a:noFill/>
        </p:spPr>
        <p:txBody>
          <a:bodyPr wrap="square" rtlCol="0">
            <a:spAutoFit/>
          </a:bodyPr>
          <a:lstStyle/>
          <a:p>
            <a:r>
              <a:rPr lang="es-MX" sz="1350" dirty="0">
                <a:latin typeface="Tahoma" pitchFamily="34" charset="0"/>
                <a:ea typeface="Tahoma" pitchFamily="34" charset="0"/>
                <a:cs typeface="Tahoma" pitchFamily="34" charset="0"/>
              </a:rPr>
              <a:t>Modernización de los mecanismos de interacción entre gobierno y población</a:t>
            </a:r>
          </a:p>
        </p:txBody>
      </p:sp>
      <p:sp>
        <p:nvSpPr>
          <p:cNvPr id="8" name="CuadroTexto 7"/>
          <p:cNvSpPr txBox="1"/>
          <p:nvPr/>
        </p:nvSpPr>
        <p:spPr>
          <a:xfrm>
            <a:off x="921879" y="3620508"/>
            <a:ext cx="2691840" cy="507831"/>
          </a:xfrm>
          <a:prstGeom prst="rect">
            <a:avLst/>
          </a:prstGeom>
          <a:noFill/>
        </p:spPr>
        <p:txBody>
          <a:bodyPr wrap="square" rtlCol="0">
            <a:spAutoFit/>
          </a:bodyPr>
          <a:lstStyle/>
          <a:p>
            <a:r>
              <a:rPr lang="es-MX" sz="1350" dirty="0">
                <a:latin typeface="Tahoma" pitchFamily="34" charset="0"/>
                <a:ea typeface="Tahoma" pitchFamily="34" charset="0"/>
                <a:cs typeface="Tahoma" pitchFamily="34" charset="0"/>
              </a:rPr>
              <a:t>Atención a las necesidades de los usuarios </a:t>
            </a:r>
          </a:p>
        </p:txBody>
      </p:sp>
      <p:sp>
        <p:nvSpPr>
          <p:cNvPr id="10" name="CuadroTexto 9"/>
          <p:cNvSpPr txBox="1"/>
          <p:nvPr/>
        </p:nvSpPr>
        <p:spPr>
          <a:xfrm>
            <a:off x="921879" y="2268337"/>
            <a:ext cx="3732751" cy="738664"/>
          </a:xfrm>
          <a:prstGeom prst="rect">
            <a:avLst/>
          </a:prstGeom>
          <a:noFill/>
        </p:spPr>
        <p:txBody>
          <a:bodyPr wrap="square" rtlCol="0">
            <a:spAutoFit/>
          </a:bodyPr>
          <a:lstStyle/>
          <a:p>
            <a:r>
              <a:rPr lang="es-MX" sz="1400" dirty="0">
                <a:latin typeface="Tahoma" pitchFamily="34" charset="0"/>
                <a:ea typeface="Tahoma" pitchFamily="34" charset="0"/>
                <a:cs typeface="Tahoma" pitchFamily="34" charset="0"/>
              </a:rPr>
              <a:t>Intercambio de información entre los SO y las personas para promover la mejora continua</a:t>
            </a:r>
          </a:p>
        </p:txBody>
      </p:sp>
      <p:grpSp>
        <p:nvGrpSpPr>
          <p:cNvPr id="14" name="13 Grupo"/>
          <p:cNvGrpSpPr/>
          <p:nvPr/>
        </p:nvGrpSpPr>
        <p:grpSpPr>
          <a:xfrm>
            <a:off x="1938548" y="140553"/>
            <a:ext cx="8928993" cy="1171039"/>
            <a:chOff x="107503" y="97721"/>
            <a:chExt cx="8928993" cy="1171039"/>
          </a:xfrm>
        </p:grpSpPr>
        <p:pic>
          <p:nvPicPr>
            <p:cNvPr id="15"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6" name="12 Grupo"/>
            <p:cNvGrpSpPr/>
            <p:nvPr/>
          </p:nvGrpSpPr>
          <p:grpSpPr>
            <a:xfrm>
              <a:off x="107503" y="97721"/>
              <a:ext cx="8928993" cy="1171039"/>
              <a:chOff x="107503" y="44624"/>
              <a:chExt cx="8972347" cy="1045270"/>
            </a:xfrm>
          </p:grpSpPr>
          <p:pic>
            <p:nvPicPr>
              <p:cNvPr id="17" name="16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9"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0"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uadroTexto 12"/>
          <p:cNvSpPr txBox="1"/>
          <p:nvPr/>
        </p:nvSpPr>
        <p:spPr>
          <a:xfrm>
            <a:off x="5305809" y="6370133"/>
            <a:ext cx="1561097" cy="300082"/>
          </a:xfrm>
          <a:prstGeom prst="rect">
            <a:avLst/>
          </a:prstGeom>
          <a:noFill/>
        </p:spPr>
        <p:txBody>
          <a:bodyPr wrap="square" rtlCol="0">
            <a:spAutoFit/>
          </a:bodyPr>
          <a:lstStyle/>
          <a:p>
            <a:pPr algn="ctr"/>
            <a:r>
              <a:rPr lang="es-MX" sz="1350" b="1" dirty="0">
                <a:solidFill>
                  <a:schemeClr val="accent6">
                    <a:lumMod val="50000"/>
                  </a:schemeClr>
                </a:solidFill>
                <a:latin typeface="Tahoma" pitchFamily="34" charset="0"/>
                <a:ea typeface="Tahoma" pitchFamily="34" charset="0"/>
                <a:cs typeface="Tahoma" pitchFamily="34" charset="0"/>
              </a:rPr>
              <a:t>Artículo 110</a:t>
            </a:r>
          </a:p>
        </p:txBody>
      </p:sp>
    </p:spTree>
    <p:extLst>
      <p:ext uri="{BB962C8B-B14F-4D97-AF65-F5344CB8AC3E}">
        <p14:creationId xmlns:p14="http://schemas.microsoft.com/office/powerpoint/2010/main" xmlns="" val="3746136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CuadroTexto"/>
          <p:cNvSpPr txBox="1"/>
          <p:nvPr/>
        </p:nvSpPr>
        <p:spPr>
          <a:xfrm>
            <a:off x="8376285" y="3941207"/>
            <a:ext cx="2758244" cy="784830"/>
          </a:xfrm>
          <a:prstGeom prst="rect">
            <a:avLst/>
          </a:prstGeom>
          <a:noFill/>
        </p:spPr>
        <p:txBody>
          <a:bodyPr wrap="square" rtlCol="0">
            <a:spAutoFit/>
          </a:bodyPr>
          <a:lstStyle/>
          <a:p>
            <a:pPr algn="just">
              <a:buClr>
                <a:srgbClr val="00B0F0"/>
              </a:buClr>
              <a:buFont typeface="Wingdings" panose="05000000000000000000" pitchFamily="2" charset="2"/>
              <a:buChar char="v"/>
            </a:pPr>
            <a:endParaRPr lang="es-ES_tradnl" sz="1125" b="1" dirty="0">
              <a:latin typeface="Tahoma" pitchFamily="34" charset="0"/>
              <a:ea typeface="Tahoma" pitchFamily="34" charset="0"/>
              <a:cs typeface="Tahoma" pitchFamily="34" charset="0"/>
            </a:endParaRPr>
          </a:p>
          <a:p>
            <a:pPr algn="just">
              <a:buClr>
                <a:srgbClr val="00B0F0"/>
              </a:buClr>
            </a:pPr>
            <a:endParaRPr lang="es-ES_tradnl" sz="1125" dirty="0">
              <a:latin typeface="Tahoma" pitchFamily="34" charset="0"/>
              <a:ea typeface="Tahoma" pitchFamily="34" charset="0"/>
              <a:cs typeface="Tahoma" pitchFamily="34" charset="0"/>
            </a:endParaRPr>
          </a:p>
          <a:p>
            <a:pPr algn="just">
              <a:buClr>
                <a:srgbClr val="00B0F0"/>
              </a:buClr>
            </a:pPr>
            <a:endParaRPr lang="es-ES_tradnl" sz="1125" dirty="0">
              <a:latin typeface="Tahoma" pitchFamily="34" charset="0"/>
              <a:ea typeface="Tahoma" pitchFamily="34" charset="0"/>
              <a:cs typeface="Tahoma" pitchFamily="34" charset="0"/>
            </a:endParaRPr>
          </a:p>
          <a:p>
            <a:pPr>
              <a:buClr>
                <a:srgbClr val="00B0F0"/>
              </a:buClr>
            </a:pPr>
            <a:endParaRPr lang="es-ES" sz="1125" dirty="0">
              <a:latin typeface="Tahoma" pitchFamily="34" charset="0"/>
              <a:ea typeface="Tahoma" pitchFamily="34" charset="0"/>
              <a:cs typeface="Tahoma" pitchFamily="34" charset="0"/>
            </a:endParaRPr>
          </a:p>
        </p:txBody>
      </p:sp>
      <p:sp>
        <p:nvSpPr>
          <p:cNvPr id="11" name="Título 1"/>
          <p:cNvSpPr>
            <a:spLocks noGrp="1"/>
          </p:cNvSpPr>
          <p:nvPr>
            <p:ph type="title"/>
          </p:nvPr>
        </p:nvSpPr>
        <p:spPr>
          <a:xfrm>
            <a:off x="4712205" y="1005065"/>
            <a:ext cx="3718603" cy="476573"/>
          </a:xfrm>
        </p:spPr>
        <p:txBody>
          <a:bodyPr>
            <a:noAutofit/>
          </a:bodyPr>
          <a:lstStyle/>
          <a:p>
            <a:pPr algn="ctr"/>
            <a:r>
              <a:rPr lang="es-MX" sz="3000" b="1" dirty="0">
                <a:solidFill>
                  <a:schemeClr val="accent6">
                    <a:lumMod val="50000"/>
                  </a:schemeClr>
                </a:solidFill>
                <a:latin typeface="Tahoma" pitchFamily="34" charset="0"/>
                <a:ea typeface="Tahoma" pitchFamily="34" charset="0"/>
                <a:cs typeface="Tahoma" pitchFamily="34" charset="0"/>
              </a:rPr>
              <a:t>Gobierno Abierto</a:t>
            </a:r>
          </a:p>
        </p:txBody>
      </p:sp>
      <p:pic>
        <p:nvPicPr>
          <p:cNvPr id="12" name="Imagen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978" y="4366159"/>
            <a:ext cx="2593700" cy="1987068"/>
          </a:xfrm>
          <a:prstGeom prst="rect">
            <a:avLst/>
          </a:prstGeom>
        </p:spPr>
      </p:pic>
      <p:sp>
        <p:nvSpPr>
          <p:cNvPr id="2" name="CuadroTexto 1"/>
          <p:cNvSpPr txBox="1"/>
          <p:nvPr/>
        </p:nvSpPr>
        <p:spPr>
          <a:xfrm>
            <a:off x="545910" y="1683260"/>
            <a:ext cx="11168417" cy="2554545"/>
          </a:xfrm>
          <a:prstGeom prst="rect">
            <a:avLst/>
          </a:prstGeom>
          <a:noFill/>
        </p:spPr>
        <p:txBody>
          <a:bodyPr wrap="square" rtlCol="0">
            <a:spAutoFit/>
          </a:bodyPr>
          <a:lstStyle>
            <a:defPPr>
              <a:defRPr lang="en-US"/>
            </a:defPPr>
            <a:lvl1pPr algn="just">
              <a:defRPr sz="2200" b="1"/>
            </a:lvl1pPr>
          </a:lstStyle>
          <a:p>
            <a:r>
              <a:rPr lang="es-MX" sz="2000" dirty="0">
                <a:latin typeface="Tahoma" pitchFamily="34" charset="0"/>
                <a:ea typeface="Tahoma" pitchFamily="34" charset="0"/>
                <a:cs typeface="Tahoma" pitchFamily="34" charset="0"/>
              </a:rPr>
              <a:t>El Instituto tendrá las siguientes atribuciones en materia de Gobierno Abierto:</a:t>
            </a:r>
          </a:p>
          <a:p>
            <a:pPr marL="342900" indent="-342900">
              <a:buFont typeface="Arial" panose="020B0604020202020204" pitchFamily="34" charset="0"/>
              <a:buChar char="•"/>
            </a:pPr>
            <a:r>
              <a:rPr lang="es-MX" sz="2000" dirty="0">
                <a:latin typeface="Tahoma" pitchFamily="34" charset="0"/>
                <a:ea typeface="Tahoma" pitchFamily="34" charset="0"/>
                <a:cs typeface="Tahoma" pitchFamily="34" charset="0"/>
              </a:rPr>
              <a:t>Emitir opiniones y recomendaciones sobre la implementación de los principios de GA</a:t>
            </a:r>
          </a:p>
          <a:p>
            <a:pPr marL="342900" indent="-342900">
              <a:buFont typeface="Arial" panose="020B0604020202020204" pitchFamily="34" charset="0"/>
              <a:buChar char="•"/>
            </a:pPr>
            <a:r>
              <a:rPr lang="es-MX" sz="2000" dirty="0">
                <a:latin typeface="Tahoma" pitchFamily="34" charset="0"/>
                <a:ea typeface="Tahoma" pitchFamily="34" charset="0"/>
                <a:cs typeface="Tahoma" pitchFamily="34" charset="0"/>
              </a:rPr>
              <a:t>Organizar seminarios, mesas de trabajo y cursos, que promuevan el conocimiento de GA</a:t>
            </a:r>
          </a:p>
          <a:p>
            <a:pPr marL="342900" indent="-342900">
              <a:buFont typeface="Arial" panose="020B0604020202020204" pitchFamily="34" charset="0"/>
              <a:buChar char="•"/>
            </a:pPr>
            <a:r>
              <a:rPr lang="es-MX" sz="2000" dirty="0">
                <a:latin typeface="Tahoma" pitchFamily="34" charset="0"/>
                <a:ea typeface="Tahoma" pitchFamily="34" charset="0"/>
                <a:cs typeface="Tahoma" pitchFamily="34" charset="0"/>
              </a:rPr>
              <a:t>Evaluar la implementación y desempeño de los SO con base a la Ley para Hacer de la Ciudad de México una Ciudad Abierta, la cual se publicó en la GODF el 7 de octubre de 2015.</a:t>
            </a:r>
          </a:p>
        </p:txBody>
      </p:sp>
      <p:sp>
        <p:nvSpPr>
          <p:cNvPr id="4" name="CuadroTexto 3"/>
          <p:cNvSpPr txBox="1"/>
          <p:nvPr/>
        </p:nvSpPr>
        <p:spPr>
          <a:xfrm>
            <a:off x="3130062" y="4390197"/>
            <a:ext cx="8584265" cy="1938992"/>
          </a:xfrm>
          <a:prstGeom prst="rect">
            <a:avLst/>
          </a:prstGeom>
          <a:noFill/>
        </p:spPr>
        <p:txBody>
          <a:bodyPr wrap="square" rtlCol="0">
            <a:spAutoFit/>
          </a:bodyPr>
          <a:lstStyle/>
          <a:p>
            <a:pPr algn="just"/>
            <a:r>
              <a:rPr lang="es-MX" sz="2000" b="1" dirty="0">
                <a:latin typeface="Tahoma" pitchFamily="34" charset="0"/>
                <a:ea typeface="Tahoma" pitchFamily="34" charset="0"/>
                <a:cs typeface="Tahoma" pitchFamily="34" charset="0"/>
              </a:rPr>
              <a:t>Atribuciones de los Sujetos Obligados</a:t>
            </a:r>
          </a:p>
          <a:p>
            <a:pPr marL="214313" indent="-214313" algn="just">
              <a:buFont typeface="Wingdings" panose="05000000000000000000" pitchFamily="2" charset="2"/>
              <a:buChar char="v"/>
            </a:pPr>
            <a:r>
              <a:rPr lang="es-MX" sz="2000" dirty="0">
                <a:latin typeface="Tahoma" pitchFamily="34" charset="0"/>
                <a:ea typeface="Tahoma" pitchFamily="34" charset="0"/>
                <a:cs typeface="Tahoma" pitchFamily="34" charset="0"/>
              </a:rPr>
              <a:t>Garantizar el ejercicio y cumplimiento de los principios de gobierno abierto.</a:t>
            </a:r>
          </a:p>
          <a:p>
            <a:pPr marL="214313" indent="-214313" algn="just">
              <a:buFont typeface="Wingdings" panose="05000000000000000000" pitchFamily="2" charset="2"/>
              <a:buChar char="v"/>
            </a:pPr>
            <a:r>
              <a:rPr lang="es-MX" sz="2000" dirty="0">
                <a:latin typeface="Tahoma" pitchFamily="34" charset="0"/>
                <a:ea typeface="Tahoma" pitchFamily="34" charset="0"/>
                <a:cs typeface="Tahoma" pitchFamily="34" charset="0"/>
              </a:rPr>
              <a:t>Poner a disposición la información pública en formatos abiertos, útiles y reutilizables para fomentar la transparencia, la colaboración y la participación ciudadana.</a:t>
            </a:r>
          </a:p>
        </p:txBody>
      </p:sp>
      <p:sp>
        <p:nvSpPr>
          <p:cNvPr id="3" name="CuadroTexto 2"/>
          <p:cNvSpPr txBox="1"/>
          <p:nvPr/>
        </p:nvSpPr>
        <p:spPr>
          <a:xfrm>
            <a:off x="8057150" y="5684921"/>
            <a:ext cx="1624263" cy="507831"/>
          </a:xfrm>
          <a:prstGeom prst="rect">
            <a:avLst/>
          </a:prstGeom>
          <a:noFill/>
        </p:spPr>
        <p:txBody>
          <a:bodyPr wrap="square" rtlCol="0">
            <a:spAutoFit/>
          </a:bodyPr>
          <a:lstStyle/>
          <a:p>
            <a:r>
              <a:rPr lang="es-MX" sz="1350" dirty="0">
                <a:solidFill>
                  <a:schemeClr val="bg1"/>
                </a:solidFill>
                <a:latin typeface="Tahoma" pitchFamily="34" charset="0"/>
                <a:ea typeface="Tahoma" pitchFamily="34" charset="0"/>
                <a:cs typeface="Tahoma" pitchFamily="34" charset="0"/>
              </a:rPr>
              <a:t>Artículos 111 y 112</a:t>
            </a: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3846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57106" y="988218"/>
            <a:ext cx="6624623" cy="870125"/>
          </a:xfrm>
        </p:spPr>
        <p:txBody>
          <a:bodyPr>
            <a:noAutofit/>
          </a:bodyPr>
          <a:lstStyle/>
          <a:p>
            <a:pPr algn="r"/>
            <a:r>
              <a:rPr lang="es-MX" sz="6000" b="1" dirty="0">
                <a:solidFill>
                  <a:schemeClr val="accent6">
                    <a:lumMod val="50000"/>
                  </a:schemeClr>
                </a:solidFill>
                <a:latin typeface="Tahoma" pitchFamily="34" charset="0"/>
                <a:ea typeface="Tahoma" pitchFamily="34" charset="0"/>
                <a:cs typeface="Tahoma" pitchFamily="34" charset="0"/>
              </a:rPr>
              <a:t>Gobierno Abierto</a:t>
            </a:r>
          </a:p>
        </p:txBody>
      </p:sp>
      <p:pic>
        <p:nvPicPr>
          <p:cNvPr id="4" name="Imagen 3"/>
          <p:cNvPicPr/>
          <p:nvPr/>
        </p:nvPicPr>
        <p:blipFill>
          <a:blip r:embed="rId2"/>
          <a:stretch>
            <a:fillRect/>
          </a:stretch>
        </p:blipFill>
        <p:spPr>
          <a:xfrm>
            <a:off x="1725217" y="1856093"/>
            <a:ext cx="9155724" cy="4445799"/>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1212586" y="2201607"/>
            <a:ext cx="10126394" cy="4550017"/>
          </a:xfrm>
        </p:spPr>
        <p:txBody>
          <a:bodyPr>
            <a:normAutofit fontScale="92500" lnSpcReduction="20000"/>
          </a:bodyPr>
          <a:lstStyle/>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p>
          <a:p>
            <a:pPr algn="ctr"/>
            <a:endParaRPr lang="es-MX" dirty="0">
              <a:solidFill>
                <a:schemeClr val="tx1"/>
              </a:solidFill>
            </a:endParaRPr>
          </a:p>
          <a:p>
            <a:pPr algn="ctr"/>
            <a:endParaRPr lang="es-MX" dirty="0">
              <a:solidFill>
                <a:schemeClr val="tx1"/>
              </a:solidFill>
            </a:endParaRPr>
          </a:p>
          <a:p>
            <a:pPr algn="ctr"/>
            <a:r>
              <a:rPr lang="es-MX" dirty="0">
                <a:solidFill>
                  <a:schemeClr val="tx1"/>
                </a:solidFill>
              </a:rPr>
              <a:t>http://www.gobiernoabierto.cdmx.gob.mx/sigdata/index.php/Publicacion/index</a:t>
            </a:r>
          </a:p>
        </p:txBody>
      </p:sp>
    </p:spTree>
    <p:extLst>
      <p:ext uri="{BB962C8B-B14F-4D97-AF65-F5344CB8AC3E}">
        <p14:creationId xmlns:p14="http://schemas.microsoft.com/office/powerpoint/2010/main" xmlns="" val="19117883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528548" y="1323826"/>
            <a:ext cx="9620097" cy="535595"/>
          </a:xfrm>
        </p:spPr>
        <p:txBody>
          <a:bodyPr>
            <a:normAutofit fontScale="90000"/>
          </a:bodyPr>
          <a:lstStyle/>
          <a:p>
            <a:pPr algn="ctr"/>
            <a:r>
              <a:rPr lang="es-MX" sz="2800" b="1" dirty="0">
                <a:solidFill>
                  <a:schemeClr val="accent6">
                    <a:lumMod val="50000"/>
                  </a:schemeClr>
                </a:solidFill>
                <a:latin typeface="Tahoma" pitchFamily="34" charset="0"/>
                <a:ea typeface="Tahoma" pitchFamily="34" charset="0"/>
                <a:cs typeface="Tahoma" pitchFamily="34" charset="0"/>
              </a:rPr>
              <a:t>Nuevo Modelo para la construcción de ciudadanía informada</a:t>
            </a: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xmlns="" val="1309843438"/>
              </p:ext>
            </p:extLst>
          </p:nvPr>
        </p:nvGraphicFramePr>
        <p:xfrm>
          <a:off x="1538307" y="1836129"/>
          <a:ext cx="8673367" cy="4557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736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1361490"/>
          </a:xfrm>
        </p:spPr>
        <p:txBody>
          <a:bodyPr>
            <a:noAutofit/>
          </a:bodyPr>
          <a:lstStyle/>
          <a:p>
            <a:pPr algn="ctr"/>
            <a:r>
              <a:rPr lang="es-MX" sz="4000" b="1" dirty="0" smtClean="0">
                <a:solidFill>
                  <a:srgbClr val="00B0F0"/>
                </a:solidFill>
                <a:latin typeface="Tahoma" pitchFamily="34" charset="0"/>
                <a:ea typeface="Tahoma" pitchFamily="34" charset="0"/>
                <a:cs typeface="Tahoma" pitchFamily="34" charset="0"/>
              </a:rPr>
              <a:t>Tema </a:t>
            </a:r>
            <a:r>
              <a:rPr lang="es-MX" sz="4000" b="1" dirty="0">
                <a:solidFill>
                  <a:srgbClr val="00B0F0"/>
                </a:solidFill>
                <a:latin typeface="Tahoma" pitchFamily="34" charset="0"/>
                <a:ea typeface="Tahoma" pitchFamily="34" charset="0"/>
                <a:cs typeface="Tahoma" pitchFamily="34" charset="0"/>
              </a:rPr>
              <a:t>5 </a:t>
            </a:r>
            <a:br>
              <a:rPr lang="es-MX" sz="4000" b="1" dirty="0">
                <a:solidFill>
                  <a:srgbClr val="00B0F0"/>
                </a:solidFill>
                <a:latin typeface="Tahoma" pitchFamily="34" charset="0"/>
                <a:ea typeface="Tahoma" pitchFamily="34" charset="0"/>
                <a:cs typeface="Tahoma" pitchFamily="34" charset="0"/>
              </a:rPr>
            </a:br>
            <a:r>
              <a:rPr lang="es-MX" sz="4000" b="1" dirty="0">
                <a:solidFill>
                  <a:srgbClr val="00B0F0"/>
                </a:solidFill>
                <a:latin typeface="Tahoma" pitchFamily="34" charset="0"/>
                <a:ea typeface="Tahoma" pitchFamily="34" charset="0"/>
                <a:cs typeface="Tahoma" pitchFamily="34" charset="0"/>
              </a:rPr>
              <a:t>Obligaciones de </a:t>
            </a:r>
            <a:r>
              <a:rPr lang="es-MX" sz="4000" b="1" dirty="0" smtClean="0">
                <a:solidFill>
                  <a:srgbClr val="00B0F0"/>
                </a:solidFill>
                <a:latin typeface="Tahoma" pitchFamily="34" charset="0"/>
                <a:ea typeface="Tahoma" pitchFamily="34" charset="0"/>
                <a:cs typeface="Tahoma" pitchFamily="34" charset="0"/>
              </a:rPr>
              <a:t>Transparencia</a:t>
            </a:r>
            <a:endParaRPr lang="es-MX" sz="4000" b="1" dirty="0">
              <a:solidFill>
                <a:srgbClr val="00B0F0"/>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07194" y="3657600"/>
            <a:ext cx="6928625" cy="2431418"/>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50874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784139" y="990360"/>
            <a:ext cx="7295399" cy="513430"/>
          </a:xfrm>
        </p:spPr>
        <p:txBody>
          <a:bodyPr>
            <a:noAutofit/>
          </a:bodyPr>
          <a:lstStyle/>
          <a:p>
            <a:pPr algn="ctr"/>
            <a:r>
              <a:rPr lang="es-MX" sz="2800" b="1" dirty="0">
                <a:solidFill>
                  <a:schemeClr val="accent6">
                    <a:lumMod val="50000"/>
                  </a:schemeClr>
                </a:solidFill>
                <a:latin typeface="Tahoma" pitchFamily="34" charset="0"/>
                <a:ea typeface="Tahoma" pitchFamily="34" charset="0"/>
                <a:cs typeface="Tahoma" pitchFamily="34" charset="0"/>
              </a:rPr>
              <a:t>Obligaciones de Transparencia Comunes</a:t>
            </a:r>
          </a:p>
        </p:txBody>
      </p:sp>
      <p:sp>
        <p:nvSpPr>
          <p:cNvPr id="3" name="Marcador de contenido 2"/>
          <p:cNvSpPr>
            <a:spLocks noGrp="1"/>
          </p:cNvSpPr>
          <p:nvPr>
            <p:ph idx="1"/>
          </p:nvPr>
        </p:nvSpPr>
        <p:spPr>
          <a:xfrm>
            <a:off x="1874772" y="2906549"/>
            <a:ext cx="8612896" cy="2750113"/>
          </a:xfrm>
        </p:spPr>
        <p:txBody>
          <a:bodyPr numCol="2">
            <a:noAutofit/>
          </a:bodyPr>
          <a:lstStyle/>
          <a:p>
            <a:pPr lvl="1" algn="just">
              <a:buFont typeface="Agency FB" panose="020B0503020202020204" pitchFamily="34" charset="0"/>
              <a:buChar char="√"/>
            </a:pPr>
            <a:r>
              <a:rPr lang="es-ES_tradnl" sz="3600" b="1" dirty="0">
                <a:solidFill>
                  <a:schemeClr val="tx1"/>
                </a:solidFill>
                <a:latin typeface="Tahoma" pitchFamily="34" charset="0"/>
                <a:ea typeface="Tahoma" pitchFamily="34" charset="0"/>
                <a:cs typeface="Tahoma" pitchFamily="34" charset="0"/>
              </a:rPr>
              <a:t>   </a:t>
            </a:r>
            <a:r>
              <a:rPr lang="es-ES_tradnl" sz="3600" dirty="0">
                <a:solidFill>
                  <a:schemeClr val="tx1"/>
                </a:solidFill>
                <a:latin typeface="Tahoma" pitchFamily="34" charset="0"/>
                <a:ea typeface="Tahoma" pitchFamily="34" charset="0"/>
                <a:cs typeface="Tahoma" pitchFamily="34" charset="0"/>
              </a:rPr>
              <a:t>veraz </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confiable</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oportuna</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gratuita</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congruente</a:t>
            </a:r>
          </a:p>
          <a:p>
            <a:pPr lvl="1" algn="just">
              <a:buFont typeface="Agency FB" panose="020B0503020202020204" pitchFamily="34" charset="0"/>
              <a:buChar char="√"/>
            </a:pPr>
            <a:endParaRPr lang="es-ES_tradnl" sz="3600" dirty="0">
              <a:solidFill>
                <a:schemeClr val="tx1"/>
              </a:solidFill>
              <a:latin typeface="Tahoma" pitchFamily="34" charset="0"/>
              <a:ea typeface="Tahoma" pitchFamily="34" charset="0"/>
              <a:cs typeface="Tahoma" pitchFamily="34" charset="0"/>
            </a:endParaRPr>
          </a:p>
          <a:p>
            <a:pPr marL="201168" lvl="1" indent="0" algn="just">
              <a:buNone/>
            </a:pPr>
            <a:endParaRPr lang="es-ES_tradnl" sz="3600" dirty="0">
              <a:solidFill>
                <a:schemeClr val="tx1"/>
              </a:solidFill>
              <a:latin typeface="Tahoma" pitchFamily="34" charset="0"/>
              <a:ea typeface="Tahoma" pitchFamily="34" charset="0"/>
              <a:cs typeface="Tahoma" pitchFamily="34" charset="0"/>
            </a:endParaRP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integral</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actualizada</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accesible</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comprensible</a:t>
            </a:r>
          </a:p>
          <a:p>
            <a:pPr lvl="1" algn="just">
              <a:buFont typeface="Agency FB" panose="020B0503020202020204" pitchFamily="34" charset="0"/>
              <a:buChar char="√"/>
            </a:pPr>
            <a:r>
              <a:rPr lang="es-ES_tradnl" sz="3600" dirty="0">
                <a:solidFill>
                  <a:schemeClr val="tx1"/>
                </a:solidFill>
                <a:latin typeface="Tahoma" pitchFamily="34" charset="0"/>
                <a:ea typeface="Tahoma" pitchFamily="34" charset="0"/>
                <a:cs typeface="Tahoma" pitchFamily="34" charset="0"/>
              </a:rPr>
              <a:t>    verificable</a:t>
            </a:r>
          </a:p>
          <a:p>
            <a:pPr marL="0" indent="0" algn="just">
              <a:buNone/>
            </a:pPr>
            <a:r>
              <a:rPr lang="es-ES_tradnl" sz="2800" dirty="0">
                <a:solidFill>
                  <a:schemeClr val="tx1"/>
                </a:solidFill>
                <a:latin typeface="Tahoma" pitchFamily="34" charset="0"/>
                <a:ea typeface="Tahoma" pitchFamily="34" charset="0"/>
                <a:cs typeface="Tahoma" pitchFamily="34" charset="0"/>
              </a:rPr>
              <a:t>	</a:t>
            </a:r>
          </a:p>
          <a:p>
            <a:pPr algn="just"/>
            <a:endParaRPr lang="es-MX" sz="2800" dirty="0">
              <a:solidFill>
                <a:schemeClr val="tx1"/>
              </a:solidFill>
              <a:latin typeface="Tahoma" pitchFamily="34" charset="0"/>
              <a:ea typeface="Tahoma" pitchFamily="34" charset="0"/>
              <a:cs typeface="Tahoma" pitchFamily="34" charset="0"/>
            </a:endParaRPr>
          </a:p>
        </p:txBody>
      </p:sp>
      <p:sp>
        <p:nvSpPr>
          <p:cNvPr id="5" name="CuadroTexto 4"/>
          <p:cNvSpPr txBox="1"/>
          <p:nvPr/>
        </p:nvSpPr>
        <p:spPr>
          <a:xfrm>
            <a:off x="9809747" y="6453924"/>
            <a:ext cx="2382253" cy="300082"/>
          </a:xfrm>
          <a:prstGeom prst="rect">
            <a:avLst/>
          </a:prstGeom>
          <a:noFill/>
        </p:spPr>
        <p:txBody>
          <a:bodyPr wrap="square" rtlCol="0">
            <a:spAutoFit/>
          </a:bodyPr>
          <a:lstStyle/>
          <a:p>
            <a:r>
              <a:rPr lang="es-ES_tradnl" sz="1350" dirty="0">
                <a:solidFill>
                  <a:schemeClr val="bg1"/>
                </a:solidFill>
              </a:rPr>
              <a:t>Artículos 115</a:t>
            </a:r>
            <a:endParaRPr lang="es-MX" sz="1350" dirty="0">
              <a:solidFill>
                <a:schemeClr val="bg1"/>
              </a:solidFill>
            </a:endParaRPr>
          </a:p>
        </p:txBody>
      </p:sp>
      <p:sp>
        <p:nvSpPr>
          <p:cNvPr id="4" name="Rectángulo 3"/>
          <p:cNvSpPr/>
          <p:nvPr/>
        </p:nvSpPr>
        <p:spPr>
          <a:xfrm>
            <a:off x="490574" y="1553588"/>
            <a:ext cx="7279557" cy="584775"/>
          </a:xfrm>
          <a:prstGeom prst="rect">
            <a:avLst/>
          </a:prstGeom>
        </p:spPr>
        <p:txBody>
          <a:bodyPr wrap="none">
            <a:spAutoFit/>
          </a:bodyPr>
          <a:lstStyle/>
          <a:p>
            <a:pPr algn="just"/>
            <a:r>
              <a:rPr lang="es-ES_tradnl" sz="3200" b="1" dirty="0">
                <a:solidFill>
                  <a:srgbClr val="0070C0"/>
                </a:solidFill>
                <a:latin typeface="Tahoma" pitchFamily="34" charset="0"/>
                <a:ea typeface="Tahoma" pitchFamily="34" charset="0"/>
                <a:cs typeface="Tahoma" pitchFamily="34" charset="0"/>
              </a:rPr>
              <a:t>Características de la Información: </a:t>
            </a: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2973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1452" y="2002826"/>
            <a:ext cx="11090094" cy="3933958"/>
          </a:xfrm>
        </p:spPr>
        <p:txBody>
          <a:bodyPr>
            <a:noAutofit/>
          </a:bodyPr>
          <a:lstStyle/>
          <a:p>
            <a:pPr marL="0" indent="0" algn="just">
              <a:buNone/>
            </a:pPr>
            <a:r>
              <a:rPr lang="es-ES_tradnl" sz="3000" dirty="0">
                <a:solidFill>
                  <a:schemeClr val="tx1"/>
                </a:solidFill>
                <a:latin typeface="Tahoma" pitchFamily="34" charset="0"/>
                <a:ea typeface="Tahoma" pitchFamily="34" charset="0"/>
                <a:cs typeface="Tahoma" pitchFamily="34" charset="0"/>
              </a:rPr>
              <a:t>Además</a:t>
            </a:r>
            <a:r>
              <a:rPr lang="es-ES_tradnl" sz="3000" dirty="0" smtClean="0">
                <a:solidFill>
                  <a:schemeClr val="tx1"/>
                </a:solidFill>
                <a:latin typeface="Tahoma" pitchFamily="34" charset="0"/>
                <a:ea typeface="Tahoma" pitchFamily="34" charset="0"/>
                <a:cs typeface="Tahoma" pitchFamily="34" charset="0"/>
              </a:rPr>
              <a:t>:</a:t>
            </a:r>
          </a:p>
          <a:p>
            <a:pPr marL="0" indent="0" algn="just">
              <a:buNone/>
            </a:pPr>
            <a:endParaRPr lang="es-ES_tradnl" sz="30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r>
              <a:rPr lang="es-ES_tradnl" sz="3000" dirty="0">
                <a:solidFill>
                  <a:schemeClr val="tx1"/>
                </a:solidFill>
                <a:latin typeface="Tahoma" pitchFamily="34" charset="0"/>
                <a:ea typeface="Tahoma" pitchFamily="34" charset="0"/>
                <a:cs typeface="Tahoma" pitchFamily="34" charset="0"/>
              </a:rPr>
              <a:t>Se deberán actualizar cada tres meses, indicando el área responsable de generarla, así como la fecha de la actualización.</a:t>
            </a:r>
          </a:p>
          <a:p>
            <a:pPr algn="just">
              <a:buFont typeface="Wingdings" panose="05000000000000000000" pitchFamily="2" charset="2"/>
              <a:buChar char="v"/>
            </a:pPr>
            <a:r>
              <a:rPr lang="es-ES_tradnl" sz="3000" dirty="0">
                <a:solidFill>
                  <a:schemeClr val="tx1"/>
                </a:solidFill>
                <a:latin typeface="Tahoma" pitchFamily="34" charset="0"/>
                <a:ea typeface="Tahoma" pitchFamily="34" charset="0"/>
                <a:cs typeface="Tahoma" pitchFamily="34" charset="0"/>
              </a:rPr>
              <a:t>La página de inicio de los portales de Internet de los S.O. tendrán un vínculo de acceso directo a la información pública, el cual deberá contar con un buscador.</a:t>
            </a:r>
          </a:p>
          <a:p>
            <a:pPr algn="just">
              <a:buFont typeface="Wingdings" panose="05000000000000000000" pitchFamily="2" charset="2"/>
              <a:buChar char="v"/>
            </a:pPr>
            <a:endParaRPr lang="es-MX" sz="3000" dirty="0">
              <a:solidFill>
                <a:schemeClr val="tx1"/>
              </a:solidFill>
              <a:latin typeface="Tahoma" pitchFamily="34" charset="0"/>
              <a:ea typeface="Tahoma" pitchFamily="34" charset="0"/>
              <a:cs typeface="Tahoma" pitchFamily="34" charset="0"/>
            </a:endParaRPr>
          </a:p>
        </p:txBody>
      </p:sp>
      <p:sp>
        <p:nvSpPr>
          <p:cNvPr id="26" name="CuadroTexto 25"/>
          <p:cNvSpPr txBox="1"/>
          <p:nvPr/>
        </p:nvSpPr>
        <p:spPr>
          <a:xfrm>
            <a:off x="9569885" y="6475956"/>
            <a:ext cx="2091847" cy="300082"/>
          </a:xfrm>
          <a:prstGeom prst="rect">
            <a:avLst/>
          </a:prstGeom>
          <a:noFill/>
        </p:spPr>
        <p:txBody>
          <a:bodyPr wrap="square" rtlCol="0">
            <a:spAutoFit/>
          </a:bodyPr>
          <a:lstStyle/>
          <a:p>
            <a:r>
              <a:rPr lang="es-ES_tradnl" sz="1350" dirty="0">
                <a:solidFill>
                  <a:schemeClr val="bg1"/>
                </a:solidFill>
              </a:rPr>
              <a:t>Artículos 116, 118 y 119 </a:t>
            </a:r>
            <a:endParaRPr lang="es-MX" sz="1350" dirty="0">
              <a:solidFill>
                <a:schemeClr val="bg1"/>
              </a:solidFill>
            </a:endParaRPr>
          </a:p>
        </p:txBody>
      </p:sp>
      <p:sp>
        <p:nvSpPr>
          <p:cNvPr id="27" name="Título 1"/>
          <p:cNvSpPr txBox="1">
            <a:spLocks/>
          </p:cNvSpPr>
          <p:nvPr/>
        </p:nvSpPr>
        <p:spPr>
          <a:xfrm>
            <a:off x="3952939" y="1070742"/>
            <a:ext cx="5546450" cy="481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a:solidFill>
                  <a:schemeClr val="accent2">
                    <a:lumMod val="50000"/>
                  </a:schemeClr>
                </a:solidFill>
                <a:latin typeface="Tahoma" pitchFamily="34" charset="0"/>
                <a:ea typeface="Tahoma" pitchFamily="34" charset="0"/>
                <a:cs typeface="Tahoma" pitchFamily="34" charset="0"/>
              </a:rPr>
              <a:t>Obligaciones de Transparencia</a:t>
            </a: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59410" y="1552443"/>
            <a:ext cx="2140389" cy="1348188"/>
          </a:xfrm>
          <a:prstGeom prst="rect">
            <a:avLst/>
          </a:prstGeom>
        </p:spPr>
      </p:pic>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226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p:cNvSpPr/>
          <p:nvPr/>
        </p:nvSpPr>
        <p:spPr>
          <a:xfrm>
            <a:off x="511537" y="1835088"/>
            <a:ext cx="11149641" cy="2977738"/>
          </a:xfrm>
          <a:prstGeom prst="rect">
            <a:avLst/>
          </a:prstGeom>
        </p:spPr>
        <p:txBody>
          <a:bodyPr wrap="square">
            <a:spAutoFit/>
          </a:bodyPr>
          <a:lstStyle/>
          <a:p>
            <a:pPr>
              <a:lnSpc>
                <a:spcPct val="150000"/>
              </a:lnSpc>
            </a:pPr>
            <a:r>
              <a:rPr lang="es-MX" sz="2500" b="1" dirty="0">
                <a:solidFill>
                  <a:schemeClr val="accent5">
                    <a:lumMod val="50000"/>
                  </a:schemeClr>
                </a:solidFill>
                <a:latin typeface="Tahoma" pitchFamily="34" charset="0"/>
                <a:ea typeface="Tahoma" pitchFamily="34" charset="0"/>
                <a:cs typeface="Tahoma" pitchFamily="34" charset="0"/>
              </a:rPr>
              <a:t>Artículo </a:t>
            </a:r>
            <a:r>
              <a:rPr lang="es-MX" sz="2500" b="1" dirty="0" smtClean="0">
                <a:solidFill>
                  <a:schemeClr val="accent5">
                    <a:lumMod val="50000"/>
                  </a:schemeClr>
                </a:solidFill>
                <a:latin typeface="Tahoma" pitchFamily="34" charset="0"/>
                <a:ea typeface="Tahoma" pitchFamily="34" charset="0"/>
                <a:cs typeface="Tahoma" pitchFamily="34" charset="0"/>
              </a:rPr>
              <a:t>121 y </a:t>
            </a:r>
            <a:r>
              <a:rPr lang="es-MX" sz="2500" b="1" dirty="0" smtClean="0">
                <a:solidFill>
                  <a:srgbClr val="7030A0"/>
                </a:solidFill>
                <a:latin typeface="Tahoma" pitchFamily="34" charset="0"/>
                <a:ea typeface="Tahoma" pitchFamily="34" charset="0"/>
                <a:cs typeface="Tahoma" pitchFamily="34" charset="0"/>
              </a:rPr>
              <a:t>122</a:t>
            </a:r>
            <a:endParaRPr lang="es-ES_tradnl" sz="2500" dirty="0">
              <a:solidFill>
                <a:srgbClr val="7030A0"/>
              </a:solidFill>
              <a:latin typeface="Tahoma" pitchFamily="34" charset="0"/>
              <a:ea typeface="Tahoma" pitchFamily="34" charset="0"/>
              <a:cs typeface="Tahoma" pitchFamily="34" charset="0"/>
            </a:endParaRPr>
          </a:p>
          <a:p>
            <a:pPr algn="just"/>
            <a:r>
              <a:rPr lang="es-ES_tradnl" sz="2500" dirty="0" smtClean="0">
                <a:solidFill>
                  <a:schemeClr val="accent5">
                    <a:lumMod val="50000"/>
                  </a:schemeClr>
                </a:solidFill>
                <a:latin typeface="Tahoma" pitchFamily="34" charset="0"/>
                <a:ea typeface="Tahoma" pitchFamily="34" charset="0"/>
                <a:cs typeface="Tahoma" pitchFamily="34" charset="0"/>
              </a:rPr>
              <a:t>“Los </a:t>
            </a:r>
            <a:r>
              <a:rPr lang="es-ES_tradnl" sz="2500" dirty="0">
                <a:solidFill>
                  <a:schemeClr val="accent5">
                    <a:lumMod val="50000"/>
                  </a:schemeClr>
                </a:solidFill>
                <a:latin typeface="Tahoma" pitchFamily="34" charset="0"/>
                <a:ea typeface="Tahoma" pitchFamily="34" charset="0"/>
                <a:cs typeface="Tahoma" pitchFamily="34" charset="0"/>
              </a:rPr>
              <a:t>sujetos obligados deben mantener impresa para consulta directa de los particulares, difundir y mantener actualizada a través de los respectivos medios electrónicos, </a:t>
            </a:r>
            <a:r>
              <a:rPr lang="es-ES_tradnl" sz="2500" dirty="0">
                <a:solidFill>
                  <a:srgbClr val="7030A0"/>
                </a:solidFill>
                <a:latin typeface="Tahoma" pitchFamily="34" charset="0"/>
                <a:ea typeface="Tahoma" pitchFamily="34" charset="0"/>
                <a:cs typeface="Tahoma" pitchFamily="34" charset="0"/>
              </a:rPr>
              <a:t>procurando que sea en formatos y bases abiertas en </a:t>
            </a:r>
            <a:r>
              <a:rPr lang="es-ES_tradnl" sz="2500" dirty="0" smtClean="0">
                <a:solidFill>
                  <a:schemeClr val="accent5">
                    <a:lumMod val="50000"/>
                  </a:schemeClr>
                </a:solidFill>
                <a:latin typeface="Tahoma" pitchFamily="34" charset="0"/>
                <a:ea typeface="Tahoma" pitchFamily="34" charset="0"/>
                <a:cs typeface="Tahoma" pitchFamily="34" charset="0"/>
              </a:rPr>
              <a:t>sus </a:t>
            </a:r>
            <a:r>
              <a:rPr lang="es-ES_tradnl" sz="2500" dirty="0">
                <a:solidFill>
                  <a:schemeClr val="accent5">
                    <a:lumMod val="50000"/>
                  </a:schemeClr>
                </a:solidFill>
                <a:latin typeface="Tahoma" pitchFamily="34" charset="0"/>
                <a:ea typeface="Tahoma" pitchFamily="34" charset="0"/>
                <a:cs typeface="Tahoma" pitchFamily="34" charset="0"/>
              </a:rPr>
              <a:t>sitios de internet y de la Plataforma Nacional de Transparencia, la información, por lo menos, de los temas, documentos y políticas, según les </a:t>
            </a:r>
            <a:r>
              <a:rPr lang="es-ES_tradnl" sz="2500" dirty="0" smtClean="0">
                <a:solidFill>
                  <a:schemeClr val="accent5">
                    <a:lumMod val="50000"/>
                  </a:schemeClr>
                </a:solidFill>
                <a:latin typeface="Tahoma" pitchFamily="34" charset="0"/>
                <a:ea typeface="Tahoma" pitchFamily="34" charset="0"/>
                <a:cs typeface="Tahoma" pitchFamily="34" charset="0"/>
              </a:rPr>
              <a:t>corresponda.”</a:t>
            </a:r>
            <a:endParaRPr lang="es-ES_tradnl" sz="2500" dirty="0">
              <a:solidFill>
                <a:schemeClr val="accent5">
                  <a:lumMod val="50000"/>
                </a:schemeClr>
              </a:solidFill>
              <a:latin typeface="Tahoma" pitchFamily="34" charset="0"/>
              <a:ea typeface="Tahoma" pitchFamily="34" charset="0"/>
              <a:cs typeface="Tahoma" pitchFamily="34" charset="0"/>
            </a:endParaRPr>
          </a:p>
        </p:txBody>
      </p:sp>
      <p:sp>
        <p:nvSpPr>
          <p:cNvPr id="8" name="Título 1"/>
          <p:cNvSpPr txBox="1">
            <a:spLocks/>
          </p:cNvSpPr>
          <p:nvPr/>
        </p:nvSpPr>
        <p:spPr>
          <a:xfrm>
            <a:off x="2752213" y="982296"/>
            <a:ext cx="7543800" cy="481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2800" b="1" dirty="0" smtClean="0">
                <a:solidFill>
                  <a:schemeClr val="accent2">
                    <a:lumMod val="50000"/>
                  </a:schemeClr>
                </a:solidFill>
                <a:latin typeface="Tahoma" pitchFamily="34" charset="0"/>
                <a:ea typeface="Tahoma" pitchFamily="34" charset="0"/>
                <a:cs typeface="Tahoma" pitchFamily="34" charset="0"/>
              </a:rPr>
              <a:t>Obligaciones de Transparencia Comunes</a:t>
            </a:r>
            <a:endParaRPr lang="es-MX" sz="2800" b="1" dirty="0">
              <a:solidFill>
                <a:schemeClr val="accent2">
                  <a:lumMod val="50000"/>
                </a:schemeClr>
              </a:solidFill>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ángulo 6"/>
          <p:cNvSpPr/>
          <p:nvPr/>
        </p:nvSpPr>
        <p:spPr>
          <a:xfrm>
            <a:off x="532261" y="5024982"/>
            <a:ext cx="10931856" cy="1246495"/>
          </a:xfrm>
          <a:prstGeom prst="rect">
            <a:avLst/>
          </a:prstGeom>
        </p:spPr>
        <p:txBody>
          <a:bodyPr wrap="square">
            <a:spAutoFit/>
          </a:bodyPr>
          <a:lstStyle/>
          <a:p>
            <a:r>
              <a:rPr lang="es-MX" sz="2500" b="1" dirty="0">
                <a:solidFill>
                  <a:schemeClr val="accent5">
                    <a:lumMod val="50000"/>
                  </a:schemeClr>
                </a:solidFill>
                <a:latin typeface="Tahoma" pitchFamily="34" charset="0"/>
                <a:ea typeface="Tahoma" pitchFamily="34" charset="0"/>
                <a:cs typeface="Tahoma" pitchFamily="34" charset="0"/>
              </a:rPr>
              <a:t>Artículo </a:t>
            </a:r>
            <a:r>
              <a:rPr lang="es-MX" sz="2500" b="1" dirty="0" smtClean="0">
                <a:solidFill>
                  <a:schemeClr val="accent5">
                    <a:lumMod val="50000"/>
                  </a:schemeClr>
                </a:solidFill>
                <a:latin typeface="Tahoma" pitchFamily="34" charset="0"/>
                <a:ea typeface="Tahoma" pitchFamily="34" charset="0"/>
                <a:cs typeface="Tahoma" pitchFamily="34" charset="0"/>
              </a:rPr>
              <a:t>121: Información general.</a:t>
            </a:r>
            <a:endParaRPr lang="es-MX" sz="2500" b="1" dirty="0">
              <a:solidFill>
                <a:schemeClr val="accent5">
                  <a:lumMod val="50000"/>
                </a:schemeClr>
              </a:solidFill>
              <a:latin typeface="Tahoma" pitchFamily="34" charset="0"/>
              <a:ea typeface="Tahoma" pitchFamily="34" charset="0"/>
              <a:cs typeface="Tahoma" pitchFamily="34" charset="0"/>
            </a:endParaRPr>
          </a:p>
          <a:p>
            <a:r>
              <a:rPr lang="es-MX" sz="2500" b="1" dirty="0">
                <a:solidFill>
                  <a:srgbClr val="7030A0"/>
                </a:solidFill>
                <a:latin typeface="Tahoma" pitchFamily="34" charset="0"/>
                <a:ea typeface="Tahoma" pitchFamily="34" charset="0"/>
                <a:cs typeface="Tahoma" pitchFamily="34" charset="0"/>
              </a:rPr>
              <a:t>Artículo </a:t>
            </a:r>
            <a:r>
              <a:rPr lang="es-MX" sz="2500" b="1" dirty="0" smtClean="0">
                <a:solidFill>
                  <a:srgbClr val="7030A0"/>
                </a:solidFill>
                <a:latin typeface="Tahoma" pitchFamily="34" charset="0"/>
                <a:ea typeface="Tahoma" pitchFamily="34" charset="0"/>
                <a:cs typeface="Tahoma" pitchFamily="34" charset="0"/>
              </a:rPr>
              <a:t>122: </a:t>
            </a:r>
            <a:r>
              <a:rPr lang="es-MX" sz="2500" b="1" dirty="0">
                <a:solidFill>
                  <a:srgbClr val="7030A0"/>
                </a:solidFill>
                <a:latin typeface="Tahoma" pitchFamily="34" charset="0"/>
                <a:ea typeface="Tahoma" pitchFamily="34" charset="0"/>
                <a:cs typeface="Tahoma" pitchFamily="34" charset="0"/>
              </a:rPr>
              <a:t>programas de transferencia, de servicios, de infraestructura social y de </a:t>
            </a:r>
            <a:r>
              <a:rPr lang="es-MX" sz="2500" b="1" dirty="0" smtClean="0">
                <a:solidFill>
                  <a:srgbClr val="7030A0"/>
                </a:solidFill>
                <a:latin typeface="Tahoma" pitchFamily="34" charset="0"/>
                <a:ea typeface="Tahoma" pitchFamily="34" charset="0"/>
                <a:cs typeface="Tahoma" pitchFamily="34" charset="0"/>
              </a:rPr>
              <a:t>subsidio (su actualización es mensual).</a:t>
            </a:r>
            <a:endParaRPr lang="es-ES_tradnl" sz="2500" b="1" dirty="0">
              <a:solidFill>
                <a:srgbClr val="7030A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714546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ortar y redondear rectángulo de esquina sencilla 11"/>
          <p:cNvSpPr/>
          <p:nvPr/>
        </p:nvSpPr>
        <p:spPr>
          <a:xfrm>
            <a:off x="1340069" y="1836684"/>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El marco </a:t>
            </a:r>
            <a:r>
              <a:rPr lang="es-MX" sz="1700" dirty="0" smtClean="0">
                <a:solidFill>
                  <a:schemeClr val="accent3">
                    <a:lumMod val="50000"/>
                  </a:schemeClr>
                </a:solidFill>
                <a:latin typeface="Tahoma" pitchFamily="34" charset="0"/>
                <a:ea typeface="Tahoma" pitchFamily="34" charset="0"/>
                <a:cs typeface="Tahoma" pitchFamily="34" charset="0"/>
              </a:rPr>
              <a:t>normativo y</a:t>
            </a:r>
          </a:p>
          <a:p>
            <a:pPr algn="ctr"/>
            <a:r>
              <a:rPr lang="es-MX" sz="1700" dirty="0" smtClean="0">
                <a:solidFill>
                  <a:schemeClr val="accent3">
                    <a:lumMod val="50000"/>
                  </a:schemeClr>
                </a:solidFill>
                <a:latin typeface="Tahoma" pitchFamily="34" charset="0"/>
                <a:ea typeface="Tahoma" pitchFamily="34" charset="0"/>
                <a:cs typeface="Tahoma" pitchFamily="34" charset="0"/>
              </a:rPr>
              <a:t>su </a:t>
            </a:r>
            <a:r>
              <a:rPr lang="es-MX" sz="1700" dirty="0">
                <a:solidFill>
                  <a:schemeClr val="accent3">
                    <a:lumMod val="50000"/>
                  </a:schemeClr>
                </a:solidFill>
                <a:latin typeface="Tahoma" pitchFamily="34" charset="0"/>
                <a:ea typeface="Tahoma" pitchFamily="34" charset="0"/>
                <a:cs typeface="Tahoma" pitchFamily="34" charset="0"/>
              </a:rPr>
              <a:t>estructura orgánica completa</a:t>
            </a:r>
          </a:p>
          <a:p>
            <a:pPr algn="ct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14" name="Recortar y redondear rectángulo de esquina sencilla 13"/>
          <p:cNvSpPr/>
          <p:nvPr/>
        </p:nvSpPr>
        <p:spPr>
          <a:xfrm>
            <a:off x="1345326" y="3336857"/>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 remuneración mensual bruta y neta de todas las personas servidoras </a:t>
            </a:r>
            <a:r>
              <a:rPr lang="es-MX" sz="1700" dirty="0" smtClean="0">
                <a:solidFill>
                  <a:schemeClr val="accent3">
                    <a:lumMod val="50000"/>
                  </a:schemeClr>
                </a:solidFill>
                <a:latin typeface="Tahoma" pitchFamily="34" charset="0"/>
                <a:ea typeface="Tahoma" pitchFamily="34" charset="0"/>
                <a:cs typeface="Tahoma" pitchFamily="34" charset="0"/>
              </a:rPr>
              <a:t>públicas</a:t>
            </a: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15" name="Recortar y redondear rectángulo de esquina sencilla 14"/>
          <p:cNvSpPr/>
          <p:nvPr/>
        </p:nvSpPr>
        <p:spPr>
          <a:xfrm>
            <a:off x="1340069" y="482993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Las contrataciones de servicios profesionales por honorarios</a:t>
            </a:r>
          </a:p>
        </p:txBody>
      </p:sp>
      <p:sp>
        <p:nvSpPr>
          <p:cNvPr id="16" name="Recortar y redondear rectángulo de esquina sencilla 15"/>
          <p:cNvSpPr/>
          <p:nvPr/>
        </p:nvSpPr>
        <p:spPr>
          <a:xfrm>
            <a:off x="4637691" y="4840450"/>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 Versión </a:t>
            </a:r>
            <a:r>
              <a:rPr lang="es-MX" sz="1700" dirty="0" smtClean="0">
                <a:solidFill>
                  <a:schemeClr val="accent3">
                    <a:lumMod val="50000"/>
                  </a:schemeClr>
                </a:solidFill>
                <a:latin typeface="Tahoma" pitchFamily="34" charset="0"/>
                <a:ea typeface="Tahoma" pitchFamily="34" charset="0"/>
                <a:cs typeface="Tahoma" pitchFamily="34" charset="0"/>
              </a:rPr>
              <a:t>Pública, </a:t>
            </a:r>
            <a:r>
              <a:rPr lang="es-MX" sz="1700" dirty="0">
                <a:solidFill>
                  <a:schemeClr val="accent3">
                    <a:lumMod val="50000"/>
                  </a:schemeClr>
                </a:solidFill>
                <a:latin typeface="Tahoma" pitchFamily="34" charset="0"/>
                <a:ea typeface="Tahoma" pitchFamily="34" charset="0"/>
                <a:cs typeface="Tahoma" pitchFamily="34" charset="0"/>
              </a:rPr>
              <a:t>de las Declaraciones Patrimoniales, de Intereses y Fiscal </a:t>
            </a:r>
          </a:p>
        </p:txBody>
      </p:sp>
      <p:sp>
        <p:nvSpPr>
          <p:cNvPr id="17" name="Recortar y redondear rectángulo de esquina sencilla 16"/>
          <p:cNvSpPr/>
          <p:nvPr/>
        </p:nvSpPr>
        <p:spPr>
          <a:xfrm>
            <a:off x="4637691" y="331977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Las metas y objetivos de las Áreas de conformidad con sus </a:t>
            </a:r>
            <a:r>
              <a:rPr lang="es-MX" sz="1700" dirty="0" smtClean="0">
                <a:solidFill>
                  <a:schemeClr val="accent3">
                    <a:lumMod val="50000"/>
                  </a:schemeClr>
                </a:solidFill>
                <a:latin typeface="Tahoma" pitchFamily="34" charset="0"/>
                <a:ea typeface="Tahoma" pitchFamily="34" charset="0"/>
                <a:cs typeface="Tahoma" pitchFamily="34" charset="0"/>
              </a:rPr>
              <a:t>programas</a:t>
            </a: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18" name="Recortar y redondear rectángulo de esquina sencilla 17"/>
          <p:cNvSpPr/>
          <p:nvPr/>
        </p:nvSpPr>
        <p:spPr>
          <a:xfrm>
            <a:off x="4637691" y="1836684"/>
            <a:ext cx="30401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Las facultades de cada Área y las relativas a las </a:t>
            </a:r>
            <a:r>
              <a:rPr lang="es-MX" sz="1700" dirty="0" smtClean="0">
                <a:solidFill>
                  <a:schemeClr val="accent3">
                    <a:lumMod val="50000"/>
                  </a:schemeClr>
                </a:solidFill>
                <a:latin typeface="Tahoma" pitchFamily="34" charset="0"/>
                <a:ea typeface="Tahoma" pitchFamily="34" charset="0"/>
                <a:cs typeface="Tahoma" pitchFamily="34" charset="0"/>
              </a:rPr>
              <a:t>funciones</a:t>
            </a: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19" name="Recortar y redondear rectángulo de esquina sencilla 18"/>
          <p:cNvSpPr/>
          <p:nvPr/>
        </p:nvSpPr>
        <p:spPr>
          <a:xfrm>
            <a:off x="7935313" y="4829938"/>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Las concesiones, contratos, convenios, permisos, licencias o autorizaciones otorgados</a:t>
            </a:r>
          </a:p>
        </p:txBody>
      </p:sp>
      <p:sp>
        <p:nvSpPr>
          <p:cNvPr id="20" name="Recortar y redondear rectángulo de esquina sencilla 19"/>
          <p:cNvSpPr/>
          <p:nvPr/>
        </p:nvSpPr>
        <p:spPr>
          <a:xfrm>
            <a:off x="7935313" y="3314522"/>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Los indicadores que permitan rendir cuenta de sus objetivos, metas y </a:t>
            </a:r>
            <a:r>
              <a:rPr lang="es-MX" sz="1700" dirty="0" smtClean="0">
                <a:solidFill>
                  <a:schemeClr val="accent3">
                    <a:lumMod val="50000"/>
                  </a:schemeClr>
                </a:solidFill>
                <a:latin typeface="Tahoma" pitchFamily="34" charset="0"/>
                <a:ea typeface="Tahoma" pitchFamily="34" charset="0"/>
                <a:cs typeface="Tahoma" pitchFamily="34" charset="0"/>
              </a:rPr>
              <a:t>resultados</a:t>
            </a: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21" name="Recortar y redondear rectángulo de esquina sencilla 20"/>
          <p:cNvSpPr/>
          <p:nvPr/>
        </p:nvSpPr>
        <p:spPr>
          <a:xfrm>
            <a:off x="7872250" y="1836684"/>
            <a:ext cx="3116311" cy="1387366"/>
          </a:xfrm>
          <a:prstGeom prst="snipRoundRect">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3">
                    <a:lumMod val="50000"/>
                  </a:schemeClr>
                </a:solidFill>
                <a:latin typeface="Tahoma" pitchFamily="34" charset="0"/>
                <a:ea typeface="Tahoma" pitchFamily="34" charset="0"/>
                <a:cs typeface="Tahoma" pitchFamily="34" charset="0"/>
              </a:rPr>
              <a:t>El directorio de todas las personas servidoras </a:t>
            </a:r>
            <a:r>
              <a:rPr lang="es-MX" sz="1700" dirty="0" smtClean="0">
                <a:solidFill>
                  <a:schemeClr val="accent3">
                    <a:lumMod val="50000"/>
                  </a:schemeClr>
                </a:solidFill>
                <a:latin typeface="Tahoma" pitchFamily="34" charset="0"/>
                <a:ea typeface="Tahoma" pitchFamily="34" charset="0"/>
                <a:cs typeface="Tahoma" pitchFamily="34" charset="0"/>
              </a:rPr>
              <a:t>públicas</a:t>
            </a:r>
            <a:endParaRPr lang="es-MX" sz="1700" dirty="0">
              <a:solidFill>
                <a:schemeClr val="accent3">
                  <a:lumMod val="50000"/>
                </a:schemeClr>
              </a:solidFill>
              <a:latin typeface="Tahoma" pitchFamily="34" charset="0"/>
              <a:ea typeface="Tahoma" pitchFamily="34" charset="0"/>
              <a:cs typeface="Tahoma" pitchFamily="34" charset="0"/>
            </a:endParaRPr>
          </a:p>
        </p:txBody>
      </p:sp>
      <p:sp>
        <p:nvSpPr>
          <p:cNvPr id="38" name="Título 1"/>
          <p:cNvSpPr txBox="1">
            <a:spLocks/>
          </p:cNvSpPr>
          <p:nvPr/>
        </p:nvSpPr>
        <p:spPr>
          <a:xfrm>
            <a:off x="2816335" y="1053691"/>
            <a:ext cx="7201115" cy="41978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s-MX" sz="2800" b="1" dirty="0" smtClean="0">
                <a:solidFill>
                  <a:schemeClr val="accent6">
                    <a:lumMod val="50000"/>
                  </a:schemeClr>
                </a:solidFill>
                <a:latin typeface="Tahoma" pitchFamily="34" charset="0"/>
                <a:ea typeface="Tahoma" pitchFamily="34" charset="0"/>
                <a:cs typeface="Tahoma" pitchFamily="34" charset="0"/>
              </a:rPr>
              <a:t>Obligaciones de Transparencia Comunes</a:t>
            </a:r>
            <a:endParaRPr lang="es-MX" sz="2800" b="1" dirty="0">
              <a:solidFill>
                <a:schemeClr val="accent6">
                  <a:lumMod val="50000"/>
                </a:schemeClr>
              </a:solidFill>
              <a:latin typeface="Tahoma" pitchFamily="34" charset="0"/>
              <a:ea typeface="Tahoma" pitchFamily="34" charset="0"/>
              <a:cs typeface="Tahoma" pitchFamily="34" charset="0"/>
            </a:endParaRPr>
          </a:p>
        </p:txBody>
      </p:sp>
      <p:grpSp>
        <p:nvGrpSpPr>
          <p:cNvPr id="13" name="12 Grupo"/>
          <p:cNvGrpSpPr/>
          <p:nvPr/>
        </p:nvGrpSpPr>
        <p:grpSpPr>
          <a:xfrm>
            <a:off x="1938548" y="140553"/>
            <a:ext cx="8928993" cy="1171039"/>
            <a:chOff x="107503" y="97721"/>
            <a:chExt cx="8928993" cy="1171039"/>
          </a:xfrm>
        </p:grpSpPr>
        <p:pic>
          <p:nvPicPr>
            <p:cNvPr id="22"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3" name="12 Grupo"/>
            <p:cNvGrpSpPr/>
            <p:nvPr/>
          </p:nvGrpSpPr>
          <p:grpSpPr>
            <a:xfrm>
              <a:off x="107503" y="97721"/>
              <a:ext cx="8928993" cy="1171039"/>
              <a:chOff x="107503" y="44624"/>
              <a:chExt cx="8972347" cy="1045270"/>
            </a:xfrm>
          </p:grpSpPr>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5"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6"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7"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Rectángulo redondeado 36"/>
          <p:cNvSpPr/>
          <p:nvPr/>
        </p:nvSpPr>
        <p:spPr>
          <a:xfrm>
            <a:off x="10153870" y="6510293"/>
            <a:ext cx="1669382" cy="2075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1300" b="1" dirty="0">
                <a:solidFill>
                  <a:srgbClr val="FFFF00"/>
                </a:solidFill>
                <a:latin typeface="Tahoma" pitchFamily="34" charset="0"/>
                <a:ea typeface="Tahoma" pitchFamily="34" charset="0"/>
                <a:cs typeface="Tahoma" pitchFamily="34" charset="0"/>
              </a:rPr>
              <a:t>Artículo </a:t>
            </a:r>
            <a:r>
              <a:rPr lang="es-MX" sz="1300" b="1" dirty="0" smtClean="0">
                <a:solidFill>
                  <a:srgbClr val="FFFF00"/>
                </a:solidFill>
                <a:latin typeface="Tahoma" pitchFamily="34" charset="0"/>
                <a:ea typeface="Tahoma" pitchFamily="34" charset="0"/>
                <a:cs typeface="Tahoma" pitchFamily="34" charset="0"/>
              </a:rPr>
              <a:t>121</a:t>
            </a:r>
            <a:endParaRPr lang="es-MX" sz="1300" b="1" dirty="0">
              <a:solidFill>
                <a:srgbClr val="FFFF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737850058"/>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936" y="807422"/>
            <a:ext cx="9121735" cy="899473"/>
          </a:xfrm>
        </p:spPr>
        <p:txBody>
          <a:bodyPr>
            <a:normAutofit fontScale="90000"/>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Programas sociales, de Ayudas, Subsidios, Estímulos y Apoyos</a:t>
            </a:r>
            <a:r>
              <a:rPr lang="es-MX" sz="2100" b="1" dirty="0" smtClean="0">
                <a:solidFill>
                  <a:srgbClr val="800080"/>
                </a:solidFill>
                <a:latin typeface="Tahoma" pitchFamily="34" charset="0"/>
                <a:ea typeface="Tahoma" pitchFamily="34" charset="0"/>
                <a:cs typeface="Tahoma" pitchFamily="34" charset="0"/>
              </a:rPr>
              <a:t>.  Artículo </a:t>
            </a:r>
            <a:r>
              <a:rPr lang="es-MX" sz="2100" b="1" dirty="0">
                <a:solidFill>
                  <a:srgbClr val="800080"/>
                </a:solidFill>
                <a:latin typeface="Tahoma" pitchFamily="34" charset="0"/>
                <a:ea typeface="Tahoma" pitchFamily="34" charset="0"/>
                <a:cs typeface="Tahoma" pitchFamily="34" charset="0"/>
              </a:rPr>
              <a:t>122</a:t>
            </a:r>
            <a:endParaRPr lang="es-MX" sz="2100" dirty="0">
              <a:solidFill>
                <a:srgbClr val="800080"/>
              </a:solidFill>
              <a:latin typeface="Tahoma" pitchFamily="34" charset="0"/>
              <a:ea typeface="Tahoma" pitchFamily="34" charset="0"/>
              <a:cs typeface="Tahoma" pitchFamily="34" charset="0"/>
            </a:endParaRP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6" name="1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9"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436726" y="1772807"/>
            <a:ext cx="11395883" cy="972281"/>
          </a:xfrm>
        </p:spPr>
        <p:txBody>
          <a:bodyPr>
            <a:noAutofit/>
          </a:bodyPr>
          <a:lstStyle/>
          <a:p>
            <a:pPr algn="just"/>
            <a:r>
              <a:rPr lang="es-MX" sz="2400" dirty="0">
                <a:latin typeface="Tahoma" pitchFamily="34" charset="0"/>
                <a:ea typeface="Tahoma" pitchFamily="34" charset="0"/>
                <a:cs typeface="Tahoma" pitchFamily="34" charset="0"/>
              </a:rPr>
              <a:t>Los sujetos obligados deberán mantener la información de forma actualizada, procurando que sean formatos y bases abiertas en sus sitios de Internet y de la Plataforma de Transparencia:</a:t>
            </a:r>
          </a:p>
          <a:p>
            <a:pPr algn="just"/>
            <a:endParaRPr lang="es-MX" sz="2400" dirty="0">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8652682" y="3023164"/>
            <a:ext cx="3385108" cy="2770298"/>
          </a:xfrm>
          <a:prstGeom prst="rect">
            <a:avLst/>
          </a:prstGeom>
        </p:spPr>
      </p:pic>
      <p:sp>
        <p:nvSpPr>
          <p:cNvPr id="12" name="11 CuadroTexto"/>
          <p:cNvSpPr txBox="1"/>
          <p:nvPr/>
        </p:nvSpPr>
        <p:spPr>
          <a:xfrm>
            <a:off x="1159778" y="3545991"/>
            <a:ext cx="3507475" cy="1938992"/>
          </a:xfrm>
          <a:prstGeom prst="rect">
            <a:avLst/>
          </a:prstGeom>
          <a:noFill/>
        </p:spPr>
        <p:txBody>
          <a:bodyPr wrap="square" rtlCol="0">
            <a:spAutoFit/>
          </a:bodyPr>
          <a:lstStyle/>
          <a:p>
            <a:pPr marL="214313" indent="-214313" algn="ctr">
              <a:buFont typeface="Wingdings" panose="05000000000000000000" pitchFamily="2" charset="2"/>
              <a:buChar char="ü"/>
              <a:tabLst>
                <a:tab pos="807244" algn="l"/>
              </a:tabLst>
            </a:pPr>
            <a:r>
              <a:rPr lang="es-MX" sz="2000" b="1" dirty="0">
                <a:solidFill>
                  <a:srgbClr val="800080"/>
                </a:solidFill>
                <a:latin typeface="Tahoma" pitchFamily="34" charset="0"/>
                <a:ea typeface="Tahoma" pitchFamily="34" charset="0"/>
                <a:cs typeface="Tahoma" pitchFamily="34" charset="0"/>
              </a:rPr>
              <a:t>Información sobre programas de transferencia, de servicios, de infraestructura social y de </a:t>
            </a:r>
            <a:r>
              <a:rPr lang="es-MX" sz="2000" b="1" dirty="0" smtClean="0">
                <a:solidFill>
                  <a:srgbClr val="800080"/>
                </a:solidFill>
                <a:latin typeface="Tahoma" pitchFamily="34" charset="0"/>
                <a:ea typeface="Tahoma" pitchFamily="34" charset="0"/>
                <a:cs typeface="Tahoma" pitchFamily="34" charset="0"/>
              </a:rPr>
              <a:t>subsidio:</a:t>
            </a:r>
          </a:p>
        </p:txBody>
      </p:sp>
      <p:sp>
        <p:nvSpPr>
          <p:cNvPr id="13" name="12 CuadroTexto"/>
          <p:cNvSpPr txBox="1"/>
          <p:nvPr/>
        </p:nvSpPr>
        <p:spPr>
          <a:xfrm>
            <a:off x="2230056" y="3119705"/>
            <a:ext cx="2437197" cy="276999"/>
          </a:xfrm>
          <a:prstGeom prst="rect">
            <a:avLst/>
          </a:prstGeom>
          <a:noFill/>
        </p:spPr>
        <p:txBody>
          <a:bodyPr wrap="square" rtlCol="0">
            <a:spAutoFit/>
          </a:bodyPr>
          <a:lstStyle/>
          <a:p>
            <a:pPr marL="214313" indent="-214313" algn="ctr">
              <a:buFont typeface="Wingdings" panose="05000000000000000000" pitchFamily="2" charset="2"/>
              <a:buChar char="ü"/>
              <a:tabLst>
                <a:tab pos="807244" algn="l"/>
              </a:tabLst>
            </a:pPr>
            <a:endParaRPr lang="es-ES" sz="1200" b="1" dirty="0">
              <a:solidFill>
                <a:srgbClr val="003399"/>
              </a:solidFill>
              <a:latin typeface="Tahoma" pitchFamily="34" charset="0"/>
              <a:ea typeface="Tahoma" pitchFamily="34" charset="0"/>
              <a:cs typeface="Tahoma" pitchFamily="34" charset="0"/>
            </a:endParaRPr>
          </a:p>
        </p:txBody>
      </p:sp>
      <p:sp>
        <p:nvSpPr>
          <p:cNvPr id="15" name="14 Abrir llave"/>
          <p:cNvSpPr/>
          <p:nvPr/>
        </p:nvSpPr>
        <p:spPr>
          <a:xfrm>
            <a:off x="4476027" y="2649746"/>
            <a:ext cx="411588" cy="3977142"/>
          </a:xfrm>
          <a:prstGeom prst="leftBrace">
            <a:avLst/>
          </a:prstGeom>
          <a:ln w="19050">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solidFill>
                <a:srgbClr val="003399"/>
              </a:solidFill>
              <a:latin typeface="Tahoma" pitchFamily="34" charset="0"/>
              <a:ea typeface="Tahoma" pitchFamily="34" charset="0"/>
              <a:cs typeface="Tahoma" pitchFamily="34" charset="0"/>
            </a:endParaRPr>
          </a:p>
        </p:txBody>
      </p:sp>
      <p:sp>
        <p:nvSpPr>
          <p:cNvPr id="20" name="19 Rectángulo"/>
          <p:cNvSpPr/>
          <p:nvPr/>
        </p:nvSpPr>
        <p:spPr>
          <a:xfrm>
            <a:off x="4747626" y="2610404"/>
            <a:ext cx="7412541" cy="4016484"/>
          </a:xfrm>
          <a:prstGeom prst="rect">
            <a:avLst/>
          </a:prstGeom>
        </p:spPr>
        <p:txBody>
          <a:bodyPr wrap="square">
            <a:spAutoFit/>
          </a:bodyPr>
          <a:lstStyle/>
          <a:p>
            <a:pPr marL="128588" indent="-128588">
              <a:buFontTx/>
              <a:buChar char="-"/>
              <a:tabLst>
                <a:tab pos="807244" algn="l"/>
              </a:tabLst>
            </a:pPr>
            <a:r>
              <a:rPr lang="es-MX" sz="1500" dirty="0">
                <a:latin typeface="Tahoma" pitchFamily="34" charset="0"/>
                <a:ea typeface="Tahoma" pitchFamily="34" charset="0"/>
                <a:cs typeface="Tahoma" pitchFamily="34" charset="0"/>
              </a:rPr>
              <a:t>Área</a:t>
            </a:r>
          </a:p>
          <a:p>
            <a:pPr marL="128588" indent="-128588">
              <a:buFontTx/>
              <a:buChar char="-"/>
              <a:tabLst>
                <a:tab pos="807244" algn="l"/>
              </a:tabLst>
            </a:pPr>
            <a:r>
              <a:rPr lang="es-MX" sz="1500" dirty="0">
                <a:latin typeface="Tahoma" pitchFamily="34" charset="0"/>
                <a:ea typeface="Tahoma" pitchFamily="34" charset="0"/>
                <a:cs typeface="Tahoma" pitchFamily="34" charset="0"/>
              </a:rPr>
              <a:t>Denominación del Programa	</a:t>
            </a:r>
          </a:p>
          <a:p>
            <a:pPr marL="128588" indent="-128588">
              <a:buFontTx/>
              <a:buChar char="-"/>
              <a:tabLst>
                <a:tab pos="807244" algn="l"/>
              </a:tabLst>
            </a:pPr>
            <a:r>
              <a:rPr lang="es-MX" sz="1500" dirty="0">
                <a:latin typeface="Tahoma" pitchFamily="34" charset="0"/>
                <a:ea typeface="Tahoma" pitchFamily="34" charset="0"/>
                <a:cs typeface="Tahoma" pitchFamily="34" charset="0"/>
              </a:rPr>
              <a:t>Periodo de vigencia						</a:t>
            </a:r>
          </a:p>
          <a:p>
            <a:pPr marL="128588" indent="-128588">
              <a:buFontTx/>
              <a:buChar char="-"/>
              <a:tabLst>
                <a:tab pos="807244" algn="l"/>
              </a:tabLst>
            </a:pPr>
            <a:r>
              <a:rPr lang="es-MX" sz="1500" dirty="0">
                <a:latin typeface="Tahoma" pitchFamily="34" charset="0"/>
                <a:ea typeface="Tahoma" pitchFamily="34" charset="0"/>
                <a:cs typeface="Tahoma" pitchFamily="34" charset="0"/>
              </a:rPr>
              <a:t>Diseño, objetivos y alcances					</a:t>
            </a:r>
          </a:p>
          <a:p>
            <a:pPr marL="128588" indent="-128588">
              <a:buFontTx/>
              <a:buChar char="-"/>
              <a:tabLst>
                <a:tab pos="807244" algn="l"/>
              </a:tabLst>
            </a:pPr>
            <a:r>
              <a:rPr lang="es-MX" sz="1500" dirty="0">
                <a:latin typeface="Tahoma" pitchFamily="34" charset="0"/>
                <a:ea typeface="Tahoma" pitchFamily="34" charset="0"/>
                <a:cs typeface="Tahoma" pitchFamily="34" charset="0"/>
              </a:rPr>
              <a:t>Metas físicas</a:t>
            </a:r>
          </a:p>
          <a:p>
            <a:pPr marL="128588" indent="-128588">
              <a:buFontTx/>
              <a:buChar char="-"/>
              <a:tabLst>
                <a:tab pos="807244" algn="l"/>
              </a:tabLst>
            </a:pPr>
            <a:r>
              <a:rPr lang="es-MX" sz="1500" dirty="0">
                <a:latin typeface="Tahoma" pitchFamily="34" charset="0"/>
                <a:ea typeface="Tahoma" pitchFamily="34" charset="0"/>
                <a:cs typeface="Tahoma" pitchFamily="34" charset="0"/>
              </a:rPr>
              <a:t>Población beneficiada estimada</a:t>
            </a:r>
          </a:p>
          <a:p>
            <a:pPr marL="128588" indent="-128588">
              <a:buFontTx/>
              <a:buChar char="-"/>
              <a:tabLst>
                <a:tab pos="807244" algn="l"/>
              </a:tabLst>
            </a:pPr>
            <a:r>
              <a:rPr lang="es-MX" sz="1500" dirty="0">
                <a:latin typeface="Tahoma" pitchFamily="34" charset="0"/>
                <a:ea typeface="Tahoma" pitchFamily="34" charset="0"/>
                <a:cs typeface="Tahoma" pitchFamily="34" charset="0"/>
              </a:rPr>
              <a:t>Monto aprobado, modificado y ejercido, calendarios de programación presupuestal.</a:t>
            </a:r>
          </a:p>
          <a:p>
            <a:pPr marL="128588" indent="-128588">
              <a:buFontTx/>
              <a:buChar char="-"/>
              <a:tabLst>
                <a:tab pos="807244" algn="l"/>
              </a:tabLst>
            </a:pPr>
            <a:r>
              <a:rPr lang="es-MX" sz="1500" dirty="0">
                <a:latin typeface="Tahoma" pitchFamily="34" charset="0"/>
                <a:ea typeface="Tahoma" pitchFamily="34" charset="0"/>
                <a:cs typeface="Tahoma" pitchFamily="34" charset="0"/>
              </a:rPr>
              <a:t>Requisitos y procedimientos</a:t>
            </a:r>
          </a:p>
          <a:p>
            <a:pPr marL="128588" indent="-128588">
              <a:buFontTx/>
              <a:buChar char="-"/>
              <a:tabLst>
                <a:tab pos="807244" algn="l"/>
              </a:tabLst>
            </a:pPr>
            <a:r>
              <a:rPr lang="es-MX" sz="1500" dirty="0">
                <a:latin typeface="Tahoma" pitchFamily="34" charset="0"/>
                <a:ea typeface="Tahoma" pitchFamily="34" charset="0"/>
                <a:cs typeface="Tahoma" pitchFamily="34" charset="0"/>
              </a:rPr>
              <a:t>Procedimiento de queja o denuncia</a:t>
            </a:r>
          </a:p>
          <a:p>
            <a:pPr marL="128588" indent="-128588">
              <a:buFontTx/>
              <a:buChar char="-"/>
              <a:tabLst>
                <a:tab pos="807244" algn="l"/>
              </a:tabLst>
            </a:pPr>
            <a:r>
              <a:rPr lang="es-MX" sz="1500" dirty="0">
                <a:latin typeface="Tahoma" pitchFamily="34" charset="0"/>
                <a:ea typeface="Tahoma" pitchFamily="34" charset="0"/>
                <a:cs typeface="Tahoma" pitchFamily="34" charset="0"/>
              </a:rPr>
              <a:t>Mecanismos de evaluación</a:t>
            </a:r>
          </a:p>
          <a:p>
            <a:pPr marL="128588" indent="-128588">
              <a:buFontTx/>
              <a:buChar char="-"/>
              <a:tabLst>
                <a:tab pos="807244" algn="l"/>
              </a:tabLst>
            </a:pPr>
            <a:r>
              <a:rPr lang="es-MX" sz="1500" dirty="0">
                <a:latin typeface="Tahoma" pitchFamily="34" charset="0"/>
                <a:ea typeface="Tahoma" pitchFamily="34" charset="0"/>
                <a:cs typeface="Tahoma" pitchFamily="34" charset="0"/>
              </a:rPr>
              <a:t>Articulación otros programas</a:t>
            </a:r>
          </a:p>
          <a:p>
            <a:pPr marL="128588" indent="-128588">
              <a:buFontTx/>
              <a:buChar char="-"/>
              <a:tabLst>
                <a:tab pos="807244" algn="l"/>
              </a:tabLst>
            </a:pPr>
            <a:r>
              <a:rPr lang="es-MX" sz="1500" dirty="0">
                <a:latin typeface="Tahoma" pitchFamily="34" charset="0"/>
                <a:ea typeface="Tahoma" pitchFamily="34" charset="0"/>
                <a:cs typeface="Tahoma" pitchFamily="34" charset="0"/>
              </a:rPr>
              <a:t>Reglas de operación o documento equivalente</a:t>
            </a:r>
          </a:p>
          <a:p>
            <a:pPr marL="128588" indent="-128588">
              <a:buFontTx/>
              <a:buChar char="-"/>
              <a:tabLst>
                <a:tab pos="807244" algn="l"/>
              </a:tabLst>
            </a:pPr>
            <a:r>
              <a:rPr lang="es-MX" sz="1500" dirty="0">
                <a:latin typeface="Tahoma" pitchFamily="34" charset="0"/>
                <a:ea typeface="Tahoma" pitchFamily="34" charset="0"/>
                <a:cs typeface="Tahoma" pitchFamily="34" charset="0"/>
              </a:rPr>
              <a:t>Convocatoria respectiva</a:t>
            </a:r>
          </a:p>
          <a:p>
            <a:pPr marL="128588" indent="-128588">
              <a:buFontTx/>
              <a:buChar char="-"/>
              <a:tabLst>
                <a:tab pos="807244" algn="l"/>
              </a:tabLst>
            </a:pPr>
            <a:r>
              <a:rPr lang="es-MX" sz="1500" dirty="0">
                <a:latin typeface="Tahoma" pitchFamily="34" charset="0"/>
                <a:ea typeface="Tahoma" pitchFamily="34" charset="0"/>
                <a:cs typeface="Tahoma" pitchFamily="34" charset="0"/>
              </a:rPr>
              <a:t>Informes</a:t>
            </a:r>
          </a:p>
          <a:p>
            <a:pPr marL="128588" indent="-128588">
              <a:buFontTx/>
              <a:buChar char="-"/>
              <a:tabLst>
                <a:tab pos="807244" algn="l"/>
              </a:tabLst>
            </a:pPr>
            <a:r>
              <a:rPr lang="es-MX" sz="1500" dirty="0">
                <a:latin typeface="Tahoma" pitchFamily="34" charset="0"/>
                <a:ea typeface="Tahoma" pitchFamily="34" charset="0"/>
                <a:cs typeface="Tahoma" pitchFamily="34" charset="0"/>
              </a:rPr>
              <a:t>- Padrón de beneficiarios: nombre de la persona Física o denominación social de las personas Morales beneficiarias, monto, recurso, beneficio o cada una de ellas, distribución por unidad territorial, en su caso, edad y sexo</a:t>
            </a:r>
            <a:r>
              <a:rPr lang="es-MX" sz="1500" dirty="0" smtClean="0">
                <a:latin typeface="Tahoma" pitchFamily="34" charset="0"/>
                <a:ea typeface="Tahoma" pitchFamily="34" charset="0"/>
                <a:cs typeface="Tahoma" pitchFamily="34" charset="0"/>
              </a:rPr>
              <a:t>.</a:t>
            </a:r>
            <a:endParaRPr lang="es-MX" sz="15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45080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46960" y="1072206"/>
            <a:ext cx="7543800" cy="743609"/>
          </a:xfrm>
        </p:spPr>
        <p:txBody>
          <a:bodyPr>
            <a:norm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Ejes Fundamentales</a:t>
            </a:r>
            <a:endParaRPr lang="es-MX" sz="4000" dirty="0">
              <a:solidFill>
                <a:schemeClr val="accent6">
                  <a:lumMod val="50000"/>
                </a:schemeClr>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34910" y="4571374"/>
            <a:ext cx="1233841" cy="1907944"/>
          </a:xfrm>
          <a:prstGeom prst="rect">
            <a:avLst/>
          </a:prstGeom>
          <a:ln>
            <a:noFill/>
          </a:ln>
          <a:effectLst>
            <a:softEdge rad="112500"/>
          </a:effectLst>
        </p:spPr>
      </p:pic>
      <p:sp>
        <p:nvSpPr>
          <p:cNvPr id="6" name="CuadroTexto 5"/>
          <p:cNvSpPr txBox="1"/>
          <p:nvPr/>
        </p:nvSpPr>
        <p:spPr>
          <a:xfrm>
            <a:off x="518615" y="1885489"/>
            <a:ext cx="11292385" cy="3259867"/>
          </a:xfrm>
          <a:prstGeom prst="rect">
            <a:avLst/>
          </a:prstGeom>
          <a:noFill/>
        </p:spPr>
        <p:txBody>
          <a:bodyPr wrap="square" rtlCol="0">
            <a:spAutoFit/>
          </a:bodyPr>
          <a:lstStyle/>
          <a:p>
            <a:r>
              <a:rPr lang="es-MX" sz="3000" dirty="0">
                <a:latin typeface="Tahoma" pitchFamily="34" charset="0"/>
                <a:ea typeface="Tahoma" pitchFamily="34" charset="0"/>
                <a:cs typeface="Tahoma" pitchFamily="34" charset="0"/>
              </a:rPr>
              <a:t>Esta disposición  cuenta con los siguientes ejes fundamentales:</a:t>
            </a:r>
          </a:p>
          <a:p>
            <a:endParaRPr lang="es-MX" sz="3000" dirty="0">
              <a:latin typeface="Tahoma" pitchFamily="34" charset="0"/>
              <a:ea typeface="Tahoma" pitchFamily="34" charset="0"/>
              <a:cs typeface="Tahoma" pitchFamily="34" charset="0"/>
            </a:endParaRPr>
          </a:p>
          <a:p>
            <a:pPr marL="739379" indent="-261938" algn="just" defTabSz="685800">
              <a:lnSpc>
                <a:spcPct val="80000"/>
              </a:lnSpc>
              <a:spcBef>
                <a:spcPts val="900"/>
              </a:spcBef>
              <a:spcAft>
                <a:spcPts val="150"/>
              </a:spcAft>
              <a:buClr>
                <a:schemeClr val="accent1"/>
              </a:buClr>
              <a:buSzPct val="100000"/>
              <a:buFont typeface="Wingdings" panose="05000000000000000000" pitchFamily="2" charset="2"/>
              <a:buChar char="v"/>
            </a:pPr>
            <a:r>
              <a:rPr lang="es-ES_tradnl" sz="3000" dirty="0">
                <a:latin typeface="Tahoma" pitchFamily="34" charset="0"/>
                <a:ea typeface="Tahoma" pitchFamily="34" charset="0"/>
                <a:cs typeface="Tahoma" pitchFamily="34" charset="0"/>
              </a:rPr>
              <a:t>Se otorga al Instituto, la facultad de interponer </a:t>
            </a:r>
            <a:r>
              <a:rPr lang="es-ES_tradnl" sz="3000" b="1" dirty="0">
                <a:latin typeface="Tahoma" pitchFamily="34" charset="0"/>
                <a:ea typeface="Tahoma" pitchFamily="34" charset="0"/>
                <a:cs typeface="Tahoma" pitchFamily="34" charset="0"/>
              </a:rPr>
              <a:t>acciones   de inconstitucionalidad</a:t>
            </a:r>
          </a:p>
          <a:p>
            <a:pPr marL="739379" indent="-261938" algn="just" defTabSz="685800">
              <a:lnSpc>
                <a:spcPct val="80000"/>
              </a:lnSpc>
              <a:spcBef>
                <a:spcPts val="900"/>
              </a:spcBef>
              <a:spcAft>
                <a:spcPts val="150"/>
              </a:spcAft>
              <a:buClr>
                <a:schemeClr val="accent1"/>
              </a:buClr>
              <a:buSzPct val="100000"/>
              <a:buFont typeface="Wingdings" panose="05000000000000000000" pitchFamily="2" charset="2"/>
              <a:buChar char="v"/>
            </a:pPr>
            <a:r>
              <a:rPr lang="es-MX" sz="3000" dirty="0">
                <a:latin typeface="Tahoma" pitchFamily="34" charset="0"/>
                <a:ea typeface="Tahoma" pitchFamily="34" charset="0"/>
                <a:cs typeface="Tahoma" pitchFamily="34" charset="0"/>
              </a:rPr>
              <a:t>Se amplía el número de obligaciones de transparencia</a:t>
            </a:r>
          </a:p>
          <a:p>
            <a:pPr marL="739379" indent="-261938" algn="just" defTabSz="685800">
              <a:lnSpc>
                <a:spcPct val="80000"/>
              </a:lnSpc>
              <a:spcBef>
                <a:spcPts val="900"/>
              </a:spcBef>
              <a:spcAft>
                <a:spcPts val="150"/>
              </a:spcAft>
              <a:buClr>
                <a:schemeClr val="accent1"/>
              </a:buClr>
              <a:buSzPct val="100000"/>
              <a:buFont typeface="Wingdings" panose="05000000000000000000" pitchFamily="2" charset="2"/>
              <a:buChar char="v"/>
            </a:pPr>
            <a:r>
              <a:rPr lang="es-MX" sz="3000" dirty="0">
                <a:latin typeface="Tahoma" pitchFamily="34" charset="0"/>
                <a:ea typeface="Tahoma" pitchFamily="34" charset="0"/>
                <a:cs typeface="Tahoma" pitchFamily="34" charset="0"/>
              </a:rPr>
              <a:t>Se establece un nuevo régimen de sanciones y medidas de apremio</a:t>
            </a:r>
          </a:p>
        </p:txBody>
      </p:sp>
      <p:sp>
        <p:nvSpPr>
          <p:cNvPr id="3" name="Flecha derecha 2"/>
          <p:cNvSpPr/>
          <p:nvPr/>
        </p:nvSpPr>
        <p:spPr>
          <a:xfrm>
            <a:off x="11582400" y="5838092"/>
            <a:ext cx="457200" cy="271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0277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3029803" y="929194"/>
            <a:ext cx="6981775" cy="899473"/>
          </a:xfrm>
        </p:spPr>
        <p:txBody>
          <a:bodyPr>
            <a:normAutofit/>
          </a:bodyPr>
          <a:lstStyle/>
          <a:p>
            <a:pPr algn="r"/>
            <a:r>
              <a:rPr lang="es-MX" sz="3000" b="1" dirty="0">
                <a:solidFill>
                  <a:schemeClr val="tx1"/>
                </a:solidFill>
                <a:latin typeface="Tahoma" pitchFamily="34" charset="0"/>
                <a:ea typeface="Tahoma" pitchFamily="34" charset="0"/>
                <a:cs typeface="Tahoma" pitchFamily="34" charset="0"/>
              </a:rPr>
              <a:t>Obligaciones de Transparencia</a:t>
            </a:r>
            <a:br>
              <a:rPr lang="es-MX" sz="3000" b="1" dirty="0">
                <a:solidFill>
                  <a:schemeClr val="tx1"/>
                </a:solidFill>
                <a:latin typeface="Tahoma" pitchFamily="34" charset="0"/>
                <a:ea typeface="Tahoma" pitchFamily="34" charset="0"/>
                <a:cs typeface="Tahoma" pitchFamily="34" charset="0"/>
              </a:rPr>
            </a:br>
            <a:r>
              <a:rPr lang="es-MX" sz="3000" b="1" dirty="0">
                <a:solidFill>
                  <a:srgbClr val="800080"/>
                </a:solidFill>
                <a:latin typeface="Tahoma" pitchFamily="34" charset="0"/>
                <a:ea typeface="Tahoma" pitchFamily="34" charset="0"/>
                <a:cs typeface="Tahoma" pitchFamily="34" charset="0"/>
              </a:rPr>
              <a:t>Específicas de los Sujetos </a:t>
            </a:r>
            <a:r>
              <a:rPr lang="es-MX" sz="3000" b="1" dirty="0" smtClean="0">
                <a:solidFill>
                  <a:srgbClr val="800080"/>
                </a:solidFill>
                <a:latin typeface="Tahoma" pitchFamily="34" charset="0"/>
                <a:ea typeface="Tahoma" pitchFamily="34" charset="0"/>
                <a:cs typeface="Tahoma" pitchFamily="34" charset="0"/>
              </a:rPr>
              <a:t>Obligados</a:t>
            </a:r>
            <a:endParaRPr lang="es-MX" sz="3000"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13898" y="2130064"/>
            <a:ext cx="11532358" cy="1022573"/>
          </a:xfrm>
          <a:ln>
            <a:solidFill>
              <a:srgbClr val="003399"/>
            </a:solidFill>
          </a:ln>
        </p:spPr>
        <p:txBody>
          <a:bodyPr>
            <a:noAutofit/>
          </a:bodyPr>
          <a:lstStyle/>
          <a:p>
            <a:pPr algn="just"/>
            <a:r>
              <a:rPr lang="es-MX" sz="2400" dirty="0">
                <a:latin typeface="Tahoma" pitchFamily="34" charset="0"/>
                <a:ea typeface="Tahoma" pitchFamily="34" charset="0"/>
                <a:cs typeface="Tahoma" pitchFamily="34" charset="0"/>
              </a:rPr>
              <a:t>Los Sujetos Obligados deberán también atender además de lo señalado en los artículos 121  y 122, de acuerdo con sus funciones, según corresponda a su naturaleza los siguientes artículos: </a:t>
            </a:r>
          </a:p>
          <a:p>
            <a:pPr algn="just"/>
            <a:endParaRPr lang="es-MX" sz="2400" dirty="0">
              <a:latin typeface="Tahoma" pitchFamily="34" charset="0"/>
              <a:ea typeface="Tahoma" pitchFamily="34" charset="0"/>
              <a:cs typeface="Tahoma" pitchFamily="34" charset="0"/>
            </a:endParaRPr>
          </a:p>
        </p:txBody>
      </p:sp>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xmlns="" val="887484812"/>
              </p:ext>
            </p:extLst>
          </p:nvPr>
        </p:nvGraphicFramePr>
        <p:xfrm>
          <a:off x="1302546" y="3274525"/>
          <a:ext cx="9857823" cy="3139440"/>
        </p:xfrm>
        <a:graphic>
          <a:graphicData uri="http://schemas.openxmlformats.org/drawingml/2006/table">
            <a:tbl>
              <a:tblPr firstRow="1" bandRow="1">
                <a:tableStyleId>{F5AB1C69-6EDB-4FF4-983F-18BD219EF322}</a:tableStyleId>
              </a:tblPr>
              <a:tblGrid>
                <a:gridCol w="6918006">
                  <a:extLst>
                    <a:ext uri="{9D8B030D-6E8A-4147-A177-3AD203B41FA5}">
                      <a16:colId xmlns:a16="http://schemas.microsoft.com/office/drawing/2014/main" xmlns="" val="20000"/>
                    </a:ext>
                  </a:extLst>
                </a:gridCol>
                <a:gridCol w="2939817">
                  <a:extLst>
                    <a:ext uri="{9D8B030D-6E8A-4147-A177-3AD203B41FA5}">
                      <a16:colId xmlns:a16="http://schemas.microsoft.com/office/drawing/2014/main" xmlns="" val="20001"/>
                    </a:ext>
                  </a:extLst>
                </a:gridCol>
              </a:tblGrid>
              <a:tr h="217170">
                <a:tc>
                  <a:txBody>
                    <a:bodyPr/>
                    <a:lstStyle/>
                    <a:p>
                      <a:pPr algn="ctr"/>
                      <a:r>
                        <a:rPr lang="es-MX" sz="1050" dirty="0">
                          <a:latin typeface="Tahoma" pitchFamily="34" charset="0"/>
                          <a:ea typeface="Tahoma" pitchFamily="34" charset="0"/>
                          <a:cs typeface="Tahoma" pitchFamily="34" charset="0"/>
                        </a:rPr>
                        <a:t>Sujeto </a:t>
                      </a:r>
                      <a:r>
                        <a:rPr lang="es-MX" sz="1050" baseline="0" dirty="0">
                          <a:latin typeface="Tahoma" pitchFamily="34" charset="0"/>
                          <a:ea typeface="Tahoma" pitchFamily="34" charset="0"/>
                          <a:cs typeface="Tahoma" pitchFamily="34" charset="0"/>
                        </a:rPr>
                        <a:t> Obligado</a:t>
                      </a:r>
                      <a:endParaRPr lang="es-ES" sz="1050" dirty="0">
                        <a:latin typeface="Tahoma" pitchFamily="34" charset="0"/>
                        <a:ea typeface="Tahoma" pitchFamily="34" charset="0"/>
                        <a:cs typeface="Tahoma" pitchFamily="34" charset="0"/>
                      </a:endParaRPr>
                    </a:p>
                  </a:txBody>
                  <a:tcPr marL="68580" marR="68580" marT="34290" marB="34290"/>
                </a:tc>
                <a:tc>
                  <a:txBody>
                    <a:bodyPr/>
                    <a:lstStyle/>
                    <a:p>
                      <a:pPr algn="ctr"/>
                      <a:r>
                        <a:rPr lang="es-MX" sz="1050" dirty="0">
                          <a:latin typeface="Tahoma" pitchFamily="34" charset="0"/>
                          <a:ea typeface="Tahoma" pitchFamily="34" charset="0"/>
                          <a:cs typeface="Tahoma" pitchFamily="34" charset="0"/>
                        </a:rPr>
                        <a:t>Obligaciones específicas</a:t>
                      </a:r>
                      <a:endParaRPr lang="es-ES" sz="1050"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0"/>
                  </a:ext>
                </a:extLst>
              </a:tr>
              <a:tr h="251460">
                <a:tc>
                  <a:txBody>
                    <a:bodyPr/>
                    <a:lstStyle/>
                    <a:p>
                      <a:r>
                        <a:rPr lang="es-MX" sz="1200" dirty="0">
                          <a:latin typeface="Tahoma" pitchFamily="34" charset="0"/>
                          <a:ea typeface="Tahoma" pitchFamily="34" charset="0"/>
                          <a:cs typeface="Tahoma" pitchFamily="34" charset="0"/>
                        </a:rPr>
                        <a:t>Poder Ejecutivo</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123</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1"/>
                  </a:ext>
                </a:extLst>
              </a:tr>
              <a:tr h="388620">
                <a:tc>
                  <a:txBody>
                    <a:bodyPr/>
                    <a:lstStyle/>
                    <a:p>
                      <a:r>
                        <a:rPr lang="es-MX" sz="1200" dirty="0">
                          <a:latin typeface="Tahoma" pitchFamily="34" charset="0"/>
                          <a:ea typeface="Tahoma" pitchFamily="34" charset="0"/>
                          <a:cs typeface="Tahoma" pitchFamily="34" charset="0"/>
                        </a:rPr>
                        <a:t>Órganos Políticos  Administrativos,</a:t>
                      </a:r>
                      <a:r>
                        <a:rPr lang="es-MX" sz="1200" baseline="0" dirty="0">
                          <a:latin typeface="Tahoma" pitchFamily="34" charset="0"/>
                          <a:ea typeface="Tahoma" pitchFamily="34" charset="0"/>
                          <a:cs typeface="Tahoma" pitchFamily="34" charset="0"/>
                        </a:rPr>
                        <a:t> Alcaldías o Demarcaciones Territoriales</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124</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2"/>
                  </a:ext>
                </a:extLst>
              </a:tr>
              <a:tr h="251460">
                <a:tc>
                  <a:txBody>
                    <a:bodyPr/>
                    <a:lstStyle/>
                    <a:p>
                      <a:r>
                        <a:rPr lang="es-MX" sz="1200" dirty="0">
                          <a:latin typeface="Tahoma" pitchFamily="34" charset="0"/>
                          <a:ea typeface="Tahoma" pitchFamily="34" charset="0"/>
                          <a:cs typeface="Tahoma" pitchFamily="34" charset="0"/>
                        </a:rPr>
                        <a:t>Poder Legislativo</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125</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3"/>
                  </a:ext>
                </a:extLst>
              </a:tr>
              <a:tr h="251460">
                <a:tc>
                  <a:txBody>
                    <a:bodyPr/>
                    <a:lstStyle/>
                    <a:p>
                      <a:r>
                        <a:rPr lang="es-MX" sz="1200" dirty="0">
                          <a:latin typeface="Tahoma" pitchFamily="34" charset="0"/>
                          <a:ea typeface="Tahoma" pitchFamily="34" charset="0"/>
                          <a:cs typeface="Tahoma" pitchFamily="34" charset="0"/>
                        </a:rPr>
                        <a:t>Poder Judicial</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126</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4"/>
                  </a:ext>
                </a:extLst>
              </a:tr>
              <a:tr h="251460">
                <a:tc>
                  <a:txBody>
                    <a:bodyPr/>
                    <a:lstStyle/>
                    <a:p>
                      <a:r>
                        <a:rPr lang="es-MX" sz="1200" dirty="0">
                          <a:latin typeface="Tahoma" pitchFamily="34" charset="0"/>
                          <a:ea typeface="Tahoma" pitchFamily="34" charset="0"/>
                          <a:cs typeface="Tahoma" pitchFamily="34" charset="0"/>
                        </a:rPr>
                        <a:t>Auditoria</a:t>
                      </a:r>
                      <a:r>
                        <a:rPr lang="es-MX" sz="1200" baseline="0" dirty="0">
                          <a:latin typeface="Tahoma" pitchFamily="34" charset="0"/>
                          <a:ea typeface="Tahoma" pitchFamily="34" charset="0"/>
                          <a:cs typeface="Tahoma" pitchFamily="34" charset="0"/>
                        </a:rPr>
                        <a:t> Superior de la Ciudad de México</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127</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5"/>
                  </a:ext>
                </a:extLst>
              </a:tr>
              <a:tr h="251460">
                <a:tc>
                  <a:txBody>
                    <a:bodyPr/>
                    <a:lstStyle/>
                    <a:p>
                      <a:r>
                        <a:rPr lang="es-MX" sz="1200" dirty="0">
                          <a:latin typeface="Tahoma" pitchFamily="34" charset="0"/>
                          <a:ea typeface="Tahoma" pitchFamily="34" charset="0"/>
                          <a:cs typeface="Tahoma" pitchFamily="34" charset="0"/>
                        </a:rPr>
                        <a:t>Autoridades Electorales</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128</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6"/>
                  </a:ext>
                </a:extLst>
              </a:tr>
              <a:tr h="251460">
                <a:tc>
                  <a:txBody>
                    <a:bodyPr/>
                    <a:lstStyle/>
                    <a:p>
                      <a:r>
                        <a:rPr lang="es-MX" sz="1200" dirty="0">
                          <a:latin typeface="Tahoma" pitchFamily="34" charset="0"/>
                          <a:ea typeface="Tahoma" pitchFamily="34" charset="0"/>
                          <a:cs typeface="Tahoma" pitchFamily="34" charset="0"/>
                        </a:rPr>
                        <a:t>Organizaciones</a:t>
                      </a:r>
                      <a:r>
                        <a:rPr lang="es-MX" sz="1200" baseline="0" dirty="0">
                          <a:latin typeface="Tahoma" pitchFamily="34" charset="0"/>
                          <a:ea typeface="Tahoma" pitchFamily="34" charset="0"/>
                          <a:cs typeface="Tahoma" pitchFamily="34" charset="0"/>
                        </a:rPr>
                        <a:t>  Políticas</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129, 130 y 131</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7"/>
                  </a:ext>
                </a:extLst>
              </a:tr>
              <a:tr h="251460">
                <a:tc>
                  <a:txBody>
                    <a:bodyPr/>
                    <a:lstStyle/>
                    <a:p>
                      <a:r>
                        <a:rPr lang="es-MX" sz="1200" dirty="0">
                          <a:latin typeface="Tahoma" pitchFamily="34" charset="0"/>
                          <a:ea typeface="Tahoma" pitchFamily="34" charset="0"/>
                          <a:cs typeface="Tahoma" pitchFamily="34" charset="0"/>
                        </a:rPr>
                        <a:t>Comisión de Derechos Humanos</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132</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8"/>
                  </a:ext>
                </a:extLst>
              </a:tr>
              <a:tr h="548640">
                <a:tc>
                  <a:txBody>
                    <a:bodyPr/>
                    <a:lstStyle/>
                    <a:p>
                      <a:r>
                        <a:rPr lang="es-MX" sz="1200" dirty="0">
                          <a:latin typeface="Tahoma" pitchFamily="34" charset="0"/>
                          <a:ea typeface="Tahoma" pitchFamily="34" charset="0"/>
                          <a:cs typeface="Tahoma" pitchFamily="34" charset="0"/>
                        </a:rPr>
                        <a:t>Instituto de Transparencia, Acceso a la Información Pública, Protección de Datos Personales y Rendición</a:t>
                      </a:r>
                      <a:r>
                        <a:rPr lang="es-MX" sz="1200" baseline="0" dirty="0">
                          <a:latin typeface="Tahoma" pitchFamily="34" charset="0"/>
                          <a:ea typeface="Tahoma" pitchFamily="34" charset="0"/>
                          <a:cs typeface="Tahoma" pitchFamily="34" charset="0"/>
                        </a:rPr>
                        <a:t> de Cuentas de la Ciudad de México</a:t>
                      </a:r>
                      <a:endParaRPr lang="es-ES" sz="1200" dirty="0">
                        <a:latin typeface="Tahoma" pitchFamily="34" charset="0"/>
                        <a:ea typeface="Tahoma" pitchFamily="34" charset="0"/>
                        <a:cs typeface="Tahoma" pitchFamily="34" charset="0"/>
                      </a:endParaRPr>
                    </a:p>
                  </a:txBody>
                  <a:tcPr marL="68580" marR="68580" marT="34290" marB="34290"/>
                </a:tc>
                <a:tc>
                  <a:txBody>
                    <a:bodyPr/>
                    <a:lstStyle/>
                    <a:p>
                      <a:pPr algn="ctr"/>
                      <a:r>
                        <a:rPr lang="es-MX" sz="1400" b="1" dirty="0">
                          <a:latin typeface="Tahoma" pitchFamily="34" charset="0"/>
                          <a:ea typeface="Tahoma" pitchFamily="34" charset="0"/>
                          <a:cs typeface="Tahoma" pitchFamily="34" charset="0"/>
                        </a:rPr>
                        <a:t>133</a:t>
                      </a:r>
                      <a:endParaRPr lang="es-ES" sz="14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9"/>
                  </a:ext>
                </a:extLst>
              </a:tr>
            </a:tbl>
          </a:graphicData>
        </a:graphic>
      </p:graphicFrame>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507578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523751" y="966284"/>
            <a:ext cx="7543800" cy="876161"/>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325" b="1" dirty="0">
                <a:solidFill>
                  <a:srgbClr val="800080"/>
                </a:solidFill>
                <a:latin typeface="Tahoma" pitchFamily="34" charset="0"/>
                <a:ea typeface="Tahoma" pitchFamily="34" charset="0"/>
                <a:cs typeface="Tahoma" pitchFamily="34" charset="0"/>
              </a:rPr>
              <a:t>Específicas de los Sujetos </a:t>
            </a:r>
            <a:r>
              <a:rPr lang="es-MX" sz="2325" b="1" dirty="0" smtClean="0">
                <a:solidFill>
                  <a:srgbClr val="800080"/>
                </a:solidFill>
                <a:latin typeface="Tahoma" pitchFamily="34" charset="0"/>
                <a:ea typeface="Tahoma" pitchFamily="34" charset="0"/>
                <a:cs typeface="Tahoma" pitchFamily="34" charset="0"/>
              </a:rPr>
              <a:t>Obligados</a:t>
            </a:r>
            <a:endParaRPr lang="es-MX" sz="2100" dirty="0">
              <a:solidFill>
                <a:srgbClr val="800080"/>
              </a:solidFill>
              <a:latin typeface="Tahoma" pitchFamily="34" charset="0"/>
              <a:ea typeface="Tahoma" pitchFamily="34" charset="0"/>
              <a:cs typeface="Tahoma" pitchFamily="34" charset="0"/>
            </a:endParaRPr>
          </a:p>
        </p:txBody>
      </p:sp>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p>
          <a:p>
            <a:pPr marL="128588" indent="-128588">
              <a:buFontTx/>
              <a:buChar char="-"/>
              <a:tabLst>
                <a:tab pos="807244" algn="l"/>
              </a:tabLst>
            </a:pPr>
            <a:endParaRPr lang="es-MX" sz="825" b="1" dirty="0"/>
          </a:p>
          <a:p>
            <a:pPr marL="128588" indent="-128588">
              <a:buFontTx/>
              <a:buChar char="-"/>
              <a:tabLst>
                <a:tab pos="807244" algn="l"/>
              </a:tabLst>
            </a:pPr>
            <a:endParaRPr lang="es-MX" sz="825" b="1" dirty="0"/>
          </a:p>
        </p:txBody>
      </p:sp>
      <p:graphicFrame>
        <p:nvGraphicFramePr>
          <p:cNvPr id="6" name="5 Tabla"/>
          <p:cNvGraphicFramePr>
            <a:graphicFrameLocks noGrp="1"/>
          </p:cNvGraphicFramePr>
          <p:nvPr>
            <p:extLst>
              <p:ext uri="{D42A27DB-BD31-4B8C-83A1-F6EECF244321}">
                <p14:modId xmlns:p14="http://schemas.microsoft.com/office/powerpoint/2010/main" xmlns="" val="3550654158"/>
              </p:ext>
            </p:extLst>
          </p:nvPr>
        </p:nvGraphicFramePr>
        <p:xfrm>
          <a:off x="1516396" y="2456253"/>
          <a:ext cx="9730153" cy="3669323"/>
        </p:xfrm>
        <a:graphic>
          <a:graphicData uri="http://schemas.openxmlformats.org/drawingml/2006/table">
            <a:tbl>
              <a:tblPr firstRow="1" bandRow="1">
                <a:tableStyleId>{F5AB1C69-6EDB-4FF4-983F-18BD219EF322}</a:tableStyleId>
              </a:tblPr>
              <a:tblGrid>
                <a:gridCol w="5012841">
                  <a:extLst>
                    <a:ext uri="{9D8B030D-6E8A-4147-A177-3AD203B41FA5}">
                      <a16:colId xmlns:a16="http://schemas.microsoft.com/office/drawing/2014/main" xmlns="" val="20000"/>
                    </a:ext>
                  </a:extLst>
                </a:gridCol>
                <a:gridCol w="4717312">
                  <a:extLst>
                    <a:ext uri="{9D8B030D-6E8A-4147-A177-3AD203B41FA5}">
                      <a16:colId xmlns:a16="http://schemas.microsoft.com/office/drawing/2014/main" xmlns="" val="20001"/>
                    </a:ext>
                  </a:extLst>
                </a:gridCol>
              </a:tblGrid>
              <a:tr h="386244">
                <a:tc>
                  <a:txBody>
                    <a:bodyPr/>
                    <a:lstStyle/>
                    <a:p>
                      <a:pPr algn="ctr"/>
                      <a:r>
                        <a:rPr lang="es-MX" sz="1600" dirty="0">
                          <a:latin typeface="Tahoma" pitchFamily="34" charset="0"/>
                          <a:ea typeface="Tahoma" pitchFamily="34" charset="0"/>
                          <a:cs typeface="Tahoma" pitchFamily="34" charset="0"/>
                        </a:rPr>
                        <a:t>Sujeto </a:t>
                      </a:r>
                      <a:r>
                        <a:rPr lang="es-MX" sz="1600" baseline="0" dirty="0">
                          <a:latin typeface="Tahoma" pitchFamily="34" charset="0"/>
                          <a:ea typeface="Tahoma" pitchFamily="34" charset="0"/>
                          <a:cs typeface="Tahoma" pitchFamily="34" charset="0"/>
                        </a:rPr>
                        <a:t> Obligado</a:t>
                      </a:r>
                      <a:endParaRPr lang="es-ES" sz="1600" dirty="0">
                        <a:latin typeface="Tahoma" pitchFamily="34" charset="0"/>
                        <a:ea typeface="Tahoma" pitchFamily="34" charset="0"/>
                        <a:cs typeface="Tahoma" pitchFamily="34" charset="0"/>
                      </a:endParaRPr>
                    </a:p>
                  </a:txBody>
                  <a:tcPr marL="68580" marR="68580" marT="34290" marB="34290"/>
                </a:tc>
                <a:tc>
                  <a:txBody>
                    <a:bodyPr/>
                    <a:lstStyle/>
                    <a:p>
                      <a:pPr algn="ctr"/>
                      <a:r>
                        <a:rPr lang="es-MX" sz="1600" dirty="0">
                          <a:latin typeface="Tahoma" pitchFamily="34" charset="0"/>
                          <a:ea typeface="Tahoma" pitchFamily="34" charset="0"/>
                          <a:cs typeface="Tahoma" pitchFamily="34" charset="0"/>
                        </a:rPr>
                        <a:t>Obligaciones específicas</a:t>
                      </a:r>
                      <a:endParaRPr lang="es-ES" sz="1600"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0"/>
                  </a:ext>
                </a:extLst>
              </a:tr>
              <a:tr h="656616">
                <a:tc>
                  <a:txBody>
                    <a:bodyPr/>
                    <a:lstStyle/>
                    <a:p>
                      <a:pPr algn="l"/>
                      <a:r>
                        <a:rPr lang="es-MX" sz="1800" dirty="0">
                          <a:latin typeface="Tahoma" pitchFamily="34" charset="0"/>
                          <a:ea typeface="Tahoma" pitchFamily="34" charset="0"/>
                          <a:cs typeface="Tahoma" pitchFamily="34" charset="0"/>
                        </a:rPr>
                        <a:t>Universidad Autónoma de la Ciudad de México</a:t>
                      </a:r>
                      <a:endParaRPr lang="es-ES" sz="1800" dirty="0">
                        <a:latin typeface="Tahoma" pitchFamily="34" charset="0"/>
                        <a:ea typeface="Tahoma" pitchFamily="34" charset="0"/>
                        <a:cs typeface="Tahoma" pitchFamily="34" charset="0"/>
                      </a:endParaRPr>
                    </a:p>
                  </a:txBody>
                  <a:tcPr marL="68580" marR="68580" marT="34290" marB="34290"/>
                </a:tc>
                <a:tc>
                  <a:txBody>
                    <a:bodyPr/>
                    <a:lstStyle/>
                    <a:p>
                      <a:pPr algn="ctr"/>
                      <a:r>
                        <a:rPr lang="es-MX" sz="1800" b="1" dirty="0">
                          <a:latin typeface="Tahoma" pitchFamily="34" charset="0"/>
                          <a:ea typeface="Tahoma" pitchFamily="34" charset="0"/>
                          <a:cs typeface="Tahoma" pitchFamily="34" charset="0"/>
                        </a:rPr>
                        <a:t>134                                                                                                                                                                                                                </a:t>
                      </a:r>
                      <a:endParaRPr lang="es-ES" sz="18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1"/>
                  </a:ext>
                </a:extLst>
              </a:tr>
              <a:tr h="656616">
                <a:tc>
                  <a:txBody>
                    <a:bodyPr/>
                    <a:lstStyle/>
                    <a:p>
                      <a:pPr algn="l"/>
                      <a:r>
                        <a:rPr lang="es-MX" sz="1800" dirty="0">
                          <a:latin typeface="Tahoma" pitchFamily="34" charset="0"/>
                          <a:ea typeface="Tahoma" pitchFamily="34" charset="0"/>
                          <a:cs typeface="Tahoma" pitchFamily="34" charset="0"/>
                        </a:rPr>
                        <a:t>Fideicomisos, Fondos Públicos</a:t>
                      </a:r>
                      <a:r>
                        <a:rPr lang="es-MX" sz="1800" baseline="0" dirty="0">
                          <a:latin typeface="Tahoma" pitchFamily="34" charset="0"/>
                          <a:ea typeface="Tahoma" pitchFamily="34" charset="0"/>
                          <a:cs typeface="Tahoma" pitchFamily="34" charset="0"/>
                        </a:rPr>
                        <a:t> y Otros Análogos</a:t>
                      </a:r>
                      <a:endParaRPr lang="es-ES" sz="1800" dirty="0">
                        <a:latin typeface="Tahoma" pitchFamily="34" charset="0"/>
                        <a:ea typeface="Tahoma" pitchFamily="34" charset="0"/>
                        <a:cs typeface="Tahoma" pitchFamily="34" charset="0"/>
                      </a:endParaRPr>
                    </a:p>
                  </a:txBody>
                  <a:tcPr marL="68580" marR="68580" marT="34290" marB="34290"/>
                </a:tc>
                <a:tc>
                  <a:txBody>
                    <a:bodyPr/>
                    <a:lstStyle/>
                    <a:p>
                      <a:pPr algn="ctr"/>
                      <a:r>
                        <a:rPr lang="es-MX" sz="1800" b="1" dirty="0">
                          <a:latin typeface="Tahoma" pitchFamily="34" charset="0"/>
                          <a:ea typeface="Tahoma" pitchFamily="34" charset="0"/>
                          <a:cs typeface="Tahoma" pitchFamily="34" charset="0"/>
                        </a:rPr>
                        <a:t>135 y 136</a:t>
                      </a:r>
                      <a:endParaRPr lang="es-ES" sz="18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2"/>
                  </a:ext>
                </a:extLst>
              </a:tr>
              <a:tr h="656616">
                <a:tc>
                  <a:txBody>
                    <a:bodyPr/>
                    <a:lstStyle/>
                    <a:p>
                      <a:pPr algn="l"/>
                      <a:r>
                        <a:rPr lang="es-MX" sz="1800" dirty="0">
                          <a:latin typeface="Tahoma" pitchFamily="34" charset="0"/>
                          <a:ea typeface="Tahoma" pitchFamily="34" charset="0"/>
                          <a:cs typeface="Tahoma" pitchFamily="34" charset="0"/>
                        </a:rPr>
                        <a:t>Junta Local de Conciliación</a:t>
                      </a:r>
                      <a:r>
                        <a:rPr lang="es-MX" sz="1800" baseline="0" dirty="0">
                          <a:latin typeface="Tahoma" pitchFamily="34" charset="0"/>
                          <a:ea typeface="Tahoma" pitchFamily="34" charset="0"/>
                          <a:cs typeface="Tahoma" pitchFamily="34" charset="0"/>
                        </a:rPr>
                        <a:t> y Arbitraje</a:t>
                      </a:r>
                      <a:endParaRPr lang="es-ES" sz="1800" dirty="0">
                        <a:latin typeface="Tahoma" pitchFamily="34" charset="0"/>
                        <a:ea typeface="Tahoma" pitchFamily="34" charset="0"/>
                        <a:cs typeface="Tahoma" pitchFamily="34" charset="0"/>
                      </a:endParaRPr>
                    </a:p>
                  </a:txBody>
                  <a:tcPr marL="68580" marR="68580" marT="34290" marB="34290"/>
                </a:tc>
                <a:tc>
                  <a:txBody>
                    <a:bodyPr/>
                    <a:lstStyle/>
                    <a:p>
                      <a:pPr algn="ctr"/>
                      <a:r>
                        <a:rPr lang="es-MX" sz="1800" b="1" dirty="0">
                          <a:latin typeface="Tahoma" pitchFamily="34" charset="0"/>
                          <a:ea typeface="Tahoma" pitchFamily="34" charset="0"/>
                          <a:cs typeface="Tahoma" pitchFamily="34" charset="0"/>
                        </a:rPr>
                        <a:t>137</a:t>
                      </a:r>
                      <a:endParaRPr lang="es-ES" sz="18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3"/>
                  </a:ext>
                </a:extLst>
              </a:tr>
              <a:tr h="386244">
                <a:tc>
                  <a:txBody>
                    <a:bodyPr/>
                    <a:lstStyle/>
                    <a:p>
                      <a:pPr algn="l"/>
                      <a:r>
                        <a:rPr lang="es-MX" sz="1800" dirty="0">
                          <a:latin typeface="Tahoma" pitchFamily="34" charset="0"/>
                          <a:ea typeface="Tahoma" pitchFamily="34" charset="0"/>
                          <a:cs typeface="Tahoma" pitchFamily="34" charset="0"/>
                        </a:rPr>
                        <a:t>Sindicatos</a:t>
                      </a:r>
                      <a:endParaRPr lang="es-ES" sz="1800" dirty="0">
                        <a:latin typeface="Tahoma" pitchFamily="34" charset="0"/>
                        <a:ea typeface="Tahoma" pitchFamily="34" charset="0"/>
                        <a:cs typeface="Tahoma" pitchFamily="34" charset="0"/>
                      </a:endParaRPr>
                    </a:p>
                  </a:txBody>
                  <a:tcPr marL="68580" marR="68580" marT="34290" marB="34290"/>
                </a:tc>
                <a:tc>
                  <a:txBody>
                    <a:bodyPr/>
                    <a:lstStyle/>
                    <a:p>
                      <a:pPr algn="ctr"/>
                      <a:r>
                        <a:rPr lang="es-MX" sz="1800" b="1" dirty="0">
                          <a:latin typeface="Tahoma" pitchFamily="34" charset="0"/>
                          <a:ea typeface="Tahoma" pitchFamily="34" charset="0"/>
                          <a:cs typeface="Tahoma" pitchFamily="34" charset="0"/>
                        </a:rPr>
                        <a:t>138</a:t>
                      </a:r>
                      <a:endParaRPr lang="es-ES" sz="18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4"/>
                  </a:ext>
                </a:extLst>
              </a:tr>
              <a:tr h="926987">
                <a:tc>
                  <a:txBody>
                    <a:bodyPr/>
                    <a:lstStyle/>
                    <a:p>
                      <a:pPr algn="l"/>
                      <a:r>
                        <a:rPr lang="es-MX" sz="1800" dirty="0">
                          <a:latin typeface="Tahoma" pitchFamily="34" charset="0"/>
                          <a:ea typeface="Tahoma" pitchFamily="34" charset="0"/>
                          <a:cs typeface="Tahoma" pitchFamily="34" charset="0"/>
                        </a:rPr>
                        <a:t>Personas físicas o morales que reciben y</a:t>
                      </a:r>
                      <a:r>
                        <a:rPr lang="es-MX" sz="1800" baseline="0" dirty="0">
                          <a:latin typeface="Tahoma" pitchFamily="34" charset="0"/>
                          <a:ea typeface="Tahoma" pitchFamily="34" charset="0"/>
                          <a:cs typeface="Tahoma" pitchFamily="34" charset="0"/>
                        </a:rPr>
                        <a:t> ejercen recursos públicos o ejercen actos de autoridad</a:t>
                      </a:r>
                      <a:endParaRPr lang="es-ES" sz="1800" dirty="0">
                        <a:latin typeface="Tahoma" pitchFamily="34" charset="0"/>
                        <a:ea typeface="Tahoma" pitchFamily="34" charset="0"/>
                        <a:cs typeface="Tahoma" pitchFamily="34" charset="0"/>
                      </a:endParaRPr>
                    </a:p>
                  </a:txBody>
                  <a:tcPr marL="68580" marR="68580" marT="34290" marB="34290"/>
                </a:tc>
                <a:tc>
                  <a:txBody>
                    <a:bodyPr/>
                    <a:lstStyle/>
                    <a:p>
                      <a:pPr algn="ctr"/>
                      <a:r>
                        <a:rPr lang="es-MX" sz="1800" b="1" dirty="0">
                          <a:latin typeface="Tahoma" pitchFamily="34" charset="0"/>
                          <a:ea typeface="Tahoma" pitchFamily="34" charset="0"/>
                          <a:cs typeface="Tahoma" pitchFamily="34" charset="0"/>
                        </a:rPr>
                        <a:t>139 y 140</a:t>
                      </a:r>
                      <a:endParaRPr lang="es-ES" sz="1800" b="1" dirty="0">
                        <a:latin typeface="Tahoma" pitchFamily="34" charset="0"/>
                        <a:ea typeface="Tahoma" pitchFamily="34" charset="0"/>
                        <a:cs typeface="Tahoma" pitchFamily="34" charset="0"/>
                      </a:endParaRPr>
                    </a:p>
                  </a:txBody>
                  <a:tcPr marL="68580" marR="68580" marT="34290" marB="34290"/>
                </a:tc>
                <a:extLst>
                  <a:ext uri="{0D108BD9-81ED-4DB2-BD59-A6C34878D82A}">
                    <a16:rowId xmlns:a16="http://schemas.microsoft.com/office/drawing/2014/main" xmlns="" val="10005"/>
                  </a:ext>
                </a:extLst>
              </a:tr>
            </a:tbl>
          </a:graphicData>
        </a:graphic>
      </p:graphicFrame>
      <p:grpSp>
        <p:nvGrpSpPr>
          <p:cNvPr id="5" name="4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7867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92336" y="861855"/>
            <a:ext cx="7543800" cy="899473"/>
          </a:xfrm>
        </p:spPr>
        <p:txBody>
          <a:bodyPr>
            <a:normAutofit/>
          </a:bodyPr>
          <a:lstStyle/>
          <a:p>
            <a:pPr algn="r"/>
            <a:r>
              <a:rPr lang="es-MX" sz="3300" b="1" dirty="0">
                <a:solidFill>
                  <a:schemeClr val="tx1"/>
                </a:solidFill>
                <a:latin typeface="+mn-lt"/>
              </a:rPr>
              <a:t>Obligaciones de Transparencia</a:t>
            </a:r>
            <a:r>
              <a:rPr lang="es-MX" sz="2100" b="1" dirty="0">
                <a:solidFill>
                  <a:schemeClr val="tx1"/>
                </a:solidFill>
                <a:latin typeface="+mn-lt"/>
              </a:rPr>
              <a:t/>
            </a:r>
            <a:br>
              <a:rPr lang="es-MX" sz="2100" b="1" dirty="0">
                <a:solidFill>
                  <a:schemeClr val="tx1"/>
                </a:solidFill>
                <a:latin typeface="+mn-lt"/>
              </a:rPr>
            </a:br>
            <a:r>
              <a:rPr lang="es-MX" sz="2100" b="1" dirty="0">
                <a:solidFill>
                  <a:srgbClr val="800080"/>
                </a:solidFill>
                <a:latin typeface="+mn-lt"/>
              </a:rPr>
              <a:t>Específicas de los Sujetos </a:t>
            </a:r>
            <a:r>
              <a:rPr lang="es-MX" sz="2100" b="1" dirty="0" smtClean="0">
                <a:solidFill>
                  <a:srgbClr val="800080"/>
                </a:solidFill>
                <a:latin typeface="+mn-lt"/>
              </a:rPr>
              <a:t>Obligados</a:t>
            </a:r>
            <a:endParaRPr lang="es-MX" sz="2100" b="1" dirty="0">
              <a:solidFill>
                <a:srgbClr val="800080"/>
              </a:solidFill>
              <a:latin typeface="+mn-lt"/>
            </a:endParaRPr>
          </a:p>
        </p:txBody>
      </p:sp>
      <p:sp>
        <p:nvSpPr>
          <p:cNvPr id="3" name="Marcador de contenido 2"/>
          <p:cNvSpPr>
            <a:spLocks noGrp="1"/>
          </p:cNvSpPr>
          <p:nvPr>
            <p:ph idx="1"/>
          </p:nvPr>
        </p:nvSpPr>
        <p:spPr>
          <a:xfrm>
            <a:off x="532261" y="2248039"/>
            <a:ext cx="11382233" cy="1136613"/>
          </a:xfrm>
          <a:ln>
            <a:noFill/>
          </a:ln>
        </p:spPr>
        <p:txBody>
          <a:bodyPr>
            <a:normAutofit/>
          </a:bodyPr>
          <a:lstStyle/>
          <a:p>
            <a:r>
              <a:rPr lang="es-MX" dirty="0">
                <a:latin typeface="Tahoma" pitchFamily="34" charset="0"/>
                <a:ea typeface="Tahoma" pitchFamily="34" charset="0"/>
                <a:cs typeface="Tahoma" pitchFamily="34" charset="0"/>
              </a:rPr>
              <a:t>Conforme al cuadro anterior, ahora veamos algunas de las obligaciones especificas de los sujetos: </a:t>
            </a:r>
          </a:p>
          <a:p>
            <a:r>
              <a:rPr lang="es-MX" b="1" dirty="0" smtClean="0">
                <a:solidFill>
                  <a:srgbClr val="800080"/>
                </a:solidFill>
                <a:latin typeface="Tahoma" pitchFamily="34" charset="0"/>
                <a:ea typeface="Tahoma" pitchFamily="34" charset="0"/>
                <a:cs typeface="Tahoma" pitchFamily="34" charset="0"/>
              </a:rPr>
              <a:t>Poder </a:t>
            </a:r>
            <a:r>
              <a:rPr lang="es-MX" b="1" dirty="0">
                <a:solidFill>
                  <a:srgbClr val="800080"/>
                </a:solidFill>
                <a:latin typeface="Tahoma" pitchFamily="34" charset="0"/>
                <a:ea typeface="Tahoma" pitchFamily="34" charset="0"/>
                <a:cs typeface="Tahoma" pitchFamily="34" charset="0"/>
              </a:rPr>
              <a:t>Ejecutivo de la Ciudad de México</a:t>
            </a:r>
            <a:br>
              <a:rPr lang="es-MX" b="1" dirty="0">
                <a:solidFill>
                  <a:srgbClr val="800080"/>
                </a:solidFill>
                <a:latin typeface="Tahoma" pitchFamily="34" charset="0"/>
                <a:ea typeface="Tahoma" pitchFamily="34" charset="0"/>
                <a:cs typeface="Tahoma" pitchFamily="34" charset="0"/>
              </a:rPr>
            </a:br>
            <a:r>
              <a:rPr lang="es-MX" b="1" dirty="0">
                <a:solidFill>
                  <a:srgbClr val="800080"/>
                </a:solidFill>
                <a:latin typeface="Tahoma" pitchFamily="34" charset="0"/>
                <a:ea typeface="Tahoma" pitchFamily="34" charset="0"/>
                <a:cs typeface="Tahoma" pitchFamily="34" charset="0"/>
              </a:rPr>
              <a:t>(Artículo 123</a:t>
            </a:r>
            <a:r>
              <a:rPr lang="es-MX" b="1" dirty="0" smtClean="0">
                <a:solidFill>
                  <a:srgbClr val="800080"/>
                </a:solidFill>
                <a:latin typeface="Tahoma" pitchFamily="34" charset="0"/>
                <a:ea typeface="Tahoma" pitchFamily="34" charset="0"/>
                <a:cs typeface="Tahoma" pitchFamily="34" charset="0"/>
              </a:rPr>
              <a:t>)</a:t>
            </a:r>
            <a:endParaRPr lang="es-MX" dirty="0">
              <a:latin typeface="Tahoma" pitchFamily="34" charset="0"/>
              <a:ea typeface="Tahoma" pitchFamily="34" charset="0"/>
              <a:cs typeface="Tahoma" pitchFamily="34" charset="0"/>
            </a:endParaRPr>
          </a:p>
        </p:txBody>
      </p:sp>
      <p:graphicFrame>
        <p:nvGraphicFramePr>
          <p:cNvPr id="7" name="6 Diagrama"/>
          <p:cNvGraphicFramePr/>
          <p:nvPr>
            <p:extLst>
              <p:ext uri="{D42A27DB-BD31-4B8C-83A1-F6EECF244321}">
                <p14:modId xmlns:p14="http://schemas.microsoft.com/office/powerpoint/2010/main" xmlns="" val="3120246633"/>
              </p:ext>
            </p:extLst>
          </p:nvPr>
        </p:nvGraphicFramePr>
        <p:xfrm>
          <a:off x="1348154" y="3328908"/>
          <a:ext cx="9612922" cy="2896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86358" y="3156098"/>
            <a:ext cx="739775" cy="6657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6" name="15 Grupo"/>
          <p:cNvGrpSpPr/>
          <p:nvPr/>
        </p:nvGrpSpPr>
        <p:grpSpPr>
          <a:xfrm>
            <a:off x="1938548" y="140553"/>
            <a:ext cx="8928993" cy="1171039"/>
            <a:chOff x="107503" y="97721"/>
            <a:chExt cx="8928993" cy="1171039"/>
          </a:xfrm>
        </p:grpSpPr>
        <p:pic>
          <p:nvPicPr>
            <p:cNvPr id="17"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8" name="12 Grupo"/>
            <p:cNvGrpSpPr/>
            <p:nvPr/>
          </p:nvGrpSpPr>
          <p:grpSpPr>
            <a:xfrm>
              <a:off x="107503" y="97721"/>
              <a:ext cx="8928993" cy="1171039"/>
              <a:chOff x="107503" y="44624"/>
              <a:chExt cx="8972347" cy="1045270"/>
            </a:xfrm>
          </p:grpSpPr>
          <p:pic>
            <p:nvPicPr>
              <p:cNvPr id="19" name="18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1"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2"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uadroTexto 4"/>
          <p:cNvSpPr txBox="1"/>
          <p:nvPr/>
        </p:nvSpPr>
        <p:spPr>
          <a:xfrm>
            <a:off x="10356777" y="6464025"/>
            <a:ext cx="1425743" cy="300082"/>
          </a:xfrm>
          <a:prstGeom prst="rect">
            <a:avLst/>
          </a:prstGeom>
          <a:noFill/>
        </p:spPr>
        <p:txBody>
          <a:bodyPr wrap="square" rtlCol="0">
            <a:spAutoFit/>
          </a:bodyPr>
          <a:lstStyle/>
          <a:p>
            <a:pPr algn="ctr"/>
            <a:r>
              <a:rPr lang="es-MX" sz="1350" b="1" dirty="0">
                <a:latin typeface="Tahoma" pitchFamily="34" charset="0"/>
                <a:ea typeface="Tahoma" pitchFamily="34" charset="0"/>
                <a:cs typeface="Tahoma" pitchFamily="34" charset="0"/>
              </a:rPr>
              <a:t>Artículo 123</a:t>
            </a:r>
          </a:p>
        </p:txBody>
      </p:sp>
    </p:spTree>
    <p:extLst>
      <p:ext uri="{BB962C8B-B14F-4D97-AF65-F5344CB8AC3E}">
        <p14:creationId xmlns:p14="http://schemas.microsoft.com/office/powerpoint/2010/main" xmlns="" val="330771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63319" y="864212"/>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95198" y="2115382"/>
            <a:ext cx="11369172" cy="450401"/>
          </a:xfrm>
          <a:ln>
            <a:noFill/>
          </a:ln>
        </p:spPr>
        <p:txBody>
          <a:bodyPr>
            <a:noAutofit/>
          </a:bodyPr>
          <a:lstStyle/>
          <a:p>
            <a:r>
              <a:rPr lang="es-MX" sz="1900" b="1" dirty="0">
                <a:solidFill>
                  <a:srgbClr val="800080"/>
                </a:solidFill>
                <a:latin typeface="Tahoma" pitchFamily="34" charset="0"/>
                <a:ea typeface="Tahoma" pitchFamily="34" charset="0"/>
                <a:cs typeface="Tahoma" pitchFamily="34" charset="0"/>
              </a:rPr>
              <a:t>Órganos Políticos Administrativos, Alcaldías o Demarcaciones Territoriales</a:t>
            </a:r>
            <a:r>
              <a:rPr lang="es-MX" sz="1900" b="1" dirty="0" smtClean="0">
                <a:solidFill>
                  <a:srgbClr val="800080"/>
                </a:solidFill>
                <a:latin typeface="Tahoma" pitchFamily="34" charset="0"/>
                <a:ea typeface="Tahoma" pitchFamily="34" charset="0"/>
                <a:cs typeface="Tahoma" pitchFamily="34" charset="0"/>
              </a:rPr>
              <a:t>:   (</a:t>
            </a:r>
            <a:r>
              <a:rPr lang="es-MX" sz="1900" b="1" dirty="0">
                <a:solidFill>
                  <a:srgbClr val="800080"/>
                </a:solidFill>
                <a:latin typeface="Tahoma" pitchFamily="34" charset="0"/>
                <a:ea typeface="Tahoma" pitchFamily="34" charset="0"/>
                <a:cs typeface="Tahoma" pitchFamily="34" charset="0"/>
              </a:rPr>
              <a:t>Artículo 124</a:t>
            </a:r>
            <a:r>
              <a:rPr lang="es-MX" sz="1900" b="1" dirty="0" smtClean="0">
                <a:solidFill>
                  <a:srgbClr val="800080"/>
                </a:solidFill>
                <a:latin typeface="Tahoma" pitchFamily="34" charset="0"/>
                <a:ea typeface="Tahoma" pitchFamily="34" charset="0"/>
                <a:cs typeface="Tahoma" pitchFamily="34" charset="0"/>
              </a:rPr>
              <a:t>)</a:t>
            </a:r>
            <a:endParaRPr lang="es-ES" sz="1900" dirty="0">
              <a:latin typeface="Tahoma" pitchFamily="34" charset="0"/>
              <a:ea typeface="Tahoma" pitchFamily="34" charset="0"/>
              <a:cs typeface="Tahoma" pitchFamily="34" charset="0"/>
            </a:endParaRPr>
          </a:p>
          <a:p>
            <a:endParaRPr lang="es-MX" sz="1900" dirty="0">
              <a:latin typeface="Tahoma" pitchFamily="34" charset="0"/>
              <a:ea typeface="Tahoma" pitchFamily="34" charset="0"/>
              <a:cs typeface="Tahoma" pitchFamily="34" charset="0"/>
            </a:endParaRPr>
          </a:p>
        </p:txBody>
      </p:sp>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7226" y="3010512"/>
            <a:ext cx="2906400" cy="2560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redondeado"/>
          <p:cNvSpPr/>
          <p:nvPr/>
        </p:nvSpPr>
        <p:spPr>
          <a:xfrm rot="358124">
            <a:off x="8545166" y="3875315"/>
            <a:ext cx="1855617" cy="562122"/>
          </a:xfrm>
          <a:prstGeom prst="round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100" b="1" dirty="0">
                <a:solidFill>
                  <a:srgbClr val="7030A0"/>
                </a:solidFill>
                <a:latin typeface="Tahoma" pitchFamily="34" charset="0"/>
                <a:ea typeface="Tahoma" pitchFamily="34" charset="0"/>
                <a:cs typeface="Tahoma" pitchFamily="34" charset="0"/>
              </a:rPr>
              <a:t>Indicadores Oficiales de Servicios </a:t>
            </a:r>
            <a:r>
              <a:rPr lang="es-MX" sz="1100" b="1" dirty="0" smtClean="0">
                <a:solidFill>
                  <a:srgbClr val="7030A0"/>
                </a:solidFill>
                <a:latin typeface="Tahoma" pitchFamily="34" charset="0"/>
                <a:ea typeface="Tahoma" pitchFamily="34" charset="0"/>
                <a:cs typeface="Tahoma" pitchFamily="34" charset="0"/>
              </a:rPr>
              <a:t>Públicos</a:t>
            </a:r>
            <a:endParaRPr lang="es-ES" sz="1100" b="1" dirty="0">
              <a:solidFill>
                <a:srgbClr val="7030A0"/>
              </a:solidFill>
              <a:latin typeface="Tahoma" pitchFamily="34" charset="0"/>
              <a:ea typeface="Tahoma" pitchFamily="34" charset="0"/>
              <a:cs typeface="Tahoma" pitchFamily="34" charset="0"/>
            </a:endParaRPr>
          </a:p>
        </p:txBody>
      </p:sp>
      <p:sp>
        <p:nvSpPr>
          <p:cNvPr id="10" name="9 Rectángulo redondeado"/>
          <p:cNvSpPr/>
          <p:nvPr/>
        </p:nvSpPr>
        <p:spPr>
          <a:xfrm rot="387715">
            <a:off x="5749334" y="4100452"/>
            <a:ext cx="1869205" cy="714634"/>
          </a:xfrm>
          <a:prstGeom prst="roundRect">
            <a:avLst/>
          </a:prstGeom>
          <a:no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chemeClr val="accent3">
                    <a:lumMod val="75000"/>
                  </a:schemeClr>
                </a:solidFill>
                <a:latin typeface="Tahoma" pitchFamily="34" charset="0"/>
                <a:ea typeface="Tahoma" pitchFamily="34" charset="0"/>
                <a:cs typeface="Tahoma" pitchFamily="34" charset="0"/>
              </a:rPr>
              <a:t>Integrantes de Comités y subcomités , actas de sesiones y acuerdos</a:t>
            </a:r>
            <a:r>
              <a:rPr lang="es-MX" sz="1100" b="1" dirty="0" smtClean="0">
                <a:solidFill>
                  <a:schemeClr val="accent3">
                    <a:lumMod val="75000"/>
                  </a:schemeClr>
                </a:solidFill>
                <a:latin typeface="Tahoma" pitchFamily="34" charset="0"/>
                <a:ea typeface="Tahoma" pitchFamily="34" charset="0"/>
                <a:cs typeface="Tahoma" pitchFamily="34" charset="0"/>
              </a:rPr>
              <a:t>.</a:t>
            </a:r>
            <a:endParaRPr lang="es-ES" sz="1100" b="1" dirty="0">
              <a:solidFill>
                <a:schemeClr val="accent3">
                  <a:lumMod val="75000"/>
                </a:schemeClr>
              </a:solidFill>
              <a:latin typeface="Tahoma" pitchFamily="34" charset="0"/>
              <a:ea typeface="Tahoma" pitchFamily="34" charset="0"/>
              <a:cs typeface="Tahoma" pitchFamily="34" charset="0"/>
            </a:endParaRPr>
          </a:p>
        </p:txBody>
      </p:sp>
      <p:sp>
        <p:nvSpPr>
          <p:cNvPr id="11" name="10 Rectángulo redondeado"/>
          <p:cNvSpPr/>
          <p:nvPr/>
        </p:nvSpPr>
        <p:spPr>
          <a:xfrm rot="21296827">
            <a:off x="6307602" y="2773140"/>
            <a:ext cx="1852267" cy="857820"/>
          </a:xfrm>
          <a:prstGeom prst="roundRect">
            <a:avLst/>
          </a:prstGeom>
          <a:noFill/>
          <a:ln>
            <a:solidFill>
              <a:srgbClr val="CC00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sz="1100" b="1" dirty="0">
              <a:solidFill>
                <a:srgbClr val="800080"/>
              </a:solidFill>
              <a:latin typeface="Tahoma" pitchFamily="34" charset="0"/>
              <a:ea typeface="Tahoma" pitchFamily="34" charset="0"/>
              <a:cs typeface="Tahoma" pitchFamily="34" charset="0"/>
            </a:endParaRPr>
          </a:p>
          <a:p>
            <a:pPr lvl="0" algn="ctr"/>
            <a:r>
              <a:rPr lang="es-MX" sz="1100" b="1" dirty="0">
                <a:solidFill>
                  <a:srgbClr val="800080"/>
                </a:solidFill>
                <a:latin typeface="Tahoma" pitchFamily="34" charset="0"/>
                <a:ea typeface="Tahoma" pitchFamily="34" charset="0"/>
                <a:cs typeface="Tahoma" pitchFamily="34" charset="0"/>
              </a:rPr>
              <a:t>Trimestralmente aportaciones federales y locales y programa al que se destina.</a:t>
            </a:r>
            <a:endParaRPr lang="es-ES" sz="1100" b="1" dirty="0">
              <a:solidFill>
                <a:srgbClr val="800080"/>
              </a:solidFill>
              <a:latin typeface="Tahoma" pitchFamily="34" charset="0"/>
              <a:ea typeface="Tahoma" pitchFamily="34" charset="0"/>
              <a:cs typeface="Tahoma" pitchFamily="34" charset="0"/>
            </a:endParaRPr>
          </a:p>
          <a:p>
            <a:pPr algn="ctr"/>
            <a:endParaRPr lang="es-ES" sz="1100" b="1" dirty="0">
              <a:solidFill>
                <a:srgbClr val="800080"/>
              </a:solidFill>
              <a:latin typeface="Tahoma" pitchFamily="34" charset="0"/>
              <a:ea typeface="Tahoma" pitchFamily="34" charset="0"/>
              <a:cs typeface="Tahoma" pitchFamily="34" charset="0"/>
            </a:endParaRPr>
          </a:p>
        </p:txBody>
      </p:sp>
      <p:sp>
        <p:nvSpPr>
          <p:cNvPr id="13" name="12 Rectángulo redondeado"/>
          <p:cNvSpPr/>
          <p:nvPr/>
        </p:nvSpPr>
        <p:spPr>
          <a:xfrm rot="21221847">
            <a:off x="8630687" y="4957543"/>
            <a:ext cx="2153100" cy="747014"/>
          </a:xfrm>
          <a:prstGeom prst="round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100" b="1" dirty="0">
                <a:solidFill>
                  <a:schemeClr val="accent2">
                    <a:lumMod val="75000"/>
                  </a:schemeClr>
                </a:solidFill>
                <a:latin typeface="Tahoma" pitchFamily="34" charset="0"/>
                <a:ea typeface="Tahoma" pitchFamily="34" charset="0"/>
                <a:cs typeface="Tahoma" pitchFamily="34" charset="0"/>
              </a:rPr>
              <a:t>Programas Sociales, de Desarrollo Delegacionales: Monto y padrones, metas, avances….</a:t>
            </a:r>
            <a:endParaRPr lang="es-ES" sz="1100" b="1" dirty="0">
              <a:solidFill>
                <a:schemeClr val="accent2">
                  <a:lumMod val="75000"/>
                </a:schemeClr>
              </a:solidFill>
              <a:latin typeface="Tahoma" pitchFamily="34" charset="0"/>
              <a:ea typeface="Tahoma" pitchFamily="34" charset="0"/>
              <a:cs typeface="Tahoma" pitchFamily="34" charset="0"/>
            </a:endParaRPr>
          </a:p>
        </p:txBody>
      </p:sp>
      <p:sp>
        <p:nvSpPr>
          <p:cNvPr id="14" name="13 Rectángulo redondeado"/>
          <p:cNvSpPr/>
          <p:nvPr/>
        </p:nvSpPr>
        <p:spPr>
          <a:xfrm rot="21260794">
            <a:off x="3665753" y="3898197"/>
            <a:ext cx="1493043" cy="522946"/>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chemeClr val="accent2">
                    <a:lumMod val="75000"/>
                  </a:schemeClr>
                </a:solidFill>
                <a:latin typeface="Tahoma" pitchFamily="34" charset="0"/>
                <a:ea typeface="Tahoma" pitchFamily="34" charset="0"/>
                <a:cs typeface="Tahoma" pitchFamily="34" charset="0"/>
              </a:rPr>
              <a:t>Presupuesto: Mercados y sus padrones</a:t>
            </a:r>
            <a:r>
              <a:rPr lang="es-MX" sz="1100" b="1" dirty="0" smtClean="0">
                <a:solidFill>
                  <a:schemeClr val="accent2">
                    <a:lumMod val="75000"/>
                  </a:schemeClr>
                </a:solidFill>
                <a:latin typeface="Tahoma" pitchFamily="34" charset="0"/>
                <a:ea typeface="Tahoma" pitchFamily="34" charset="0"/>
                <a:cs typeface="Tahoma" pitchFamily="34" charset="0"/>
              </a:rPr>
              <a:t>.</a:t>
            </a:r>
            <a:endParaRPr lang="es-ES" sz="1100" dirty="0">
              <a:solidFill>
                <a:srgbClr val="800080"/>
              </a:solidFill>
              <a:latin typeface="Tahoma" pitchFamily="34" charset="0"/>
              <a:ea typeface="Tahoma" pitchFamily="34" charset="0"/>
              <a:cs typeface="Tahoma" pitchFamily="34" charset="0"/>
            </a:endParaRPr>
          </a:p>
        </p:txBody>
      </p:sp>
      <p:sp>
        <p:nvSpPr>
          <p:cNvPr id="15" name="14 Rectángulo redondeado"/>
          <p:cNvSpPr/>
          <p:nvPr/>
        </p:nvSpPr>
        <p:spPr>
          <a:xfrm rot="596463">
            <a:off x="4244640" y="4918588"/>
            <a:ext cx="2052391" cy="335289"/>
          </a:xfrm>
          <a:prstGeom prst="roundRect">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rgbClr val="0000FF"/>
                </a:solidFill>
                <a:latin typeface="Tahoma" pitchFamily="34" charset="0"/>
                <a:ea typeface="Tahoma" pitchFamily="34" charset="0"/>
                <a:cs typeface="Tahoma" pitchFamily="34" charset="0"/>
              </a:rPr>
              <a:t>Gastos por </a:t>
            </a:r>
            <a:r>
              <a:rPr lang="es-MX" sz="1100" b="1" dirty="0" smtClean="0">
                <a:solidFill>
                  <a:srgbClr val="0000FF"/>
                </a:solidFill>
                <a:latin typeface="Tahoma" pitchFamily="34" charset="0"/>
                <a:ea typeface="Tahoma" pitchFamily="34" charset="0"/>
                <a:cs typeface="Tahoma" pitchFamily="34" charset="0"/>
              </a:rPr>
              <a:t>asesorías…</a:t>
            </a:r>
            <a:endParaRPr lang="es-ES" sz="1100" dirty="0">
              <a:solidFill>
                <a:srgbClr val="0000FF"/>
              </a:solidFill>
              <a:latin typeface="Tahoma" pitchFamily="34" charset="0"/>
              <a:ea typeface="Tahoma" pitchFamily="34" charset="0"/>
              <a:cs typeface="Tahoma" pitchFamily="34" charset="0"/>
            </a:endParaRPr>
          </a:p>
        </p:txBody>
      </p:sp>
      <p:sp>
        <p:nvSpPr>
          <p:cNvPr id="16" name="15 Rectángulo redondeado"/>
          <p:cNvSpPr/>
          <p:nvPr/>
        </p:nvSpPr>
        <p:spPr>
          <a:xfrm rot="317738">
            <a:off x="4589469" y="3060217"/>
            <a:ext cx="1134222" cy="521492"/>
          </a:xfrm>
          <a:prstGeom prst="roundRect">
            <a:avLst/>
          </a:prstGeom>
          <a:solidFill>
            <a:schemeClr val="bg1"/>
          </a:solid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rgbClr val="0070C0"/>
                </a:solidFill>
                <a:latin typeface="Tahoma" pitchFamily="34" charset="0"/>
                <a:ea typeface="Tahoma" pitchFamily="34" charset="0"/>
                <a:cs typeface="Tahoma" pitchFamily="34" charset="0"/>
              </a:rPr>
              <a:t>Padrón de Contralores Ciudadanos</a:t>
            </a:r>
            <a:r>
              <a:rPr lang="es-MX" sz="1100" b="1" dirty="0" smtClean="0">
                <a:solidFill>
                  <a:srgbClr val="0070C0"/>
                </a:solidFill>
                <a:latin typeface="Tahoma" pitchFamily="34" charset="0"/>
                <a:ea typeface="Tahoma" pitchFamily="34" charset="0"/>
                <a:cs typeface="Tahoma" pitchFamily="34" charset="0"/>
              </a:rPr>
              <a:t>.</a:t>
            </a:r>
            <a:endParaRPr lang="es-ES" sz="1100" b="1" dirty="0">
              <a:solidFill>
                <a:srgbClr val="0070C0"/>
              </a:solidFill>
              <a:latin typeface="Tahoma" pitchFamily="34" charset="0"/>
              <a:ea typeface="Tahoma" pitchFamily="34" charset="0"/>
              <a:cs typeface="Tahoma" pitchFamily="34" charset="0"/>
            </a:endParaRPr>
          </a:p>
        </p:txBody>
      </p:sp>
      <p:sp>
        <p:nvSpPr>
          <p:cNvPr id="17" name="16 Rectángulo redondeado"/>
          <p:cNvSpPr/>
          <p:nvPr/>
        </p:nvSpPr>
        <p:spPr>
          <a:xfrm rot="485020">
            <a:off x="6595550" y="5484142"/>
            <a:ext cx="1493043" cy="447461"/>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100" b="1" dirty="0">
                <a:solidFill>
                  <a:srgbClr val="008000"/>
                </a:solidFill>
                <a:latin typeface="Tahoma" pitchFamily="34" charset="0"/>
                <a:ea typeface="Tahoma" pitchFamily="34" charset="0"/>
                <a:cs typeface="Tahoma" pitchFamily="34" charset="0"/>
              </a:rPr>
              <a:t>Presupuesto </a:t>
            </a:r>
            <a:r>
              <a:rPr lang="es-MX" sz="1100" b="1" dirty="0" smtClean="0">
                <a:solidFill>
                  <a:srgbClr val="008000"/>
                </a:solidFill>
                <a:latin typeface="Tahoma" pitchFamily="34" charset="0"/>
                <a:ea typeface="Tahoma" pitchFamily="34" charset="0"/>
                <a:cs typeface="Tahoma" pitchFamily="34" charset="0"/>
              </a:rPr>
              <a:t>Participativo</a:t>
            </a:r>
            <a:endParaRPr lang="es-ES" sz="1100" b="1" dirty="0">
              <a:solidFill>
                <a:schemeClr val="accent3">
                  <a:lumMod val="75000"/>
                </a:schemeClr>
              </a:solidFill>
              <a:latin typeface="Tahoma" pitchFamily="34" charset="0"/>
              <a:ea typeface="Tahoma" pitchFamily="34" charset="0"/>
              <a:cs typeface="Tahoma" pitchFamily="34" charset="0"/>
            </a:endParaRPr>
          </a:p>
        </p:txBody>
      </p:sp>
      <p:sp>
        <p:nvSpPr>
          <p:cNvPr id="18" name="17 Rectángulo redondeado"/>
          <p:cNvSpPr/>
          <p:nvPr/>
        </p:nvSpPr>
        <p:spPr>
          <a:xfrm rot="264231">
            <a:off x="8483862" y="2694221"/>
            <a:ext cx="2023784" cy="85385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rgbClr val="0070C0"/>
                </a:solidFill>
                <a:latin typeface="Tahoma" pitchFamily="34" charset="0"/>
                <a:ea typeface="Tahoma" pitchFamily="34" charset="0"/>
                <a:cs typeface="Tahoma" pitchFamily="34" charset="0"/>
              </a:rPr>
              <a:t>Programas de Desarrollo Urbano y certificaciones de uso de suelo: georreferenciación o </a:t>
            </a:r>
            <a:r>
              <a:rPr lang="es-MX" sz="1100" b="1" dirty="0" smtClean="0">
                <a:solidFill>
                  <a:srgbClr val="0070C0"/>
                </a:solidFill>
                <a:latin typeface="Tahoma" pitchFamily="34" charset="0"/>
                <a:ea typeface="Tahoma" pitchFamily="34" charset="0"/>
                <a:cs typeface="Tahoma" pitchFamily="34" charset="0"/>
              </a:rPr>
              <a:t>imagen</a:t>
            </a:r>
            <a:endParaRPr lang="es-ES" sz="1100" b="1" dirty="0">
              <a:solidFill>
                <a:srgbClr val="0070C0"/>
              </a:solidFill>
              <a:latin typeface="Tahoma" pitchFamily="34" charset="0"/>
              <a:ea typeface="Tahoma" pitchFamily="34" charset="0"/>
              <a:cs typeface="Tahoma" pitchFamily="34" charset="0"/>
            </a:endParaRPr>
          </a:p>
        </p:txBody>
      </p:sp>
      <p:sp>
        <p:nvSpPr>
          <p:cNvPr id="19" name="18 Rectángulo redondeado"/>
          <p:cNvSpPr/>
          <p:nvPr/>
        </p:nvSpPr>
        <p:spPr>
          <a:xfrm rot="20609466">
            <a:off x="2949654" y="5513316"/>
            <a:ext cx="1879462" cy="581091"/>
          </a:xfrm>
          <a:prstGeom prst="roundRect">
            <a:avLst/>
          </a:prstGeom>
          <a:noFill/>
          <a:ln>
            <a:solidFill>
              <a:srgbClr val="6600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100" b="1" dirty="0">
                <a:solidFill>
                  <a:srgbClr val="800080"/>
                </a:solidFill>
                <a:latin typeface="Tahoma" pitchFamily="34" charset="0"/>
                <a:ea typeface="Tahoma" pitchFamily="34" charset="0"/>
                <a:cs typeface="Tahoma" pitchFamily="34" charset="0"/>
              </a:rPr>
              <a:t>Giros mercantiles, avisos de obra, permisos vía pública</a:t>
            </a:r>
            <a:r>
              <a:rPr lang="es-MX" sz="1100" b="1" dirty="0" smtClean="0">
                <a:solidFill>
                  <a:srgbClr val="800080"/>
                </a:solidFill>
                <a:latin typeface="Tahoma" pitchFamily="34" charset="0"/>
                <a:ea typeface="Tahoma" pitchFamily="34" charset="0"/>
                <a:cs typeface="Tahoma" pitchFamily="34" charset="0"/>
              </a:rPr>
              <a:t>,</a:t>
            </a:r>
            <a:endParaRPr lang="es-ES" sz="1100" b="1" dirty="0">
              <a:solidFill>
                <a:srgbClr val="800080"/>
              </a:solidFill>
              <a:latin typeface="Tahoma" pitchFamily="34" charset="0"/>
              <a:ea typeface="Tahoma" pitchFamily="34" charset="0"/>
              <a:cs typeface="Tahoma" pitchFamily="34" charset="0"/>
            </a:endParaRPr>
          </a:p>
        </p:txBody>
      </p:sp>
      <p:grpSp>
        <p:nvGrpSpPr>
          <p:cNvPr id="20" name="19 Grupo"/>
          <p:cNvGrpSpPr/>
          <p:nvPr/>
        </p:nvGrpSpPr>
        <p:grpSpPr>
          <a:xfrm>
            <a:off x="1938548" y="140553"/>
            <a:ext cx="8928993" cy="1171039"/>
            <a:chOff x="107503" y="97721"/>
            <a:chExt cx="8928993" cy="1171039"/>
          </a:xfrm>
        </p:grpSpPr>
        <p:pic>
          <p:nvPicPr>
            <p:cNvPr id="21"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2" name="12 Grupo"/>
            <p:cNvGrpSpPr/>
            <p:nvPr/>
          </p:nvGrpSpPr>
          <p:grpSpPr>
            <a:xfrm>
              <a:off x="107503" y="97721"/>
              <a:ext cx="8928993" cy="1171039"/>
              <a:chOff x="107503" y="44624"/>
              <a:chExt cx="8972347" cy="1045270"/>
            </a:xfrm>
          </p:grpSpPr>
          <p:pic>
            <p:nvPicPr>
              <p:cNvPr id="23" name="2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6"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16376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53711" y="834815"/>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872781" y="2040539"/>
            <a:ext cx="8852105" cy="488900"/>
          </a:xfrm>
          <a:ln>
            <a:noFill/>
          </a:ln>
        </p:spPr>
        <p:txBody>
          <a:bodyPr>
            <a:noAutofit/>
          </a:bodyPr>
          <a:lstStyle/>
          <a:p>
            <a:r>
              <a:rPr lang="es-MX" sz="2400" b="1" dirty="0">
                <a:solidFill>
                  <a:srgbClr val="800080"/>
                </a:solidFill>
                <a:latin typeface="Tahoma" pitchFamily="34" charset="0"/>
                <a:ea typeface="Tahoma" pitchFamily="34" charset="0"/>
                <a:cs typeface="Tahoma" pitchFamily="34" charset="0"/>
              </a:rPr>
              <a:t>Poder Legislativo de la Ciudad de México</a:t>
            </a:r>
            <a:r>
              <a:rPr lang="es-MX" sz="2400" b="1" dirty="0" smtClean="0">
                <a:solidFill>
                  <a:srgbClr val="800080"/>
                </a:solidFill>
                <a:latin typeface="Tahoma" pitchFamily="34" charset="0"/>
                <a:ea typeface="Tahoma" pitchFamily="34" charset="0"/>
                <a:cs typeface="Tahoma" pitchFamily="34" charset="0"/>
              </a:rPr>
              <a:t>: (Artículo </a:t>
            </a:r>
            <a:r>
              <a:rPr lang="es-MX" sz="2400" b="1" dirty="0">
                <a:solidFill>
                  <a:srgbClr val="800080"/>
                </a:solidFill>
                <a:latin typeface="Tahoma" pitchFamily="34" charset="0"/>
                <a:ea typeface="Tahoma" pitchFamily="34" charset="0"/>
                <a:cs typeface="Tahoma" pitchFamily="34" charset="0"/>
              </a:rPr>
              <a:t>125</a:t>
            </a:r>
            <a:r>
              <a:rPr lang="es-MX" sz="2400" b="1" dirty="0" smtClean="0">
                <a:solidFill>
                  <a:srgbClr val="800080"/>
                </a:solidFill>
                <a:latin typeface="Tahoma" pitchFamily="34" charset="0"/>
                <a:ea typeface="Tahoma" pitchFamily="34" charset="0"/>
                <a:cs typeface="Tahoma" pitchFamily="34" charset="0"/>
              </a:rPr>
              <a:t>)</a:t>
            </a:r>
            <a:endParaRPr lang="es-MX" sz="2400" dirty="0">
              <a:latin typeface="Tahoma" pitchFamily="34" charset="0"/>
              <a:ea typeface="Tahoma" pitchFamily="34" charset="0"/>
              <a:cs typeface="Tahoma" pitchFamily="34" charset="0"/>
            </a:endParaRPr>
          </a:p>
        </p:txBody>
      </p:sp>
      <p:sp>
        <p:nvSpPr>
          <p:cNvPr id="6" name="5 Rectángulo redondeado"/>
          <p:cNvSpPr/>
          <p:nvPr/>
        </p:nvSpPr>
        <p:spPr>
          <a:xfrm>
            <a:off x="6790800" y="4300806"/>
            <a:ext cx="2151319" cy="692705"/>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b="1" dirty="0">
                <a:latin typeface="Tahoma" pitchFamily="34" charset="0"/>
                <a:ea typeface="Tahoma" pitchFamily="34" charset="0"/>
                <a:cs typeface="Tahoma" pitchFamily="34" charset="0"/>
              </a:rPr>
              <a:t>Dictámenes de Cuenta Pública, así como estados financieros…</a:t>
            </a:r>
            <a:endParaRPr lang="es-ES" sz="1200" b="1" dirty="0">
              <a:latin typeface="Tahoma" pitchFamily="34" charset="0"/>
              <a:ea typeface="Tahoma" pitchFamily="34" charset="0"/>
              <a:cs typeface="Tahoma" pitchFamily="34" charset="0"/>
            </a:endParaRPr>
          </a:p>
        </p:txBody>
      </p:sp>
      <p:sp>
        <p:nvSpPr>
          <p:cNvPr id="10" name="9 Rectángulo redondeado"/>
          <p:cNvSpPr/>
          <p:nvPr/>
        </p:nvSpPr>
        <p:spPr>
          <a:xfrm>
            <a:off x="6790800" y="3431173"/>
            <a:ext cx="2151319" cy="765968"/>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200" b="1" dirty="0">
                <a:latin typeface="Tahoma" pitchFamily="34" charset="0"/>
                <a:ea typeface="Tahoma" pitchFamily="34" charset="0"/>
                <a:cs typeface="Tahoma" pitchFamily="34" charset="0"/>
              </a:rPr>
              <a:t>Leyes, Decretos y Acuerdos aprobados o por la Diputación Permanente…</a:t>
            </a:r>
            <a:endParaRPr lang="es-ES" sz="1200" b="1" dirty="0">
              <a:latin typeface="Tahoma" pitchFamily="34" charset="0"/>
              <a:ea typeface="Tahoma" pitchFamily="34" charset="0"/>
              <a:cs typeface="Tahoma" pitchFamily="34" charset="0"/>
            </a:endParaRPr>
          </a:p>
        </p:txBody>
      </p:sp>
      <p:sp>
        <p:nvSpPr>
          <p:cNvPr id="11" name="10 Rectángulo redondeado"/>
          <p:cNvSpPr/>
          <p:nvPr/>
        </p:nvSpPr>
        <p:spPr>
          <a:xfrm>
            <a:off x="6778229" y="2624448"/>
            <a:ext cx="2163890" cy="638752"/>
          </a:xfrm>
          <a:prstGeom prst="roundRect">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sz="1200" b="1" dirty="0">
              <a:latin typeface="Tahoma" pitchFamily="34" charset="0"/>
              <a:ea typeface="Tahoma" pitchFamily="34" charset="0"/>
              <a:cs typeface="Tahoma" pitchFamily="34" charset="0"/>
            </a:endParaRPr>
          </a:p>
          <a:p>
            <a:pPr lvl="0" algn="ctr"/>
            <a:r>
              <a:rPr lang="es-MX" sz="1200" b="1" dirty="0">
                <a:latin typeface="Tahoma" pitchFamily="34" charset="0"/>
                <a:ea typeface="Tahoma" pitchFamily="34" charset="0"/>
                <a:cs typeface="Tahoma" pitchFamily="34" charset="0"/>
              </a:rPr>
              <a:t>Iniciativas de Ley o Decretos, Puntos de Acuerdo….</a:t>
            </a:r>
            <a:endParaRPr lang="es-ES" sz="1200" b="1" dirty="0">
              <a:latin typeface="Tahoma" pitchFamily="34" charset="0"/>
              <a:ea typeface="Tahoma" pitchFamily="34" charset="0"/>
              <a:cs typeface="Tahoma" pitchFamily="34" charset="0"/>
            </a:endParaRPr>
          </a:p>
          <a:p>
            <a:pPr algn="ctr"/>
            <a:endParaRPr lang="es-ES" sz="1200" b="1" dirty="0">
              <a:latin typeface="Tahoma" pitchFamily="34" charset="0"/>
              <a:ea typeface="Tahoma" pitchFamily="34" charset="0"/>
              <a:cs typeface="Tahoma" pitchFamily="34" charset="0"/>
            </a:endParaRPr>
          </a:p>
        </p:txBody>
      </p:sp>
      <p:sp>
        <p:nvSpPr>
          <p:cNvPr id="13" name="12 Rectángulo redondeado"/>
          <p:cNvSpPr/>
          <p:nvPr/>
        </p:nvSpPr>
        <p:spPr>
          <a:xfrm>
            <a:off x="9859108" y="4075182"/>
            <a:ext cx="1648081" cy="114172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b="1" dirty="0">
                <a:latin typeface="Tahoma" pitchFamily="34" charset="0"/>
                <a:ea typeface="Tahoma" pitchFamily="34" charset="0"/>
                <a:cs typeface="Tahoma" pitchFamily="34" charset="0"/>
              </a:rPr>
              <a:t>Informes de viajes oficiales, nacionales y al extranjero….</a:t>
            </a:r>
            <a:endParaRPr lang="es-ES" sz="1200" b="1" dirty="0">
              <a:latin typeface="Tahoma" pitchFamily="34" charset="0"/>
              <a:ea typeface="Tahoma" pitchFamily="34" charset="0"/>
              <a:cs typeface="Tahoma" pitchFamily="34" charset="0"/>
            </a:endParaRPr>
          </a:p>
        </p:txBody>
      </p:sp>
      <p:sp>
        <p:nvSpPr>
          <p:cNvPr id="14" name="13 Rectángulo redondeado"/>
          <p:cNvSpPr/>
          <p:nvPr/>
        </p:nvSpPr>
        <p:spPr>
          <a:xfrm>
            <a:off x="1290362" y="3431173"/>
            <a:ext cx="2126697" cy="633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sz="1200" b="1" dirty="0">
              <a:latin typeface="Tahoma" pitchFamily="34" charset="0"/>
              <a:ea typeface="Tahoma" pitchFamily="34" charset="0"/>
              <a:cs typeface="Tahoma" pitchFamily="34" charset="0"/>
            </a:endParaRPr>
          </a:p>
          <a:p>
            <a:pPr lvl="0" algn="ctr"/>
            <a:r>
              <a:rPr lang="es-MX" sz="1200" b="1" dirty="0">
                <a:latin typeface="Tahoma" pitchFamily="34" charset="0"/>
                <a:ea typeface="Tahoma" pitchFamily="34" charset="0"/>
                <a:cs typeface="Tahoma" pitchFamily="34" charset="0"/>
              </a:rPr>
              <a:t>Agenda Legislativa… y de grupos parlamentarios.</a:t>
            </a:r>
            <a:endParaRPr lang="es-ES" sz="1200" b="1" dirty="0">
              <a:latin typeface="Tahoma" pitchFamily="34" charset="0"/>
              <a:ea typeface="Tahoma" pitchFamily="34" charset="0"/>
              <a:cs typeface="Tahoma" pitchFamily="34" charset="0"/>
            </a:endParaRPr>
          </a:p>
          <a:p>
            <a:pPr algn="ctr"/>
            <a:endParaRPr lang="es-ES" sz="1200" b="1" dirty="0">
              <a:latin typeface="Tahoma" pitchFamily="34" charset="0"/>
              <a:ea typeface="Tahoma" pitchFamily="34" charset="0"/>
              <a:cs typeface="Tahoma" pitchFamily="34" charset="0"/>
            </a:endParaRPr>
          </a:p>
        </p:txBody>
      </p:sp>
      <p:sp>
        <p:nvSpPr>
          <p:cNvPr id="15" name="14 Rectángulo redondeado"/>
          <p:cNvSpPr/>
          <p:nvPr/>
        </p:nvSpPr>
        <p:spPr>
          <a:xfrm>
            <a:off x="1290362" y="4173391"/>
            <a:ext cx="2087304" cy="594496"/>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sz="1200" b="1" dirty="0">
              <a:latin typeface="Tahoma" pitchFamily="34" charset="0"/>
              <a:ea typeface="Tahoma" pitchFamily="34" charset="0"/>
              <a:cs typeface="Tahoma" pitchFamily="34" charset="0"/>
            </a:endParaRPr>
          </a:p>
          <a:p>
            <a:pPr lvl="0" algn="ctr"/>
            <a:r>
              <a:rPr lang="es-MX" sz="1200" b="1" dirty="0">
                <a:latin typeface="Tahoma" pitchFamily="34" charset="0"/>
                <a:ea typeface="Tahoma" pitchFamily="34" charset="0"/>
                <a:cs typeface="Tahoma" pitchFamily="34" charset="0"/>
              </a:rPr>
              <a:t>Diario de Debates, Gaceta Parlamentaria…</a:t>
            </a:r>
            <a:endParaRPr lang="es-ES" sz="1200" b="1" dirty="0">
              <a:latin typeface="Tahoma" pitchFamily="34" charset="0"/>
              <a:ea typeface="Tahoma" pitchFamily="34" charset="0"/>
              <a:cs typeface="Tahoma" pitchFamily="34" charset="0"/>
            </a:endParaRPr>
          </a:p>
          <a:p>
            <a:pPr algn="ctr"/>
            <a:endParaRPr lang="es-ES" sz="1200" b="1" dirty="0">
              <a:latin typeface="Tahoma" pitchFamily="34" charset="0"/>
              <a:ea typeface="Tahoma" pitchFamily="34" charset="0"/>
              <a:cs typeface="Tahoma" pitchFamily="34" charset="0"/>
            </a:endParaRPr>
          </a:p>
        </p:txBody>
      </p:sp>
      <p:sp>
        <p:nvSpPr>
          <p:cNvPr id="16" name="15 Rectángulo redondeado"/>
          <p:cNvSpPr/>
          <p:nvPr/>
        </p:nvSpPr>
        <p:spPr>
          <a:xfrm>
            <a:off x="1270665" y="2668419"/>
            <a:ext cx="2126697" cy="59478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b="1" dirty="0" smtClean="0">
                <a:latin typeface="Tahoma" pitchFamily="34" charset="0"/>
                <a:ea typeface="Tahoma" pitchFamily="34" charset="0"/>
                <a:cs typeface="Tahoma" pitchFamily="34" charset="0"/>
              </a:rPr>
              <a:t>Ficha </a:t>
            </a:r>
            <a:r>
              <a:rPr lang="es-MX" sz="1200" b="1" dirty="0">
                <a:latin typeface="Tahoma" pitchFamily="34" charset="0"/>
                <a:ea typeface="Tahoma" pitchFamily="34" charset="0"/>
                <a:cs typeface="Tahoma" pitchFamily="34" charset="0"/>
              </a:rPr>
              <a:t>técnica de cada Diputada (o): asistencia, Funciones, CV</a:t>
            </a:r>
            <a:r>
              <a:rPr lang="es-MX" sz="1200" b="1" dirty="0" smtClean="0">
                <a:latin typeface="Tahoma" pitchFamily="34" charset="0"/>
                <a:ea typeface="Tahoma" pitchFamily="34" charset="0"/>
                <a:cs typeface="Tahoma" pitchFamily="34" charset="0"/>
              </a:rPr>
              <a:t>….</a:t>
            </a:r>
            <a:endParaRPr lang="es-ES" sz="1200" b="1" dirty="0">
              <a:latin typeface="Tahoma" pitchFamily="34" charset="0"/>
              <a:ea typeface="Tahoma" pitchFamily="34" charset="0"/>
              <a:cs typeface="Tahoma" pitchFamily="34" charset="0"/>
            </a:endParaRPr>
          </a:p>
        </p:txBody>
      </p:sp>
      <p:sp>
        <p:nvSpPr>
          <p:cNvPr id="17" name="16 Rectángulo redondeado"/>
          <p:cNvSpPr/>
          <p:nvPr/>
        </p:nvSpPr>
        <p:spPr>
          <a:xfrm>
            <a:off x="6790800" y="5097370"/>
            <a:ext cx="1988208" cy="69073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b="1" dirty="0">
                <a:latin typeface="Tahoma" pitchFamily="34" charset="0"/>
                <a:ea typeface="Tahoma" pitchFamily="34" charset="0"/>
                <a:cs typeface="Tahoma" pitchFamily="34" charset="0"/>
              </a:rPr>
              <a:t>Solicitudes de licencias temporales o definitivas…</a:t>
            </a:r>
            <a:endParaRPr lang="es-ES" sz="1200" b="1" dirty="0">
              <a:latin typeface="Tahoma" pitchFamily="34" charset="0"/>
              <a:ea typeface="Tahoma" pitchFamily="34" charset="0"/>
              <a:cs typeface="Tahoma" pitchFamily="34" charset="0"/>
            </a:endParaRPr>
          </a:p>
        </p:txBody>
      </p:sp>
      <p:sp>
        <p:nvSpPr>
          <p:cNvPr id="18" name="17 Rectángulo redondeado"/>
          <p:cNvSpPr/>
          <p:nvPr/>
        </p:nvSpPr>
        <p:spPr>
          <a:xfrm>
            <a:off x="9859109" y="2745334"/>
            <a:ext cx="1648080" cy="118562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200" b="1" dirty="0">
                <a:latin typeface="Tahoma" pitchFamily="34" charset="0"/>
                <a:ea typeface="Tahoma" pitchFamily="34" charset="0"/>
                <a:cs typeface="Tahoma" pitchFamily="34" charset="0"/>
              </a:rPr>
              <a:t>Contrataciones de Asesorías y servicios personales…</a:t>
            </a:r>
            <a:endParaRPr lang="es-ES" sz="1200" dirty="0">
              <a:latin typeface="Tahoma" pitchFamily="34" charset="0"/>
              <a:ea typeface="Tahoma" pitchFamily="34" charset="0"/>
              <a:cs typeface="Tahoma" pitchFamily="34" charset="0"/>
            </a:endParaRPr>
          </a:p>
        </p:txBody>
      </p:sp>
      <p:sp>
        <p:nvSpPr>
          <p:cNvPr id="19" name="18 Rectángulo redondeado"/>
          <p:cNvSpPr/>
          <p:nvPr/>
        </p:nvSpPr>
        <p:spPr>
          <a:xfrm>
            <a:off x="1290362" y="4876567"/>
            <a:ext cx="2126697" cy="871089"/>
          </a:xfrm>
          <a:prstGeom prst="round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200" b="1" dirty="0">
                <a:latin typeface="Tahoma" pitchFamily="34" charset="0"/>
                <a:ea typeface="Tahoma" pitchFamily="34" charset="0"/>
                <a:cs typeface="Tahoma" pitchFamily="34" charset="0"/>
              </a:rPr>
              <a:t>Resoluciones  definitivas sobre juicios políticos y declaratorios de </a:t>
            </a:r>
            <a:r>
              <a:rPr lang="es-MX" sz="1200" b="1" dirty="0" smtClean="0">
                <a:latin typeface="Tahoma" pitchFamily="34" charset="0"/>
                <a:ea typeface="Tahoma" pitchFamily="34" charset="0"/>
                <a:cs typeface="Tahoma" pitchFamily="34" charset="0"/>
              </a:rPr>
              <a:t>procedencia</a:t>
            </a:r>
            <a:endParaRPr lang="es-ES" sz="1200" b="1" dirty="0">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43626" y="3160174"/>
            <a:ext cx="2927658" cy="2172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0" name="19 Grupo"/>
          <p:cNvGrpSpPr/>
          <p:nvPr/>
        </p:nvGrpSpPr>
        <p:grpSpPr>
          <a:xfrm>
            <a:off x="1938548" y="140553"/>
            <a:ext cx="8928993" cy="1171039"/>
            <a:chOff x="107503" y="97721"/>
            <a:chExt cx="8928993" cy="1171039"/>
          </a:xfrm>
        </p:grpSpPr>
        <p:pic>
          <p:nvPicPr>
            <p:cNvPr id="21"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2" name="12 Grupo"/>
            <p:cNvGrpSpPr/>
            <p:nvPr/>
          </p:nvGrpSpPr>
          <p:grpSpPr>
            <a:xfrm>
              <a:off x="107503" y="97721"/>
              <a:ext cx="8928993" cy="1171039"/>
              <a:chOff x="107503" y="44624"/>
              <a:chExt cx="8972347" cy="1045270"/>
            </a:xfrm>
          </p:grpSpPr>
          <p:pic>
            <p:nvPicPr>
              <p:cNvPr id="23" name="2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6"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1433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93848" y="878498"/>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421073" y="1726461"/>
            <a:ext cx="3723002" cy="433581"/>
          </a:xfrm>
          <a:ln>
            <a:noFill/>
          </a:ln>
        </p:spPr>
        <p:txBody>
          <a:bodyPr>
            <a:noAutofit/>
          </a:bodyPr>
          <a:lstStyle/>
          <a:p>
            <a:r>
              <a:rPr lang="es-MX" sz="1800" b="1" dirty="0">
                <a:solidFill>
                  <a:srgbClr val="800080"/>
                </a:solidFill>
                <a:latin typeface="Tahoma" pitchFamily="34" charset="0"/>
                <a:ea typeface="Tahoma" pitchFamily="34" charset="0"/>
                <a:cs typeface="Tahoma" pitchFamily="34" charset="0"/>
              </a:rPr>
              <a:t>Poder Judicial: (Artículo 126)</a:t>
            </a:r>
            <a:br>
              <a:rPr lang="es-MX" sz="1800" b="1" dirty="0">
                <a:solidFill>
                  <a:srgbClr val="800080"/>
                </a:solidFill>
                <a:latin typeface="Tahoma" pitchFamily="34" charset="0"/>
                <a:ea typeface="Tahoma" pitchFamily="34" charset="0"/>
                <a:cs typeface="Tahoma" pitchFamily="34" charset="0"/>
              </a:rPr>
            </a:br>
            <a:endParaRPr lang="es-ES" sz="1800" dirty="0">
              <a:latin typeface="Tahoma" pitchFamily="34" charset="0"/>
              <a:ea typeface="Tahoma" pitchFamily="34" charset="0"/>
              <a:cs typeface="Tahoma" pitchFamily="34" charset="0"/>
            </a:endParaRPr>
          </a:p>
          <a:p>
            <a:endParaRPr lang="es-MX" sz="1800" dirty="0">
              <a:latin typeface="Tahoma" pitchFamily="34" charset="0"/>
              <a:ea typeface="Tahoma" pitchFamily="34" charset="0"/>
              <a:cs typeface="Tahoma" pitchFamily="34" charset="0"/>
            </a:endParaRPr>
          </a:p>
        </p:txBody>
      </p:sp>
      <p:sp>
        <p:nvSpPr>
          <p:cNvPr id="12" name="11 CuadroTexto"/>
          <p:cNvSpPr txBox="1"/>
          <p:nvPr/>
        </p:nvSpPr>
        <p:spPr>
          <a:xfrm>
            <a:off x="2353712" y="3806167"/>
            <a:ext cx="1790363" cy="48474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900"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a:p>
            <a:pPr marL="128588" indent="-128588">
              <a:buFontTx/>
              <a:buChar char="-"/>
              <a:tabLst>
                <a:tab pos="807244" algn="l"/>
              </a:tabLst>
            </a:pPr>
            <a:endParaRPr lang="es-MX" sz="825" b="1" dirty="0">
              <a:latin typeface="Tahoma" pitchFamily="34" charset="0"/>
              <a:ea typeface="Tahoma" pitchFamily="34" charset="0"/>
              <a:cs typeface="Tahoma" pitchFamily="34" charset="0"/>
            </a:endParaRPr>
          </a:p>
        </p:txBody>
      </p:sp>
      <p:sp>
        <p:nvSpPr>
          <p:cNvPr id="5" name="4 CuadroTexto"/>
          <p:cNvSpPr txBox="1"/>
          <p:nvPr/>
        </p:nvSpPr>
        <p:spPr>
          <a:xfrm>
            <a:off x="487853" y="3356043"/>
            <a:ext cx="3731718" cy="2677656"/>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Lista Asistencia y orden del Día de Sesiones de Pleno…</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Visitas a las instituciones del sistema penitenciario…</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Estadística judicial.</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Resoluciones y expedientes judiciales y </a:t>
            </a:r>
          </a:p>
          <a:p>
            <a:pPr marL="214313" indent="-214313">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	administrativos resueltos por jueces y magistrados que 	hayan causado  estado.</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Montos de Fideicomisos existentes en Tribunales…</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Monto de apoyos económicos y en especie de los trabajadores en todos sus niveles y tipos de contratación.</a:t>
            </a:r>
          </a:p>
          <a:p>
            <a:pPr marL="257175" indent="-257175">
              <a:buClr>
                <a:srgbClr val="0070C0"/>
              </a:buClr>
              <a:buFont typeface="Wingdings" panose="05000000000000000000" pitchFamily="2" charset="2"/>
              <a:buChar char="q"/>
            </a:pPr>
            <a:r>
              <a:rPr lang="es-MX" sz="1200" dirty="0">
                <a:latin typeface="Tahoma" pitchFamily="34" charset="0"/>
                <a:ea typeface="Tahoma" pitchFamily="34" charset="0"/>
                <a:cs typeface="Tahoma" pitchFamily="34" charset="0"/>
              </a:rPr>
              <a:t>Boletín judicial…</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40393" y="2040103"/>
            <a:ext cx="1343633" cy="12520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CuadroTexto"/>
          <p:cNvSpPr txBox="1"/>
          <p:nvPr/>
        </p:nvSpPr>
        <p:spPr>
          <a:xfrm>
            <a:off x="8053772" y="2404505"/>
            <a:ext cx="2119619" cy="523220"/>
          </a:xfrm>
          <a:prstGeom prst="rect">
            <a:avLst/>
          </a:prstGeom>
          <a:noFill/>
        </p:spPr>
        <p:txBody>
          <a:bodyPr wrap="none" rtlCol="0">
            <a:spAutoFit/>
          </a:bodyPr>
          <a:lstStyle/>
          <a:p>
            <a:r>
              <a:rPr lang="es-MX" sz="1400" dirty="0">
                <a:solidFill>
                  <a:srgbClr val="00B050"/>
                </a:solidFill>
                <a:latin typeface="Tahoma" pitchFamily="34" charset="0"/>
                <a:ea typeface="Tahoma" pitchFamily="34" charset="0"/>
                <a:cs typeface="Tahoma" pitchFamily="34" charset="0"/>
              </a:rPr>
              <a:t>Apartado Segundo</a:t>
            </a:r>
          </a:p>
          <a:p>
            <a:r>
              <a:rPr lang="es-MX" sz="1400" dirty="0">
                <a:solidFill>
                  <a:srgbClr val="0070C0"/>
                </a:solidFill>
                <a:latin typeface="Tahoma" pitchFamily="34" charset="0"/>
                <a:ea typeface="Tahoma" pitchFamily="34" charset="0"/>
                <a:cs typeface="Tahoma" pitchFamily="34" charset="0"/>
              </a:rPr>
              <a:t>Consejo de la Judicatura</a:t>
            </a:r>
            <a:endParaRPr lang="es-ES" sz="1400" dirty="0">
              <a:solidFill>
                <a:srgbClr val="0070C0"/>
              </a:solidFill>
              <a:latin typeface="Tahoma" pitchFamily="34" charset="0"/>
              <a:ea typeface="Tahoma" pitchFamily="34" charset="0"/>
              <a:cs typeface="Tahoma" pitchFamily="34" charset="0"/>
            </a:endParaRPr>
          </a:p>
        </p:txBody>
      </p:sp>
      <p:sp>
        <p:nvSpPr>
          <p:cNvPr id="22" name="21 CuadroTexto"/>
          <p:cNvSpPr txBox="1"/>
          <p:nvPr/>
        </p:nvSpPr>
        <p:spPr>
          <a:xfrm>
            <a:off x="2189690" y="2353289"/>
            <a:ext cx="3546484" cy="738664"/>
          </a:xfrm>
          <a:prstGeom prst="rect">
            <a:avLst/>
          </a:prstGeom>
          <a:noFill/>
        </p:spPr>
        <p:txBody>
          <a:bodyPr wrap="none" rtlCol="0">
            <a:spAutoFit/>
          </a:bodyPr>
          <a:lstStyle/>
          <a:p>
            <a:r>
              <a:rPr lang="es-MX" sz="1400" dirty="0">
                <a:solidFill>
                  <a:schemeClr val="accent2">
                    <a:lumMod val="75000"/>
                  </a:schemeClr>
                </a:solidFill>
                <a:latin typeface="Tahoma" pitchFamily="34" charset="0"/>
                <a:ea typeface="Tahoma" pitchFamily="34" charset="0"/>
                <a:cs typeface="Tahoma" pitchFamily="34" charset="0"/>
              </a:rPr>
              <a:t>Apartado Primero</a:t>
            </a:r>
          </a:p>
          <a:p>
            <a:r>
              <a:rPr lang="es-MX" sz="1400" dirty="0">
                <a:solidFill>
                  <a:srgbClr val="00B050"/>
                </a:solidFill>
                <a:latin typeface="Tahoma" pitchFamily="34" charset="0"/>
                <a:ea typeface="Tahoma" pitchFamily="34" charset="0"/>
                <a:cs typeface="Tahoma" pitchFamily="34" charset="0"/>
              </a:rPr>
              <a:t>Tribunal Superior de Justicia y </a:t>
            </a:r>
            <a:r>
              <a:rPr lang="es-MX" sz="1400" dirty="0">
                <a:solidFill>
                  <a:srgbClr val="800080"/>
                </a:solidFill>
                <a:latin typeface="Tahoma" pitchFamily="34" charset="0"/>
                <a:ea typeface="Tahoma" pitchFamily="34" charset="0"/>
                <a:cs typeface="Tahoma" pitchFamily="34" charset="0"/>
              </a:rPr>
              <a:t>Tribunal de </a:t>
            </a:r>
          </a:p>
          <a:p>
            <a:r>
              <a:rPr lang="es-MX" sz="1400" dirty="0">
                <a:solidFill>
                  <a:srgbClr val="800080"/>
                </a:solidFill>
                <a:latin typeface="Tahoma" pitchFamily="34" charset="0"/>
                <a:ea typeface="Tahoma" pitchFamily="34" charset="0"/>
                <a:cs typeface="Tahoma" pitchFamily="34" charset="0"/>
              </a:rPr>
              <a:t>Lo Contencioso Administrativo…</a:t>
            </a:r>
            <a:endParaRPr lang="es-ES" sz="1400" dirty="0">
              <a:solidFill>
                <a:srgbClr val="800080"/>
              </a:solidFill>
              <a:latin typeface="Tahoma" pitchFamily="34" charset="0"/>
              <a:ea typeface="Tahoma" pitchFamily="34" charset="0"/>
              <a:cs typeface="Tahoma" pitchFamily="34" charset="0"/>
            </a:endParaRPr>
          </a:p>
        </p:txBody>
      </p:sp>
      <p:sp>
        <p:nvSpPr>
          <p:cNvPr id="24" name="23 CuadroTexto"/>
          <p:cNvSpPr txBox="1"/>
          <p:nvPr/>
        </p:nvSpPr>
        <p:spPr>
          <a:xfrm>
            <a:off x="7250024" y="3113669"/>
            <a:ext cx="3731718" cy="1384995"/>
          </a:xfrm>
          <a:prstGeom prst="rect">
            <a:avLst/>
          </a:prstGeom>
          <a:noFill/>
        </p:spPr>
        <p:txBody>
          <a:bodyPr wrap="square" rtlCol="0">
            <a:spAutoFit/>
          </a:bodyPr>
          <a:lstStyle/>
          <a:p>
            <a:pPr marL="257175" indent="-257175">
              <a:buClr>
                <a:schemeClr val="accent4">
                  <a:lumMod val="75000"/>
                </a:schemeClr>
              </a:buClr>
              <a:buFont typeface="Wingdings" panose="05000000000000000000" pitchFamily="2" charset="2"/>
              <a:buChar char="q"/>
            </a:pPr>
            <a:r>
              <a:rPr lang="es-MX" sz="1200" dirty="0">
                <a:latin typeface="Tahoma" pitchFamily="34" charset="0"/>
                <a:ea typeface="Tahoma" pitchFamily="34" charset="0"/>
                <a:cs typeface="Tahoma" pitchFamily="34" charset="0"/>
              </a:rPr>
              <a:t>Calendario de Sesiones del Consejo…</a:t>
            </a:r>
          </a:p>
          <a:p>
            <a:pPr marL="257175" indent="-257175">
              <a:buClr>
                <a:schemeClr val="accent4">
                  <a:lumMod val="75000"/>
                </a:schemeClr>
              </a:buClr>
              <a:buFont typeface="Wingdings" panose="05000000000000000000" pitchFamily="2" charset="2"/>
              <a:buChar char="q"/>
            </a:pPr>
            <a:r>
              <a:rPr lang="es-MX" sz="1200" dirty="0">
                <a:latin typeface="Tahoma" pitchFamily="34" charset="0"/>
                <a:ea typeface="Tahoma" pitchFamily="34" charset="0"/>
                <a:cs typeface="Tahoma" pitchFamily="34" charset="0"/>
              </a:rPr>
              <a:t>Procedimiento de ratificación de Jueces…</a:t>
            </a:r>
          </a:p>
          <a:p>
            <a:pPr marL="257175" indent="-257175">
              <a:buClr>
                <a:schemeClr val="accent4">
                  <a:lumMod val="75000"/>
                </a:schemeClr>
              </a:buClr>
              <a:buFont typeface="Wingdings" panose="05000000000000000000" pitchFamily="2" charset="2"/>
              <a:buChar char="q"/>
            </a:pPr>
            <a:r>
              <a:rPr lang="es-MX" sz="1200" dirty="0">
                <a:latin typeface="Tahoma" pitchFamily="34" charset="0"/>
                <a:ea typeface="Tahoma" pitchFamily="34" charset="0"/>
                <a:cs typeface="Tahoma" pitchFamily="34" charset="0"/>
              </a:rPr>
              <a:t>Recursos Financieros…</a:t>
            </a:r>
          </a:p>
          <a:p>
            <a:pPr marL="257175" indent="-257175">
              <a:buClr>
                <a:schemeClr val="accent4">
                  <a:lumMod val="75000"/>
                </a:schemeClr>
              </a:buClr>
              <a:buFont typeface="Wingdings" panose="05000000000000000000" pitchFamily="2" charset="2"/>
              <a:buChar char="q"/>
            </a:pPr>
            <a:r>
              <a:rPr lang="es-MX" sz="1200" dirty="0">
                <a:latin typeface="Tahoma" pitchFamily="34" charset="0"/>
                <a:ea typeface="Tahoma" pitchFamily="34" charset="0"/>
                <a:cs typeface="Tahoma" pitchFamily="34" charset="0"/>
              </a:rPr>
              <a:t>Viajes oficiales nacionales y al extranjero: Jueces, magistrados, consejeros y personal de las UA…</a:t>
            </a:r>
          </a:p>
          <a:p>
            <a:pPr marL="257175" indent="-257175">
              <a:buClr>
                <a:schemeClr val="accent4">
                  <a:lumMod val="75000"/>
                </a:schemeClr>
              </a:buClr>
              <a:buFont typeface="Wingdings" panose="05000000000000000000" pitchFamily="2" charset="2"/>
              <a:buChar char="q"/>
            </a:pPr>
            <a:r>
              <a:rPr lang="es-MX" sz="1200" dirty="0">
                <a:latin typeface="Tahoma" pitchFamily="34" charset="0"/>
                <a:ea typeface="Tahoma" pitchFamily="34" charset="0"/>
                <a:cs typeface="Tahoma" pitchFamily="34" charset="0"/>
              </a:rPr>
              <a:t>Resoluciones del  OCI…</a:t>
            </a:r>
          </a:p>
        </p:txBody>
      </p:sp>
      <p:sp>
        <p:nvSpPr>
          <p:cNvPr id="9" name="8 CuadroTexto"/>
          <p:cNvSpPr txBox="1"/>
          <p:nvPr/>
        </p:nvSpPr>
        <p:spPr>
          <a:xfrm>
            <a:off x="4334494" y="5620871"/>
            <a:ext cx="5117106" cy="507831"/>
          </a:xfrm>
          <a:prstGeom prst="rect">
            <a:avLst/>
          </a:prstGeom>
          <a:noFill/>
        </p:spPr>
        <p:txBody>
          <a:bodyPr wrap="none" rtlCol="0">
            <a:spAutoFit/>
          </a:bodyPr>
          <a:lstStyle/>
          <a:p>
            <a:pPr marL="257175" indent="-257175">
              <a:buFont typeface="Wingdings" panose="05000000000000000000" pitchFamily="2" charset="2"/>
              <a:buChar char="q"/>
            </a:pPr>
            <a:r>
              <a:rPr lang="es-MX" sz="1350" b="1" dirty="0">
                <a:latin typeface="Tahoma" pitchFamily="34" charset="0"/>
                <a:ea typeface="Tahoma" pitchFamily="34" charset="0"/>
                <a:cs typeface="Tahoma" pitchFamily="34" charset="0"/>
              </a:rPr>
              <a:t>Versiones públicas de sentencias de Interés Público…</a:t>
            </a:r>
          </a:p>
          <a:p>
            <a:pPr marL="257175" indent="-257175">
              <a:buFont typeface="Wingdings" panose="05000000000000000000" pitchFamily="2" charset="2"/>
              <a:buChar char="q"/>
            </a:pPr>
            <a:r>
              <a:rPr lang="es-MX" sz="1350" dirty="0">
                <a:latin typeface="Tahoma" pitchFamily="34" charset="0"/>
                <a:ea typeface="Tahoma" pitchFamily="34" charset="0"/>
                <a:cs typeface="Tahoma" pitchFamily="34" charset="0"/>
              </a:rPr>
              <a:t>Procesos de designación de Jueces o Magistrados</a:t>
            </a:r>
            <a:r>
              <a:rPr lang="es-MX" sz="1350" dirty="0" smtClean="0">
                <a:latin typeface="Tahoma" pitchFamily="34" charset="0"/>
                <a:ea typeface="Tahoma" pitchFamily="34" charset="0"/>
                <a:cs typeface="Tahoma" pitchFamily="34" charset="0"/>
              </a:rPr>
              <a:t>…</a:t>
            </a:r>
            <a:endParaRPr lang="es-ES" sz="1350" dirty="0">
              <a:latin typeface="Tahoma" pitchFamily="34" charset="0"/>
              <a:ea typeface="Tahoma" pitchFamily="34" charset="0"/>
              <a:cs typeface="Tahoma" pitchFamily="34" charset="0"/>
            </a:endParaRPr>
          </a:p>
        </p:txBody>
      </p:sp>
      <p:cxnSp>
        <p:nvCxnSpPr>
          <p:cNvPr id="21" name="20 Conector recto de flecha"/>
          <p:cNvCxnSpPr/>
          <p:nvPr/>
        </p:nvCxnSpPr>
        <p:spPr>
          <a:xfrm>
            <a:off x="4334494" y="4580080"/>
            <a:ext cx="2474305" cy="791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a:off x="6938944" y="4618683"/>
            <a:ext cx="815643" cy="79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0233" y="3356043"/>
            <a:ext cx="1244516" cy="1262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230" y="2353289"/>
            <a:ext cx="1490263" cy="8718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5" name="14 Grupo"/>
          <p:cNvGrpSpPr/>
          <p:nvPr/>
        </p:nvGrpSpPr>
        <p:grpSpPr>
          <a:xfrm>
            <a:off x="1938548" y="140553"/>
            <a:ext cx="8928993" cy="1171039"/>
            <a:chOff x="107503" y="97721"/>
            <a:chExt cx="8928993" cy="1171039"/>
          </a:xfrm>
        </p:grpSpPr>
        <p:pic>
          <p:nvPicPr>
            <p:cNvPr id="16" name="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7" name="12 Grupo"/>
            <p:cNvGrpSpPr/>
            <p:nvPr/>
          </p:nvGrpSpPr>
          <p:grpSpPr>
            <a:xfrm>
              <a:off x="107503" y="97721"/>
              <a:ext cx="8928993" cy="1171039"/>
              <a:chOff x="107503" y="44624"/>
              <a:chExt cx="8972347" cy="1045270"/>
            </a:xfrm>
          </p:grpSpPr>
          <p:pic>
            <p:nvPicPr>
              <p:cNvPr id="18" name="17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 name="11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3" name="Imagen 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3024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9573" y="926349"/>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453656" y="1974454"/>
            <a:ext cx="9426613" cy="343119"/>
          </a:xfrm>
          <a:ln>
            <a:noFill/>
          </a:ln>
        </p:spPr>
        <p:txBody>
          <a:bodyPr>
            <a:noAutofit/>
          </a:bodyPr>
          <a:lstStyle/>
          <a:p>
            <a:r>
              <a:rPr lang="es-MX" sz="2500" b="1" dirty="0">
                <a:solidFill>
                  <a:srgbClr val="800080"/>
                </a:solidFill>
                <a:latin typeface="Tahoma" pitchFamily="34" charset="0"/>
                <a:ea typeface="Tahoma" pitchFamily="34" charset="0"/>
                <a:cs typeface="Tahoma" pitchFamily="34" charset="0"/>
              </a:rPr>
              <a:t>Auditoria Superior de la Ciudad de México: (Artículo 127</a:t>
            </a:r>
            <a:r>
              <a:rPr lang="es-MX" sz="2500" b="1" dirty="0" smtClean="0">
                <a:solidFill>
                  <a:srgbClr val="800080"/>
                </a:solidFill>
                <a:latin typeface="Tahoma" pitchFamily="34" charset="0"/>
                <a:ea typeface="Tahoma" pitchFamily="34" charset="0"/>
                <a:cs typeface="Tahoma" pitchFamily="34" charset="0"/>
              </a:rPr>
              <a:t>)</a:t>
            </a:r>
            <a:endParaRPr lang="es-MX" sz="2500"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6319" y="3574472"/>
            <a:ext cx="1766360" cy="18188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CuadroTexto"/>
          <p:cNvSpPr txBox="1"/>
          <p:nvPr/>
        </p:nvSpPr>
        <p:spPr>
          <a:xfrm>
            <a:off x="2220686" y="2990223"/>
            <a:ext cx="9844644" cy="3170099"/>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2000" dirty="0">
                <a:solidFill>
                  <a:srgbClr val="0070C0"/>
                </a:solidFill>
                <a:latin typeface="Tahoma" pitchFamily="34" charset="0"/>
                <a:ea typeface="Tahoma" pitchFamily="34" charset="0"/>
                <a:cs typeface="Tahoma" pitchFamily="34" charset="0"/>
              </a:rPr>
              <a:t>Programa General de Auditoria y avance trimestral del mismo…</a:t>
            </a:r>
          </a:p>
          <a:p>
            <a:pPr marL="257175" indent="-257175">
              <a:buClr>
                <a:srgbClr val="0070C0"/>
              </a:buClr>
              <a:buFont typeface="Wingdings" panose="05000000000000000000" pitchFamily="2" charset="2"/>
              <a:buChar char="q"/>
            </a:pPr>
            <a:r>
              <a:rPr lang="es-MX" sz="2000" dirty="0" smtClean="0">
                <a:solidFill>
                  <a:srgbClr val="00B050"/>
                </a:solidFill>
                <a:latin typeface="Tahoma" pitchFamily="34" charset="0"/>
                <a:ea typeface="Tahoma" pitchFamily="34" charset="0"/>
                <a:cs typeface="Tahoma" pitchFamily="34" charset="0"/>
              </a:rPr>
              <a:t>Relación </a:t>
            </a:r>
            <a:r>
              <a:rPr lang="es-MX" sz="2000" dirty="0">
                <a:solidFill>
                  <a:srgbClr val="00B050"/>
                </a:solidFill>
                <a:latin typeface="Tahoma" pitchFamily="34" charset="0"/>
                <a:ea typeface="Tahoma" pitchFamily="34" charset="0"/>
                <a:cs typeface="Tahoma" pitchFamily="34" charset="0"/>
              </a:rPr>
              <a:t>de Sujetos Fiscalizables…</a:t>
            </a:r>
          </a:p>
          <a:p>
            <a:pPr marL="257175" indent="-257175">
              <a:buClr>
                <a:srgbClr val="0070C0"/>
              </a:buClr>
              <a:buFont typeface="Wingdings" panose="05000000000000000000" pitchFamily="2" charset="2"/>
              <a:buChar char="q"/>
            </a:pPr>
            <a:r>
              <a:rPr lang="es-MX" sz="2000" b="1" dirty="0" smtClean="0">
                <a:latin typeface="Tahoma" pitchFamily="34" charset="0"/>
                <a:ea typeface="Tahoma" pitchFamily="34" charset="0"/>
                <a:cs typeface="Tahoma" pitchFamily="34" charset="0"/>
              </a:rPr>
              <a:t>Resultados </a:t>
            </a:r>
            <a:r>
              <a:rPr lang="es-MX" sz="2000" b="1" dirty="0">
                <a:latin typeface="Tahoma" pitchFamily="34" charset="0"/>
                <a:ea typeface="Tahoma" pitchFamily="34" charset="0"/>
                <a:cs typeface="Tahoma" pitchFamily="34" charset="0"/>
              </a:rPr>
              <a:t>de las Auditorías concluidas al ejercicio presupuestal</a:t>
            </a:r>
          </a:p>
          <a:p>
            <a:pPr marL="257175" indent="-257175">
              <a:buClr>
                <a:srgbClr val="0070C0"/>
              </a:buClr>
              <a:buFont typeface="Wingdings" panose="05000000000000000000" pitchFamily="2" charset="2"/>
              <a:buChar char="q"/>
            </a:pPr>
            <a:endParaRPr lang="es-MX" sz="2000" b="1" dirty="0">
              <a:latin typeface="Tahoma" pitchFamily="34" charset="0"/>
              <a:ea typeface="Tahoma" pitchFamily="34" charset="0"/>
              <a:cs typeface="Tahoma" pitchFamily="34" charset="0"/>
            </a:endParaRPr>
          </a:p>
          <a:p>
            <a:pPr marL="600075" lvl="1" indent="-257175">
              <a:buClr>
                <a:srgbClr val="0070C0"/>
              </a:buClr>
              <a:buFont typeface="Arial" panose="020B0604020202020204" pitchFamily="34" charset="0"/>
              <a:buChar char="•"/>
            </a:pPr>
            <a:r>
              <a:rPr lang="es-MX" sz="2000" b="1" dirty="0">
                <a:latin typeface="Tahoma" pitchFamily="34" charset="0"/>
                <a:ea typeface="Tahoma" pitchFamily="34" charset="0"/>
                <a:cs typeface="Tahoma" pitchFamily="34" charset="0"/>
              </a:rPr>
              <a:t>Etapa del procedimiento </a:t>
            </a:r>
          </a:p>
          <a:p>
            <a:pPr marL="600075" lvl="1" indent="-257175">
              <a:buClr>
                <a:srgbClr val="0070C0"/>
              </a:buClr>
              <a:buFont typeface="Arial" panose="020B0604020202020204" pitchFamily="34" charset="0"/>
              <a:buChar char="•"/>
            </a:pPr>
            <a:r>
              <a:rPr lang="es-MX" sz="2000" b="1" dirty="0">
                <a:latin typeface="Tahoma" pitchFamily="34" charset="0"/>
                <a:ea typeface="Tahoma" pitchFamily="34" charset="0"/>
                <a:cs typeface="Tahoma" pitchFamily="34" charset="0"/>
              </a:rPr>
              <a:t>Alcances legales del mismo</a:t>
            </a:r>
          </a:p>
          <a:p>
            <a:pPr marL="600075" lvl="1" indent="-257175">
              <a:buClr>
                <a:srgbClr val="0070C0"/>
              </a:buClr>
              <a:buFont typeface="Arial" panose="020B0604020202020204" pitchFamily="34" charset="0"/>
              <a:buChar char="•"/>
            </a:pPr>
            <a:endParaRPr lang="es-MX" sz="2000" dirty="0">
              <a:latin typeface="Tahoma" pitchFamily="34" charset="0"/>
              <a:ea typeface="Tahoma" pitchFamily="34" charset="0"/>
              <a:cs typeface="Tahoma" pitchFamily="34" charset="0"/>
            </a:endParaRPr>
          </a:p>
          <a:p>
            <a:pPr marL="271463" lvl="1" indent="-271463">
              <a:buClr>
                <a:srgbClr val="0070C0"/>
              </a:buClr>
              <a:buFont typeface="Wingdings" panose="05000000000000000000" pitchFamily="2" charset="2"/>
              <a:buChar char="q"/>
            </a:pPr>
            <a:r>
              <a:rPr lang="es-MX" sz="2000" dirty="0">
                <a:solidFill>
                  <a:srgbClr val="0000FF"/>
                </a:solidFill>
                <a:latin typeface="Tahoma" pitchFamily="34" charset="0"/>
                <a:ea typeface="Tahoma" pitchFamily="34" charset="0"/>
                <a:cs typeface="Tahoma" pitchFamily="34" charset="0"/>
              </a:rPr>
              <a:t>Solventaciones o aclaraciones de los resultados derivados de auditorias concluidas</a:t>
            </a:r>
          </a:p>
          <a:p>
            <a:pPr marL="271463" lvl="1" indent="-271463">
              <a:buClr>
                <a:srgbClr val="0070C0"/>
              </a:buClr>
              <a:buFont typeface="Wingdings" panose="05000000000000000000" pitchFamily="2" charset="2"/>
              <a:buChar char="q"/>
            </a:pPr>
            <a:r>
              <a:rPr lang="es-MX" sz="2000" dirty="0" smtClean="0">
                <a:latin typeface="Tahoma" pitchFamily="34" charset="0"/>
                <a:ea typeface="Tahoma" pitchFamily="34" charset="0"/>
                <a:cs typeface="Tahoma" pitchFamily="34" charset="0"/>
              </a:rPr>
              <a:t>Recomendaciones </a:t>
            </a:r>
            <a:r>
              <a:rPr lang="es-MX" sz="2000" dirty="0">
                <a:latin typeface="Tahoma" pitchFamily="34" charset="0"/>
                <a:ea typeface="Tahoma" pitchFamily="34" charset="0"/>
                <a:cs typeface="Tahoma" pitchFamily="34" charset="0"/>
              </a:rPr>
              <a:t>generadas de las auditorias, clasificada por ejercicio revisado y sujeto obligado, que indique el estado en que se encuentran y su seguimiento.</a:t>
            </a:r>
          </a:p>
        </p:txBody>
      </p:sp>
    </p:spTree>
    <p:extLst>
      <p:ext uri="{BB962C8B-B14F-4D97-AF65-F5344CB8AC3E}">
        <p14:creationId xmlns:p14="http://schemas.microsoft.com/office/powerpoint/2010/main" xmlns="" val="2346783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567029" y="842873"/>
            <a:ext cx="6511244"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00069" y="1784446"/>
            <a:ext cx="5242492" cy="343119"/>
          </a:xfrm>
          <a:ln>
            <a:solidFill>
              <a:srgbClr val="003399"/>
            </a:solidFill>
          </a:ln>
        </p:spPr>
        <p:txBody>
          <a:bodyPr>
            <a:noAutofit/>
          </a:bodyPr>
          <a:lstStyle/>
          <a:p>
            <a:r>
              <a:rPr lang="es-MX" b="1" dirty="0">
                <a:solidFill>
                  <a:srgbClr val="800080"/>
                </a:solidFill>
                <a:latin typeface="Tahoma" pitchFamily="34" charset="0"/>
                <a:ea typeface="Tahoma" pitchFamily="34" charset="0"/>
                <a:cs typeface="Tahoma" pitchFamily="34" charset="0"/>
              </a:rPr>
              <a:t>Autoridades Electorales: (Artículo 128</a:t>
            </a:r>
            <a:r>
              <a:rPr lang="es-MX" b="1" dirty="0" smtClean="0">
                <a:solidFill>
                  <a:srgbClr val="800080"/>
                </a:solidFill>
                <a:latin typeface="Tahoma" pitchFamily="34" charset="0"/>
                <a:ea typeface="Tahoma" pitchFamily="34" charset="0"/>
                <a:cs typeface="Tahoma" pitchFamily="34" charset="0"/>
              </a:rPr>
              <a:t>)</a:t>
            </a:r>
            <a:endParaRPr lang="es-MX" dirty="0">
              <a:latin typeface="Tahoma" pitchFamily="34" charset="0"/>
              <a:ea typeface="Tahoma" pitchFamily="34" charset="0"/>
              <a:cs typeface="Tahoma" pitchFamily="34" charset="0"/>
            </a:endParaRPr>
          </a:p>
        </p:txBody>
      </p:sp>
      <p:sp>
        <p:nvSpPr>
          <p:cNvPr id="12" name="11 CuadroTexto"/>
          <p:cNvSpPr txBox="1"/>
          <p:nvPr/>
        </p:nvSpPr>
        <p:spPr>
          <a:xfrm>
            <a:off x="2246837" y="4138667"/>
            <a:ext cx="1790363" cy="784830"/>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endParaRPr lang="es-MX" sz="1500" b="1" dirty="0">
              <a:latin typeface="Tahoma" pitchFamily="34" charset="0"/>
              <a:ea typeface="Tahoma" pitchFamily="34" charset="0"/>
              <a:cs typeface="Tahoma" pitchFamily="34" charset="0"/>
            </a:endParaRPr>
          </a:p>
          <a:p>
            <a:pPr marL="128588" indent="-128588">
              <a:buFontTx/>
              <a:buChar char="-"/>
              <a:tabLst>
                <a:tab pos="807244" algn="l"/>
              </a:tabLst>
            </a:pPr>
            <a:endParaRPr lang="es-MX" sz="1500" b="1" dirty="0">
              <a:latin typeface="Tahoma" pitchFamily="34" charset="0"/>
              <a:ea typeface="Tahoma" pitchFamily="34" charset="0"/>
              <a:cs typeface="Tahoma" pitchFamily="34" charset="0"/>
            </a:endParaRPr>
          </a:p>
          <a:p>
            <a:pPr marL="128588" indent="-128588">
              <a:buFontTx/>
              <a:buChar char="-"/>
              <a:tabLst>
                <a:tab pos="807244" algn="l"/>
              </a:tabLst>
            </a:pPr>
            <a:endParaRPr lang="es-MX" sz="1500" b="1" dirty="0">
              <a:latin typeface="Tahoma" pitchFamily="34" charset="0"/>
              <a:ea typeface="Tahoma" pitchFamily="34" charset="0"/>
              <a:cs typeface="Tahoma" pitchFamily="34" charset="0"/>
            </a:endParaRPr>
          </a:p>
        </p:txBody>
      </p:sp>
      <p:sp>
        <p:nvSpPr>
          <p:cNvPr id="5" name="4 CuadroTexto"/>
          <p:cNvSpPr txBox="1"/>
          <p:nvPr/>
        </p:nvSpPr>
        <p:spPr>
          <a:xfrm>
            <a:off x="639267" y="2640422"/>
            <a:ext cx="3731718" cy="784830"/>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b="1" dirty="0">
                <a:latin typeface="Tahoma" pitchFamily="34" charset="0"/>
                <a:ea typeface="Tahoma" pitchFamily="34" charset="0"/>
                <a:cs typeface="Tahoma" pitchFamily="34" charset="0"/>
              </a:rPr>
              <a:t>Listado de partidos políticos</a:t>
            </a:r>
            <a:r>
              <a:rPr lang="es-MX" sz="1500" dirty="0">
                <a:solidFill>
                  <a:schemeClr val="accent2">
                    <a:lumMod val="75000"/>
                  </a:schemeClr>
                </a:solidFill>
                <a:latin typeface="Tahoma" pitchFamily="34" charset="0"/>
                <a:ea typeface="Tahoma" pitchFamily="34" charset="0"/>
                <a:cs typeface="Tahoma" pitchFamily="34" charset="0"/>
              </a:rPr>
              <a:t>, asociaciones y agrupaciones políticas o de ciudadanos registrados…</a:t>
            </a:r>
          </a:p>
        </p:txBody>
      </p:sp>
      <p:sp>
        <p:nvSpPr>
          <p:cNvPr id="22" name="21 CuadroTexto"/>
          <p:cNvSpPr txBox="1"/>
          <p:nvPr/>
        </p:nvSpPr>
        <p:spPr>
          <a:xfrm>
            <a:off x="3799745" y="2276705"/>
            <a:ext cx="6341801" cy="323165"/>
          </a:xfrm>
          <a:prstGeom prst="rect">
            <a:avLst/>
          </a:prstGeom>
          <a:noFill/>
        </p:spPr>
        <p:txBody>
          <a:bodyPr wrap="none" rtlCol="0">
            <a:spAutoFit/>
          </a:bodyPr>
          <a:lstStyle/>
          <a:p>
            <a:r>
              <a:rPr lang="es-MX" sz="1500" b="1" dirty="0">
                <a:solidFill>
                  <a:schemeClr val="accent2">
                    <a:lumMod val="75000"/>
                  </a:schemeClr>
                </a:solidFill>
                <a:latin typeface="Tahoma" pitchFamily="34" charset="0"/>
                <a:ea typeface="Tahoma" pitchFamily="34" charset="0"/>
                <a:cs typeface="Tahoma" pitchFamily="34" charset="0"/>
              </a:rPr>
              <a:t>Instituto Electoral y el Tribunal Electoral de la ciudad de México</a:t>
            </a:r>
            <a:endParaRPr lang="es-ES" sz="1500" b="1" dirty="0">
              <a:solidFill>
                <a:srgbClr val="800080"/>
              </a:solidFill>
              <a:latin typeface="Tahoma" pitchFamily="34" charset="0"/>
              <a:ea typeface="Tahoma" pitchFamily="34" charset="0"/>
              <a:cs typeface="Tahoma" pitchFamily="34" charset="0"/>
            </a:endParaRPr>
          </a:p>
        </p:txBody>
      </p:sp>
      <p:sp>
        <p:nvSpPr>
          <p:cNvPr id="16" name="15 CuadroTexto"/>
          <p:cNvSpPr txBox="1"/>
          <p:nvPr/>
        </p:nvSpPr>
        <p:spPr>
          <a:xfrm>
            <a:off x="213213" y="3425252"/>
            <a:ext cx="4976304" cy="784830"/>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dirty="0">
                <a:solidFill>
                  <a:srgbClr val="00B050"/>
                </a:solidFill>
                <a:latin typeface="Tahoma" pitchFamily="34" charset="0"/>
                <a:ea typeface="Tahoma" pitchFamily="34" charset="0"/>
                <a:cs typeface="Tahoma" pitchFamily="34" charset="0"/>
              </a:rPr>
              <a:t>Geografía y cartografía electoral: </a:t>
            </a:r>
            <a:r>
              <a:rPr lang="es-MX" sz="1500" b="1" dirty="0">
                <a:latin typeface="Tahoma" pitchFamily="34" charset="0"/>
                <a:ea typeface="Tahoma" pitchFamily="34" charset="0"/>
                <a:cs typeface="Tahoma" pitchFamily="34" charset="0"/>
              </a:rPr>
              <a:t>Distritos Electorales Uninominales y Demarcaciones Territoriales…</a:t>
            </a:r>
          </a:p>
        </p:txBody>
      </p:sp>
      <p:sp>
        <p:nvSpPr>
          <p:cNvPr id="17" name="16 CuadroTexto"/>
          <p:cNvSpPr txBox="1"/>
          <p:nvPr/>
        </p:nvSpPr>
        <p:spPr>
          <a:xfrm>
            <a:off x="758020" y="4182342"/>
            <a:ext cx="3731718" cy="784830"/>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b="1" dirty="0">
                <a:latin typeface="Tahoma" pitchFamily="34" charset="0"/>
                <a:ea typeface="Tahoma" pitchFamily="34" charset="0"/>
                <a:cs typeface="Tahoma" pitchFamily="34" charset="0"/>
              </a:rPr>
              <a:t>Expedientes resueltos:  Recursos y quejas por violaciones al Código Electoral…</a:t>
            </a:r>
          </a:p>
        </p:txBody>
      </p:sp>
      <p:sp>
        <p:nvSpPr>
          <p:cNvPr id="18" name="17 CuadroTexto"/>
          <p:cNvSpPr txBox="1"/>
          <p:nvPr/>
        </p:nvSpPr>
        <p:spPr>
          <a:xfrm>
            <a:off x="7135821" y="2640422"/>
            <a:ext cx="4763253" cy="1477328"/>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500" dirty="0">
                <a:solidFill>
                  <a:srgbClr val="660033"/>
                </a:solidFill>
                <a:latin typeface="Tahoma" pitchFamily="34" charset="0"/>
                <a:ea typeface="Tahoma" pitchFamily="34" charset="0"/>
                <a:cs typeface="Tahoma" pitchFamily="34" charset="0"/>
              </a:rPr>
              <a:t>Catálogo:</a:t>
            </a:r>
          </a:p>
          <a:p>
            <a:pPr marL="942975" lvl="2" indent="-257175">
              <a:buClr>
                <a:srgbClr val="800080"/>
              </a:buClr>
              <a:buFont typeface="Arial" panose="020B0604020202020204" pitchFamily="34" charset="0"/>
              <a:buChar char="•"/>
            </a:pPr>
            <a:r>
              <a:rPr lang="es-MX" sz="1500" dirty="0">
                <a:latin typeface="Tahoma" pitchFamily="34" charset="0"/>
                <a:ea typeface="Tahoma" pitchFamily="34" charset="0"/>
                <a:cs typeface="Tahoma" pitchFamily="34" charset="0"/>
              </a:rPr>
              <a:t>Estaciones de radio</a:t>
            </a:r>
          </a:p>
          <a:p>
            <a:pPr marL="942975" lvl="2" indent="-257175">
              <a:buClr>
                <a:srgbClr val="800080"/>
              </a:buClr>
              <a:buFont typeface="Arial" panose="020B0604020202020204" pitchFamily="34" charset="0"/>
              <a:buChar char="•"/>
            </a:pPr>
            <a:r>
              <a:rPr lang="es-MX" sz="1500" dirty="0">
                <a:latin typeface="Tahoma" pitchFamily="34" charset="0"/>
                <a:ea typeface="Tahoma" pitchFamily="34" charset="0"/>
                <a:cs typeface="Tahoma" pitchFamily="34" charset="0"/>
              </a:rPr>
              <a:t>Canales de televisión</a:t>
            </a:r>
          </a:p>
          <a:p>
            <a:pPr marL="942975" lvl="2" indent="-257175">
              <a:buClr>
                <a:srgbClr val="800080"/>
              </a:buClr>
              <a:buFont typeface="Arial" panose="020B0604020202020204" pitchFamily="34" charset="0"/>
              <a:buChar char="•"/>
            </a:pPr>
            <a:r>
              <a:rPr lang="es-MX" sz="1500" dirty="0">
                <a:latin typeface="Tahoma" pitchFamily="34" charset="0"/>
                <a:ea typeface="Tahoma" pitchFamily="34" charset="0"/>
                <a:cs typeface="Tahoma" pitchFamily="34" charset="0"/>
              </a:rPr>
              <a:t>Pautas de transmisión</a:t>
            </a:r>
          </a:p>
          <a:p>
            <a:pPr marL="942975" lvl="2" indent="-257175">
              <a:buClr>
                <a:srgbClr val="800080"/>
              </a:buClr>
              <a:buFont typeface="Arial" panose="020B0604020202020204" pitchFamily="34" charset="0"/>
              <a:buChar char="•"/>
            </a:pPr>
            <a:r>
              <a:rPr lang="es-MX" sz="1500" dirty="0">
                <a:latin typeface="Tahoma" pitchFamily="34" charset="0"/>
                <a:ea typeface="Tahoma" pitchFamily="34" charset="0"/>
                <a:cs typeface="Tahoma" pitchFamily="34" charset="0"/>
              </a:rPr>
              <a:t>Versiones de spots del Instituto Electoral  y de partidos políticos</a:t>
            </a:r>
          </a:p>
        </p:txBody>
      </p:sp>
      <p:sp>
        <p:nvSpPr>
          <p:cNvPr id="19" name="18 CuadroTexto"/>
          <p:cNvSpPr txBox="1"/>
          <p:nvPr/>
        </p:nvSpPr>
        <p:spPr>
          <a:xfrm>
            <a:off x="6799400" y="4359452"/>
            <a:ext cx="5113444" cy="1477328"/>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dirty="0">
                <a:solidFill>
                  <a:schemeClr val="accent4">
                    <a:lumMod val="75000"/>
                  </a:schemeClr>
                </a:solidFill>
                <a:latin typeface="Tahoma" pitchFamily="34" charset="0"/>
                <a:ea typeface="Tahoma" pitchFamily="34" charset="0"/>
                <a:cs typeface="Tahoma" pitchFamily="34" charset="0"/>
              </a:rPr>
              <a:t>De los partidos políticos, asociaciones y agrupaciones políticas o de ciudadanos..:</a:t>
            </a:r>
          </a:p>
          <a:p>
            <a:pPr marL="942975" lvl="2" indent="-257175" algn="ctr">
              <a:buClr>
                <a:srgbClr val="800080"/>
              </a:buClr>
              <a:buFont typeface="Arial" panose="020B0604020202020204" pitchFamily="34" charset="0"/>
              <a:buChar char="•"/>
            </a:pPr>
            <a:r>
              <a:rPr lang="es-MX" sz="1500" dirty="0">
                <a:latin typeface="Tahoma" pitchFamily="34" charset="0"/>
                <a:ea typeface="Tahoma" pitchFamily="34" charset="0"/>
                <a:cs typeface="Tahoma" pitchFamily="34" charset="0"/>
              </a:rPr>
              <a:t>Montos otorgados </a:t>
            </a:r>
          </a:p>
          <a:p>
            <a:pPr marL="942975" lvl="2" indent="-257175">
              <a:buClr>
                <a:srgbClr val="800080"/>
              </a:buClr>
              <a:buFont typeface="Arial" panose="020B0604020202020204" pitchFamily="34" charset="0"/>
              <a:buChar char="•"/>
            </a:pPr>
            <a:r>
              <a:rPr lang="es-MX" sz="1500" b="1" dirty="0">
                <a:latin typeface="Tahoma" pitchFamily="34" charset="0"/>
                <a:ea typeface="Tahoma" pitchFamily="34" charset="0"/>
                <a:cs typeface="Tahoma" pitchFamily="34" charset="0"/>
              </a:rPr>
              <a:t>Informes presentados al concluir el procedimiento de fiscalización respectiva…y </a:t>
            </a:r>
            <a:r>
              <a:rPr lang="es-MX" sz="1500" b="1" dirty="0" smtClean="0">
                <a:latin typeface="Tahoma" pitchFamily="34" charset="0"/>
                <a:ea typeface="Tahoma" pitchFamily="34" charset="0"/>
                <a:cs typeface="Tahoma" pitchFamily="34" charset="0"/>
              </a:rPr>
              <a:t>anexos</a:t>
            </a:r>
            <a:endParaRPr lang="es-MX" sz="1500" dirty="0">
              <a:latin typeface="Tahoma" pitchFamily="34" charset="0"/>
              <a:ea typeface="Tahoma" pitchFamily="34" charset="0"/>
              <a:cs typeface="Tahoma" pitchFamily="34" charset="0"/>
            </a:endParaRPr>
          </a:p>
        </p:txBody>
      </p:sp>
      <p:sp>
        <p:nvSpPr>
          <p:cNvPr id="20" name="19 CuadroTexto"/>
          <p:cNvSpPr txBox="1"/>
          <p:nvPr/>
        </p:nvSpPr>
        <p:spPr>
          <a:xfrm>
            <a:off x="639267" y="5004831"/>
            <a:ext cx="3731718" cy="784830"/>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dirty="0">
                <a:solidFill>
                  <a:schemeClr val="accent4">
                    <a:lumMod val="75000"/>
                  </a:schemeClr>
                </a:solidFill>
                <a:latin typeface="Tahoma" pitchFamily="34" charset="0"/>
                <a:ea typeface="Tahoma" pitchFamily="34" charset="0"/>
                <a:cs typeface="Tahoma" pitchFamily="34" charset="0"/>
              </a:rPr>
              <a:t>Franquicias postales y telegráficas asignadas al partido político, para cumplimiento de sus funciones…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08386" y="4768576"/>
            <a:ext cx="1871584" cy="836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5909" y="3214972"/>
            <a:ext cx="1594061" cy="985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1" name="20 Grupo"/>
          <p:cNvGrpSpPr/>
          <p:nvPr/>
        </p:nvGrpSpPr>
        <p:grpSpPr>
          <a:xfrm>
            <a:off x="1938548" y="140553"/>
            <a:ext cx="8928993" cy="1171039"/>
            <a:chOff x="107503" y="97721"/>
            <a:chExt cx="8928993" cy="1171039"/>
          </a:xfrm>
        </p:grpSpPr>
        <p:pic>
          <p:nvPicPr>
            <p:cNvPr id="23"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4" name="12 Grupo"/>
            <p:cNvGrpSpPr/>
            <p:nvPr/>
          </p:nvGrpSpPr>
          <p:grpSpPr>
            <a:xfrm>
              <a:off x="107503" y="97721"/>
              <a:ext cx="8928993" cy="1171039"/>
              <a:chOff x="107503" y="44624"/>
              <a:chExt cx="8972347" cy="1045270"/>
            </a:xfrm>
          </p:grpSpPr>
          <p:pic>
            <p:nvPicPr>
              <p:cNvPr id="26" name="25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8"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9" name="Imagen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CuadroTexto"/>
          <p:cNvSpPr txBox="1"/>
          <p:nvPr/>
        </p:nvSpPr>
        <p:spPr>
          <a:xfrm>
            <a:off x="1746656" y="5858212"/>
            <a:ext cx="5486163" cy="784830"/>
          </a:xfrm>
          <a:prstGeom prst="rect">
            <a:avLst/>
          </a:prstGeom>
          <a:noFill/>
        </p:spPr>
        <p:txBody>
          <a:bodyPr wrap="square" rtlCol="0">
            <a:spAutoFit/>
          </a:bodyPr>
          <a:lstStyle/>
          <a:p>
            <a:pPr marL="257175" indent="-257175" algn="ctr">
              <a:buFont typeface="Wingdings" panose="05000000000000000000" pitchFamily="2" charset="2"/>
              <a:buChar char="q"/>
            </a:pPr>
            <a:r>
              <a:rPr lang="es-MX" sz="1500" b="1" dirty="0">
                <a:latin typeface="Tahoma" pitchFamily="34" charset="0"/>
                <a:ea typeface="Tahoma" pitchFamily="34" charset="0"/>
                <a:cs typeface="Tahoma" pitchFamily="34" charset="0"/>
              </a:rPr>
              <a:t>En el caso del Tribunal Electoral: Sentencias que causaron ejecutoria, protegiendo la Información de acceso restringido.</a:t>
            </a:r>
            <a:endParaRPr lang="es-ES" sz="1500" dirty="0">
              <a:latin typeface="Tahoma" pitchFamily="34" charset="0"/>
              <a:ea typeface="Tahoma" pitchFamily="34" charset="0"/>
              <a:cs typeface="Tahoma" pitchFamily="34" charset="0"/>
            </a:endParaRPr>
          </a:p>
        </p:txBody>
      </p:sp>
      <p:sp>
        <p:nvSpPr>
          <p:cNvPr id="25" name="24 CuadroTexto"/>
          <p:cNvSpPr txBox="1"/>
          <p:nvPr/>
        </p:nvSpPr>
        <p:spPr>
          <a:xfrm>
            <a:off x="7513525" y="5899888"/>
            <a:ext cx="4370146" cy="553998"/>
          </a:xfrm>
          <a:prstGeom prst="rect">
            <a:avLst/>
          </a:prstGeom>
          <a:noFill/>
        </p:spPr>
        <p:txBody>
          <a:bodyPr wrap="square" rtlCol="0">
            <a:spAutoFit/>
          </a:bodyPr>
          <a:lstStyle/>
          <a:p>
            <a:pPr marL="257175" indent="-257175" algn="ctr">
              <a:buClr>
                <a:srgbClr val="0070C0"/>
              </a:buClr>
              <a:buFont typeface="Wingdings" panose="05000000000000000000" pitchFamily="2" charset="2"/>
              <a:buChar char="q"/>
            </a:pPr>
            <a:r>
              <a:rPr lang="es-MX" sz="1500" dirty="0">
                <a:solidFill>
                  <a:srgbClr val="CC0099"/>
                </a:solidFill>
                <a:latin typeface="Tahoma" pitchFamily="34" charset="0"/>
                <a:ea typeface="Tahoma" pitchFamily="34" charset="0"/>
                <a:cs typeface="Tahoma" pitchFamily="34" charset="0"/>
              </a:rPr>
              <a:t>Información detallada de su estado financiero y del uso y manejo de su presupuesto.</a:t>
            </a:r>
          </a:p>
        </p:txBody>
      </p:sp>
    </p:spTree>
    <p:extLst>
      <p:ext uri="{BB962C8B-B14F-4D97-AF65-F5344CB8AC3E}">
        <p14:creationId xmlns:p14="http://schemas.microsoft.com/office/powerpoint/2010/main" xmlns="" val="25542461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85756" y="866623"/>
            <a:ext cx="5351892" cy="899473"/>
          </a:xfrm>
        </p:spPr>
        <p:txBody>
          <a:bodyPr>
            <a:normAutofit/>
          </a:bodyPr>
          <a:lstStyle/>
          <a:p>
            <a:pPr algn="r"/>
            <a:r>
              <a:rPr lang="es-MX" sz="3300" b="1" dirty="0">
                <a:solidFill>
                  <a:schemeClr val="tx1"/>
                </a:solidFill>
                <a:latin typeface="+mn-lt"/>
              </a:rPr>
              <a:t>Obligaciones de Transparencia</a:t>
            </a:r>
            <a:r>
              <a:rPr lang="es-MX" sz="2100" b="1" dirty="0">
                <a:solidFill>
                  <a:schemeClr val="tx1"/>
                </a:solidFill>
                <a:latin typeface="+mn-lt"/>
              </a:rPr>
              <a:t/>
            </a:r>
            <a:br>
              <a:rPr lang="es-MX" sz="2100" b="1" dirty="0">
                <a:solidFill>
                  <a:schemeClr val="tx1"/>
                </a:solidFill>
                <a:latin typeface="+mn-lt"/>
              </a:rPr>
            </a:br>
            <a:r>
              <a:rPr lang="es-MX" sz="2100" b="1" dirty="0">
                <a:solidFill>
                  <a:srgbClr val="800080"/>
                </a:solidFill>
                <a:latin typeface="+mn-lt"/>
              </a:rPr>
              <a:t>Específicas de los Sujetos </a:t>
            </a:r>
            <a:r>
              <a:rPr lang="es-MX" sz="2100" b="1" dirty="0" smtClean="0">
                <a:solidFill>
                  <a:srgbClr val="800080"/>
                </a:solidFill>
                <a:latin typeface="+mn-lt"/>
              </a:rPr>
              <a:t>Obligados</a:t>
            </a:r>
            <a:endParaRPr lang="es-MX" sz="2100" b="1" dirty="0">
              <a:solidFill>
                <a:srgbClr val="800080"/>
              </a:solidFill>
              <a:latin typeface="+mn-lt"/>
            </a:endParaRPr>
          </a:p>
        </p:txBody>
      </p:sp>
      <p:sp>
        <p:nvSpPr>
          <p:cNvPr id="3" name="Marcador de contenido 2"/>
          <p:cNvSpPr>
            <a:spLocks noGrp="1"/>
          </p:cNvSpPr>
          <p:nvPr>
            <p:ph idx="1"/>
          </p:nvPr>
        </p:nvSpPr>
        <p:spPr>
          <a:xfrm>
            <a:off x="284460" y="1499438"/>
            <a:ext cx="5234623" cy="343119"/>
          </a:xfrm>
          <a:ln>
            <a:noFill/>
          </a:ln>
        </p:spPr>
        <p:txBody>
          <a:bodyPr>
            <a:noAutofit/>
          </a:bodyPr>
          <a:lstStyle/>
          <a:p>
            <a:r>
              <a:rPr lang="es-MX" sz="1500" b="1" dirty="0">
                <a:solidFill>
                  <a:srgbClr val="800080"/>
                </a:solidFill>
                <a:latin typeface="Tahoma" pitchFamily="34" charset="0"/>
                <a:ea typeface="Tahoma" pitchFamily="34" charset="0"/>
                <a:cs typeface="Tahoma" pitchFamily="34" charset="0"/>
              </a:rPr>
              <a:t>Organizaciones Políticas: (Artículo 129, 130 y 131)</a:t>
            </a:r>
            <a:br>
              <a:rPr lang="es-MX" sz="1500" b="1" dirty="0">
                <a:solidFill>
                  <a:srgbClr val="800080"/>
                </a:solidFill>
                <a:latin typeface="Tahoma" pitchFamily="34" charset="0"/>
                <a:ea typeface="Tahoma" pitchFamily="34" charset="0"/>
                <a:cs typeface="Tahoma" pitchFamily="34" charset="0"/>
              </a:rPr>
            </a:br>
            <a:endParaRPr lang="es-ES" sz="1500" dirty="0">
              <a:latin typeface="Tahoma" pitchFamily="34" charset="0"/>
              <a:ea typeface="Tahoma" pitchFamily="34" charset="0"/>
              <a:cs typeface="Tahoma" pitchFamily="34" charset="0"/>
            </a:endParaRPr>
          </a:p>
          <a:p>
            <a:endParaRPr lang="es-MX" sz="1500" dirty="0">
              <a:latin typeface="Tahoma" pitchFamily="34" charset="0"/>
              <a:ea typeface="Tahoma" pitchFamily="34" charset="0"/>
              <a:cs typeface="Tahoma" pitchFamily="34" charset="0"/>
            </a:endParaRPr>
          </a:p>
        </p:txBody>
      </p:sp>
      <p:sp>
        <p:nvSpPr>
          <p:cNvPr id="5" name="4 CuadroTexto"/>
          <p:cNvSpPr txBox="1"/>
          <p:nvPr/>
        </p:nvSpPr>
        <p:spPr>
          <a:xfrm>
            <a:off x="240851" y="2592383"/>
            <a:ext cx="4726737" cy="553998"/>
          </a:xfrm>
          <a:prstGeom prst="rect">
            <a:avLst/>
          </a:prstGeom>
          <a:noFill/>
          <a:ln>
            <a:solidFill>
              <a:schemeClr val="accent2">
                <a:lumMod val="75000"/>
              </a:schemeClr>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Convenios de participación entre partidos políticos con organizaciones de la sociedad civil..</a:t>
            </a:r>
          </a:p>
        </p:txBody>
      </p:sp>
      <p:sp>
        <p:nvSpPr>
          <p:cNvPr id="22" name="21 CuadroTexto"/>
          <p:cNvSpPr txBox="1"/>
          <p:nvPr/>
        </p:nvSpPr>
        <p:spPr>
          <a:xfrm>
            <a:off x="300579" y="1884005"/>
            <a:ext cx="11135359" cy="553998"/>
          </a:xfrm>
          <a:prstGeom prst="rect">
            <a:avLst/>
          </a:prstGeom>
          <a:noFill/>
        </p:spPr>
        <p:txBody>
          <a:bodyPr wrap="square" rtlCol="0">
            <a:spAutoFit/>
          </a:bodyPr>
          <a:lstStyle/>
          <a:p>
            <a:r>
              <a:rPr lang="es-MX" sz="1500" dirty="0">
                <a:solidFill>
                  <a:schemeClr val="accent5">
                    <a:lumMod val="75000"/>
                  </a:schemeClr>
                </a:solidFill>
                <a:latin typeface="Tahoma" pitchFamily="34" charset="0"/>
                <a:ea typeface="Tahoma" pitchFamily="34" charset="0"/>
                <a:cs typeface="Tahoma" pitchFamily="34" charset="0"/>
              </a:rPr>
              <a:t>Partidos Políticos, Agrupaciones políticas y personas morales constituidas en asociación civil  que pretendan postular Candidaturas independientes:</a:t>
            </a:r>
            <a:endParaRPr lang="es-ES" sz="1500" dirty="0">
              <a:solidFill>
                <a:schemeClr val="accent5">
                  <a:lumMod val="75000"/>
                </a:schemeClr>
              </a:solidFill>
              <a:latin typeface="Tahoma" pitchFamily="34" charset="0"/>
              <a:ea typeface="Tahoma" pitchFamily="34" charset="0"/>
              <a:cs typeface="Tahoma" pitchFamily="34" charset="0"/>
            </a:endParaRPr>
          </a:p>
        </p:txBody>
      </p:sp>
      <p:sp>
        <p:nvSpPr>
          <p:cNvPr id="16" name="15 CuadroTexto"/>
          <p:cNvSpPr txBox="1"/>
          <p:nvPr/>
        </p:nvSpPr>
        <p:spPr>
          <a:xfrm>
            <a:off x="240851" y="3300735"/>
            <a:ext cx="5233674" cy="553998"/>
          </a:xfrm>
          <a:prstGeom prst="rect">
            <a:avLst/>
          </a:prstGeom>
          <a:noFill/>
          <a:ln>
            <a:solidFill>
              <a:srgbClr val="00B05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Contratos o convenios  para adquisición o arrendamiento de bienes y servicio..</a:t>
            </a:r>
          </a:p>
        </p:txBody>
      </p:sp>
      <p:sp>
        <p:nvSpPr>
          <p:cNvPr id="17" name="16 CuadroTexto"/>
          <p:cNvSpPr txBox="1"/>
          <p:nvPr/>
        </p:nvSpPr>
        <p:spPr>
          <a:xfrm>
            <a:off x="240851" y="4048293"/>
            <a:ext cx="5055544" cy="553998"/>
          </a:xfrm>
          <a:prstGeom prst="rect">
            <a:avLst/>
          </a:prstGeom>
          <a:noFill/>
          <a:ln>
            <a:solidFill>
              <a:srgbClr val="80008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Organizaciones sociales adherentes o similares a algún partido político</a:t>
            </a:r>
          </a:p>
        </p:txBody>
      </p:sp>
      <p:sp>
        <p:nvSpPr>
          <p:cNvPr id="18" name="17 CuadroTexto"/>
          <p:cNvSpPr txBox="1"/>
          <p:nvPr/>
        </p:nvSpPr>
        <p:spPr>
          <a:xfrm>
            <a:off x="8170224" y="3569041"/>
            <a:ext cx="3723385" cy="1246495"/>
          </a:xfrm>
          <a:prstGeom prst="rect">
            <a:avLst/>
          </a:prstGeom>
          <a:noFill/>
          <a:ln>
            <a:solidFill>
              <a:srgbClr val="80008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b="1" dirty="0">
                <a:solidFill>
                  <a:schemeClr val="accent5">
                    <a:lumMod val="75000"/>
                  </a:schemeClr>
                </a:solidFill>
                <a:latin typeface="Tahoma" pitchFamily="34" charset="0"/>
                <a:ea typeface="Tahoma" pitchFamily="34" charset="0"/>
                <a:cs typeface="Tahoma" pitchFamily="34" charset="0"/>
              </a:rPr>
              <a:t>Padrón de afiliados o militantes de partidos políticos</a:t>
            </a:r>
            <a:r>
              <a:rPr lang="es-MX" sz="1500" dirty="0">
                <a:solidFill>
                  <a:schemeClr val="accent5">
                    <a:lumMod val="75000"/>
                  </a:schemeClr>
                </a:solidFill>
                <a:latin typeface="Tahoma" pitchFamily="34" charset="0"/>
                <a:ea typeface="Tahoma" pitchFamily="34" charset="0"/>
                <a:cs typeface="Tahoma" pitchFamily="34" charset="0"/>
              </a:rPr>
              <a:t>:</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Apellido, nombre o nombres</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Fecha de afiliación</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Entidad de residencia</a:t>
            </a:r>
          </a:p>
        </p:txBody>
      </p:sp>
      <p:sp>
        <p:nvSpPr>
          <p:cNvPr id="20" name="19 CuadroTexto"/>
          <p:cNvSpPr txBox="1"/>
          <p:nvPr/>
        </p:nvSpPr>
        <p:spPr>
          <a:xfrm>
            <a:off x="5606271" y="2430800"/>
            <a:ext cx="4772763" cy="323165"/>
          </a:xfrm>
          <a:prstGeom prst="rect">
            <a:avLst/>
          </a:prstGeom>
          <a:noFill/>
          <a:ln>
            <a:solidFill>
              <a:schemeClr val="accent5">
                <a:lumMod val="75000"/>
              </a:schemeClr>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Montos de cuotas aportadas por sus militantes…</a:t>
            </a:r>
          </a:p>
        </p:txBody>
      </p:sp>
      <p:sp>
        <p:nvSpPr>
          <p:cNvPr id="21" name="20 CuadroTexto"/>
          <p:cNvSpPr txBox="1"/>
          <p:nvPr/>
        </p:nvSpPr>
        <p:spPr>
          <a:xfrm>
            <a:off x="8146474" y="4980268"/>
            <a:ext cx="3996253" cy="553998"/>
          </a:xfrm>
          <a:prstGeom prst="rect">
            <a:avLst/>
          </a:prstGeom>
          <a:noFill/>
          <a:ln>
            <a:solidFill>
              <a:srgbClr val="FF66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Tiempos que les corresponden en canales de radio y televisión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4525" y="2887684"/>
            <a:ext cx="2524574" cy="10949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54207" y="4826041"/>
            <a:ext cx="1850217" cy="862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6246100" y="4024543"/>
            <a:ext cx="981424" cy="799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22 CuadroTexto"/>
          <p:cNvSpPr txBox="1"/>
          <p:nvPr/>
        </p:nvSpPr>
        <p:spPr>
          <a:xfrm>
            <a:off x="5474525" y="5712733"/>
            <a:ext cx="5735579" cy="553998"/>
          </a:xfrm>
          <a:prstGeom prst="rect">
            <a:avLst/>
          </a:prstGeom>
          <a:noFill/>
          <a:ln>
            <a:solidFill>
              <a:srgbClr val="0000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Plataformas electorales y programas e gobierno y mecanismos de designación de los órganos de dirección en sus ámbitos…</a:t>
            </a:r>
          </a:p>
        </p:txBody>
      </p:sp>
      <p:grpSp>
        <p:nvGrpSpPr>
          <p:cNvPr id="27" name="26 Grupo"/>
          <p:cNvGrpSpPr/>
          <p:nvPr/>
        </p:nvGrpSpPr>
        <p:grpSpPr>
          <a:xfrm>
            <a:off x="1938548" y="140553"/>
            <a:ext cx="8928993" cy="1171039"/>
            <a:chOff x="107503" y="97721"/>
            <a:chExt cx="8928993" cy="1171039"/>
          </a:xfrm>
        </p:grpSpPr>
        <p:pic>
          <p:nvPicPr>
            <p:cNvPr id="28" name="6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9" name="12 Grupo"/>
            <p:cNvGrpSpPr/>
            <p:nvPr/>
          </p:nvGrpSpPr>
          <p:grpSpPr>
            <a:xfrm>
              <a:off x="107503" y="97721"/>
              <a:ext cx="8928993" cy="1171039"/>
              <a:chOff x="107503" y="44624"/>
              <a:chExt cx="8972347" cy="1045270"/>
            </a:xfrm>
          </p:grpSpPr>
          <p:pic>
            <p:nvPicPr>
              <p:cNvPr id="30" name="29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3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2" name="11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33" name="Imagen 6"/>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24 CuadroTexto"/>
          <p:cNvSpPr txBox="1"/>
          <p:nvPr/>
        </p:nvSpPr>
        <p:spPr>
          <a:xfrm>
            <a:off x="8146473" y="2869382"/>
            <a:ext cx="3194462" cy="553998"/>
          </a:xfrm>
          <a:prstGeom prst="rect">
            <a:avLst/>
          </a:prstGeom>
          <a:noFill/>
          <a:ln>
            <a:solidFill>
              <a:srgbClr val="FF66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500" dirty="0">
                <a:solidFill>
                  <a:schemeClr val="accent5">
                    <a:lumMod val="75000"/>
                  </a:schemeClr>
                </a:solidFill>
                <a:latin typeface="Tahoma" pitchFamily="34" charset="0"/>
                <a:ea typeface="Tahoma" pitchFamily="34" charset="0"/>
                <a:cs typeface="Tahoma" pitchFamily="34" charset="0"/>
              </a:rPr>
              <a:t>Aportantes a las precampañas y campañas políticas.</a:t>
            </a:r>
          </a:p>
        </p:txBody>
      </p:sp>
      <p:sp>
        <p:nvSpPr>
          <p:cNvPr id="9" name="8 CuadroTexto"/>
          <p:cNvSpPr txBox="1"/>
          <p:nvPr/>
        </p:nvSpPr>
        <p:spPr>
          <a:xfrm>
            <a:off x="222666" y="4733755"/>
            <a:ext cx="5073730" cy="1708160"/>
          </a:xfrm>
          <a:prstGeom prst="rect">
            <a:avLst/>
          </a:prstGeom>
          <a:noFill/>
          <a:ln>
            <a:solidFill>
              <a:srgbClr val="002060"/>
            </a:solidFill>
            <a:prstDash val="sysDot"/>
          </a:ln>
        </p:spPr>
        <p:txBody>
          <a:bodyPr wrap="square" rtlCol="0">
            <a:spAutoFit/>
          </a:bodyPr>
          <a:lstStyle/>
          <a:p>
            <a:pPr marL="257175" indent="-257175" algn="just">
              <a:buFont typeface="Wingdings" panose="05000000000000000000" pitchFamily="2" charset="2"/>
              <a:buChar char="q"/>
            </a:pPr>
            <a:r>
              <a:rPr lang="es-MX" sz="1500" b="1" dirty="0">
                <a:solidFill>
                  <a:schemeClr val="accent5">
                    <a:lumMod val="75000"/>
                  </a:schemeClr>
                </a:solidFill>
                <a:latin typeface="Tahoma" pitchFamily="34" charset="0"/>
                <a:ea typeface="Tahoma" pitchFamily="34" charset="0"/>
                <a:cs typeface="Tahoma" pitchFamily="34" charset="0"/>
              </a:rPr>
              <a:t>Currículo de Precandidatos y candidatos a cargos de elección popular:</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Fotografía</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Versión pública de declaración patrimonial, Conflicto de intereses y fiscal.</a:t>
            </a:r>
          </a:p>
          <a:p>
            <a:pPr marL="942975" lvl="2" indent="-257175">
              <a:buClr>
                <a:srgbClr val="800080"/>
              </a:buClr>
              <a:buFont typeface="Arial" panose="020B0604020202020204" pitchFamily="34" charset="0"/>
              <a:buChar char="•"/>
            </a:pPr>
            <a:r>
              <a:rPr lang="es-MX" sz="1500" dirty="0">
                <a:solidFill>
                  <a:schemeClr val="accent5">
                    <a:lumMod val="75000"/>
                  </a:schemeClr>
                </a:solidFill>
                <a:latin typeface="Tahoma" pitchFamily="34" charset="0"/>
                <a:ea typeface="Tahoma" pitchFamily="34" charset="0"/>
                <a:cs typeface="Tahoma" pitchFamily="34" charset="0"/>
              </a:rPr>
              <a:t>Cargo al que se postula, distrito electoral, demarcación territorial y entidad.</a:t>
            </a:r>
            <a:endParaRPr lang="es-ES" sz="1500" dirty="0">
              <a:solidFill>
                <a:schemeClr val="accent5">
                  <a:lumMod val="75000"/>
                </a:schemeClr>
              </a:solidFill>
              <a:latin typeface="Tahoma" pitchFamily="34" charset="0"/>
              <a:ea typeface="Tahoma" pitchFamily="34" charset="0"/>
              <a:cs typeface="Tahoma" pitchFamily="34" charset="0"/>
            </a:endParaRPr>
          </a:p>
        </p:txBody>
      </p:sp>
      <p:sp>
        <p:nvSpPr>
          <p:cNvPr id="24" name="23 CuadroTexto"/>
          <p:cNvSpPr txBox="1"/>
          <p:nvPr/>
        </p:nvSpPr>
        <p:spPr>
          <a:xfrm>
            <a:off x="249374" y="6467692"/>
            <a:ext cx="12142727" cy="323165"/>
          </a:xfrm>
          <a:prstGeom prst="rect">
            <a:avLst/>
          </a:prstGeom>
          <a:noFill/>
          <a:ln>
            <a:noFill/>
            <a:prstDash val="sysDot"/>
          </a:ln>
        </p:spPr>
        <p:txBody>
          <a:bodyPr wrap="square" rtlCol="0">
            <a:spAutoFit/>
          </a:bodyPr>
          <a:lstStyle/>
          <a:p>
            <a:pPr>
              <a:buClr>
                <a:srgbClr val="0070C0"/>
              </a:buClr>
            </a:pPr>
            <a:r>
              <a:rPr lang="es-MX" sz="1500" b="1" dirty="0">
                <a:latin typeface="Tahoma" pitchFamily="34" charset="0"/>
                <a:ea typeface="Tahoma" pitchFamily="34" charset="0"/>
                <a:cs typeface="Tahoma" pitchFamily="34" charset="0"/>
              </a:rPr>
              <a:t>Los partidos políticos, adicionalmente sumaran la información detallada en la legislación electoral </a:t>
            </a:r>
            <a:r>
              <a:rPr lang="es-MX" sz="1500" b="1" dirty="0" smtClean="0">
                <a:latin typeface="Tahoma" pitchFamily="34" charset="0"/>
                <a:ea typeface="Tahoma" pitchFamily="34" charset="0"/>
                <a:cs typeface="Tahoma" pitchFamily="34" charset="0"/>
              </a:rPr>
              <a:t>vigente </a:t>
            </a:r>
            <a:r>
              <a:rPr lang="es-MX" sz="1500" b="1" dirty="0">
                <a:latin typeface="Tahoma" pitchFamily="34" charset="0"/>
                <a:ea typeface="Tahoma" pitchFamily="34" charset="0"/>
                <a:cs typeface="Tahoma" pitchFamily="34" charset="0"/>
              </a:rPr>
              <a:t>(Art. 130) CIPE</a:t>
            </a:r>
          </a:p>
        </p:txBody>
      </p:sp>
    </p:spTree>
    <p:extLst>
      <p:ext uri="{BB962C8B-B14F-4D97-AF65-F5344CB8AC3E}">
        <p14:creationId xmlns:p14="http://schemas.microsoft.com/office/powerpoint/2010/main" xmlns="" val="2942751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45264" y="3761310"/>
            <a:ext cx="2272417" cy="15419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p:nvPr>
        </p:nvSpPr>
        <p:spPr>
          <a:xfrm>
            <a:off x="2570098" y="878498"/>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304643" y="2081328"/>
            <a:ext cx="8324330" cy="343119"/>
          </a:xfrm>
          <a:ln>
            <a:solidFill>
              <a:srgbClr val="003399"/>
            </a:solidFill>
          </a:ln>
        </p:spPr>
        <p:txBody>
          <a:bodyPr>
            <a:noAutofit/>
          </a:bodyPr>
          <a:lstStyle/>
          <a:p>
            <a:r>
              <a:rPr lang="es-MX" sz="1800" b="1" dirty="0">
                <a:solidFill>
                  <a:srgbClr val="800080"/>
                </a:solidFill>
                <a:latin typeface="Tahoma" pitchFamily="34" charset="0"/>
                <a:ea typeface="Tahoma" pitchFamily="34" charset="0"/>
                <a:cs typeface="Tahoma" pitchFamily="34" charset="0"/>
              </a:rPr>
              <a:t>Comisión de Derechos Humanos de la Ciudad de México: (Artículo 132</a:t>
            </a:r>
            <a:r>
              <a:rPr lang="es-MX" sz="1800" b="1" dirty="0" smtClean="0">
                <a:solidFill>
                  <a:srgbClr val="800080"/>
                </a:solidFill>
                <a:latin typeface="Tahoma" pitchFamily="34" charset="0"/>
                <a:ea typeface="Tahoma" pitchFamily="34" charset="0"/>
                <a:cs typeface="Tahoma" pitchFamily="34" charset="0"/>
              </a:rPr>
              <a:t>)</a:t>
            </a:r>
            <a:endParaRPr lang="es-ES" sz="1800" dirty="0">
              <a:latin typeface="Tahoma" pitchFamily="34" charset="0"/>
              <a:ea typeface="Tahoma" pitchFamily="34" charset="0"/>
              <a:cs typeface="Tahoma" pitchFamily="34" charset="0"/>
            </a:endParaRPr>
          </a:p>
        </p:txBody>
      </p:sp>
      <p:sp>
        <p:nvSpPr>
          <p:cNvPr id="5" name="4 CuadroTexto"/>
          <p:cNvSpPr txBox="1"/>
          <p:nvPr/>
        </p:nvSpPr>
        <p:spPr>
          <a:xfrm>
            <a:off x="304643" y="2708568"/>
            <a:ext cx="5608645" cy="1015663"/>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Listado y versiones públicas de las recomendaciones emitidas:</a:t>
            </a:r>
          </a:p>
          <a:p>
            <a:pPr marL="942975" lvl="2" indent="-257175">
              <a:buClr>
                <a:srgbClr val="800080"/>
              </a:buClr>
              <a:buFont typeface="Arial" panose="020B0604020202020204" pitchFamily="34" charset="0"/>
              <a:buChar char="•"/>
            </a:pPr>
            <a:r>
              <a:rPr lang="es-MX" sz="1200" dirty="0">
                <a:solidFill>
                  <a:srgbClr val="00B050"/>
                </a:solidFill>
                <a:latin typeface="Tahoma" pitchFamily="34" charset="0"/>
                <a:ea typeface="Tahoma" pitchFamily="34" charset="0"/>
                <a:cs typeface="Tahoma" pitchFamily="34" charset="0"/>
              </a:rPr>
              <a:t>Destinatario o autoridad a la que se recomienda</a:t>
            </a:r>
          </a:p>
          <a:p>
            <a:pPr marL="942975" lvl="2" indent="-257175">
              <a:buClr>
                <a:srgbClr val="800080"/>
              </a:buClr>
              <a:buFont typeface="Arial" panose="020B0604020202020204" pitchFamily="34" charset="0"/>
              <a:buChar char="•"/>
            </a:pPr>
            <a:r>
              <a:rPr lang="es-MX" sz="1200" dirty="0">
                <a:solidFill>
                  <a:srgbClr val="00B050"/>
                </a:solidFill>
                <a:latin typeface="Tahoma" pitchFamily="34" charset="0"/>
                <a:ea typeface="Tahoma" pitchFamily="34" charset="0"/>
                <a:cs typeface="Tahoma" pitchFamily="34" charset="0"/>
              </a:rPr>
              <a:t>Estado que guarda su atención</a:t>
            </a:r>
          </a:p>
          <a:p>
            <a:pPr marL="942975" lvl="2" indent="-257175">
              <a:buClr>
                <a:srgbClr val="800080"/>
              </a:buClr>
              <a:buFont typeface="Arial" panose="020B0604020202020204" pitchFamily="34" charset="0"/>
              <a:buChar char="•"/>
            </a:pPr>
            <a:r>
              <a:rPr lang="es-MX" sz="1200" dirty="0">
                <a:solidFill>
                  <a:srgbClr val="00B050"/>
                </a:solidFill>
                <a:latin typeface="Tahoma" pitchFamily="34" charset="0"/>
                <a:ea typeface="Tahoma" pitchFamily="34" charset="0"/>
                <a:cs typeface="Tahoma" pitchFamily="34" charset="0"/>
              </a:rPr>
              <a:t>Minutas de comparecencias de los titulares que se negaron a aceptar las recomendaciones</a:t>
            </a:r>
            <a:r>
              <a:rPr lang="es-MX" sz="1200" dirty="0" smtClean="0">
                <a:solidFill>
                  <a:srgbClr val="00B050"/>
                </a:solidFill>
                <a:latin typeface="Tahoma" pitchFamily="34" charset="0"/>
                <a:ea typeface="Tahoma" pitchFamily="34" charset="0"/>
                <a:cs typeface="Tahoma" pitchFamily="34" charset="0"/>
              </a:rPr>
              <a:t>.</a:t>
            </a:r>
            <a:endParaRPr lang="es-MX" sz="1200" dirty="0">
              <a:latin typeface="Tahoma" pitchFamily="34" charset="0"/>
              <a:ea typeface="Tahoma" pitchFamily="34" charset="0"/>
              <a:cs typeface="Tahoma" pitchFamily="34" charset="0"/>
            </a:endParaRPr>
          </a:p>
        </p:txBody>
      </p:sp>
      <p:sp>
        <p:nvSpPr>
          <p:cNvPr id="17" name="16 CuadroTexto"/>
          <p:cNvSpPr txBox="1"/>
          <p:nvPr/>
        </p:nvSpPr>
        <p:spPr>
          <a:xfrm rot="21383901">
            <a:off x="369170" y="3964225"/>
            <a:ext cx="4878765" cy="646331"/>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660033"/>
                </a:solidFill>
                <a:latin typeface="Tahoma" pitchFamily="34" charset="0"/>
                <a:ea typeface="Tahoma" pitchFamily="34" charset="0"/>
                <a:cs typeface="Tahoma" pitchFamily="34" charset="0"/>
              </a:rPr>
              <a:t>Quejas y denuncias presentadas ante las autoridades administrativas o penales respectivas…estado procesal o sentido en que se resolvió</a:t>
            </a:r>
            <a:r>
              <a:rPr lang="es-MX" sz="1200" dirty="0" smtClean="0">
                <a:solidFill>
                  <a:srgbClr val="660033"/>
                </a:solidFill>
                <a:latin typeface="Tahoma" pitchFamily="34" charset="0"/>
                <a:ea typeface="Tahoma" pitchFamily="34" charset="0"/>
                <a:cs typeface="Tahoma" pitchFamily="34" charset="0"/>
              </a:rPr>
              <a:t>.</a:t>
            </a:r>
            <a:endParaRPr lang="es-MX" sz="1200" dirty="0">
              <a:solidFill>
                <a:srgbClr val="660033"/>
              </a:solidFill>
              <a:latin typeface="Tahoma" pitchFamily="34" charset="0"/>
              <a:ea typeface="Tahoma" pitchFamily="34" charset="0"/>
              <a:cs typeface="Tahoma" pitchFamily="34" charset="0"/>
            </a:endParaRPr>
          </a:p>
        </p:txBody>
      </p:sp>
      <p:sp>
        <p:nvSpPr>
          <p:cNvPr id="18" name="17 CuadroTexto"/>
          <p:cNvSpPr txBox="1"/>
          <p:nvPr/>
        </p:nvSpPr>
        <p:spPr>
          <a:xfrm>
            <a:off x="6656628" y="2729501"/>
            <a:ext cx="4886187" cy="646331"/>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Estadísticas sobre quejas presentadas: edad y género, motivo de denuncia y ubicación geográfica del acto denunciado</a:t>
            </a:r>
          </a:p>
        </p:txBody>
      </p:sp>
      <p:sp>
        <p:nvSpPr>
          <p:cNvPr id="20" name="19 CuadroTexto"/>
          <p:cNvSpPr txBox="1"/>
          <p:nvPr/>
        </p:nvSpPr>
        <p:spPr>
          <a:xfrm>
            <a:off x="2134692" y="4692406"/>
            <a:ext cx="3292331" cy="461665"/>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chemeClr val="accent4">
                    <a:lumMod val="75000"/>
                  </a:schemeClr>
                </a:solidFill>
                <a:latin typeface="Tahoma" pitchFamily="34" charset="0"/>
                <a:ea typeface="Tahoma" pitchFamily="34" charset="0"/>
                <a:cs typeface="Tahoma" pitchFamily="34" charset="0"/>
              </a:rPr>
              <a:t>Programas de prevención y promoción en materia de derechos humanos…</a:t>
            </a:r>
          </a:p>
        </p:txBody>
      </p:sp>
      <p:sp>
        <p:nvSpPr>
          <p:cNvPr id="25" name="24 CuadroTexto"/>
          <p:cNvSpPr txBox="1"/>
          <p:nvPr/>
        </p:nvSpPr>
        <p:spPr>
          <a:xfrm>
            <a:off x="7233639" y="4427493"/>
            <a:ext cx="4309176" cy="830997"/>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CC0099"/>
                </a:solidFill>
                <a:latin typeface="Tahoma" pitchFamily="34" charset="0"/>
                <a:ea typeface="Tahoma" pitchFamily="34" charset="0"/>
                <a:cs typeface="Tahoma" pitchFamily="34" charset="0"/>
              </a:rPr>
              <a:t>Toda información relacionada con hechos constitutivos de violaciones graves de derechos humanos o delitos de lesa humanidad, (ya determinados por autoridad competente)…</a:t>
            </a:r>
          </a:p>
        </p:txBody>
      </p:sp>
      <p:sp>
        <p:nvSpPr>
          <p:cNvPr id="21" name="20 CuadroTexto"/>
          <p:cNvSpPr txBox="1"/>
          <p:nvPr/>
        </p:nvSpPr>
        <p:spPr>
          <a:xfrm rot="171143">
            <a:off x="7980770" y="5494693"/>
            <a:ext cx="3731718" cy="461665"/>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660033"/>
                </a:solidFill>
                <a:latin typeface="Tahoma" pitchFamily="34" charset="0"/>
                <a:ea typeface="Tahoma" pitchFamily="34" charset="0"/>
                <a:cs typeface="Tahoma" pitchFamily="34" charset="0"/>
              </a:rPr>
              <a:t>Evaluación y monitoreo: igualdad entre mujeres y </a:t>
            </a:r>
            <a:r>
              <a:rPr lang="es-MX" sz="1200" dirty="0" smtClean="0">
                <a:solidFill>
                  <a:srgbClr val="660033"/>
                </a:solidFill>
                <a:latin typeface="Tahoma" pitchFamily="34" charset="0"/>
                <a:ea typeface="Tahoma" pitchFamily="34" charset="0"/>
                <a:cs typeface="Tahoma" pitchFamily="34" charset="0"/>
              </a:rPr>
              <a:t>hombres</a:t>
            </a:r>
            <a:endParaRPr lang="es-MX" sz="1200" dirty="0">
              <a:solidFill>
                <a:srgbClr val="660033"/>
              </a:solidFill>
              <a:latin typeface="Tahoma" pitchFamily="34" charset="0"/>
              <a:ea typeface="Tahoma" pitchFamily="34" charset="0"/>
              <a:cs typeface="Tahoma" pitchFamily="34" charset="0"/>
            </a:endParaRPr>
          </a:p>
        </p:txBody>
      </p:sp>
      <p:sp>
        <p:nvSpPr>
          <p:cNvPr id="23" name="22 CuadroTexto"/>
          <p:cNvSpPr txBox="1"/>
          <p:nvPr/>
        </p:nvSpPr>
        <p:spPr>
          <a:xfrm>
            <a:off x="440212" y="5402128"/>
            <a:ext cx="4401291" cy="461665"/>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7030A0"/>
                </a:solidFill>
                <a:latin typeface="Tahoma" pitchFamily="34" charset="0"/>
                <a:ea typeface="Tahoma" pitchFamily="34" charset="0"/>
                <a:cs typeface="Tahoma" pitchFamily="34" charset="0"/>
              </a:rPr>
              <a:t>Lineamientos generales de la actuación de la Comisión y recomendaciones emitidas por el Consejo…</a:t>
            </a:r>
          </a:p>
        </p:txBody>
      </p:sp>
      <p:sp>
        <p:nvSpPr>
          <p:cNvPr id="19" name="18 CuadroTexto"/>
          <p:cNvSpPr txBox="1"/>
          <p:nvPr/>
        </p:nvSpPr>
        <p:spPr>
          <a:xfrm rot="442192">
            <a:off x="7633529" y="3613267"/>
            <a:ext cx="3731718" cy="461665"/>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200" dirty="0">
                <a:solidFill>
                  <a:schemeClr val="accent4">
                    <a:lumMod val="75000"/>
                  </a:schemeClr>
                </a:solidFill>
                <a:latin typeface="Tahoma" pitchFamily="34" charset="0"/>
                <a:ea typeface="Tahoma" pitchFamily="34" charset="0"/>
                <a:cs typeface="Tahoma" pitchFamily="34" charset="0"/>
              </a:rPr>
              <a:t>Versión pública de acuerdos de conciliación, </a:t>
            </a:r>
            <a:r>
              <a:rPr lang="es-MX" sz="1200" b="1" dirty="0">
                <a:latin typeface="Tahoma" pitchFamily="34" charset="0"/>
                <a:ea typeface="Tahoma" pitchFamily="34" charset="0"/>
                <a:cs typeface="Tahoma" pitchFamily="34" charset="0"/>
              </a:rPr>
              <a:t>previo consentimiento</a:t>
            </a:r>
            <a:r>
              <a:rPr lang="es-MX" sz="1200" dirty="0">
                <a:solidFill>
                  <a:schemeClr val="accent4">
                    <a:lumMod val="75000"/>
                  </a:schemeClr>
                </a:solidFill>
                <a:latin typeface="Tahoma" pitchFamily="34" charset="0"/>
                <a:ea typeface="Tahoma" pitchFamily="34" charset="0"/>
                <a:cs typeface="Tahoma" pitchFamily="34" charset="0"/>
              </a:rPr>
              <a:t> del quejoso</a:t>
            </a:r>
            <a:r>
              <a:rPr lang="es-MX" sz="1200" dirty="0" smtClean="0">
                <a:solidFill>
                  <a:schemeClr val="accent4">
                    <a:lumMod val="75000"/>
                  </a:schemeClr>
                </a:solidFill>
                <a:latin typeface="Tahoma" pitchFamily="34" charset="0"/>
                <a:ea typeface="Tahoma" pitchFamily="34" charset="0"/>
                <a:cs typeface="Tahoma" pitchFamily="34" charset="0"/>
              </a:rPr>
              <a:t>¡¡</a:t>
            </a:r>
            <a:endParaRPr lang="es-MX" sz="1200" dirty="0">
              <a:latin typeface="Tahoma" pitchFamily="34" charset="0"/>
              <a:ea typeface="Tahoma" pitchFamily="34" charset="0"/>
              <a:cs typeface="Tahoma" pitchFamily="34" charset="0"/>
            </a:endParaRPr>
          </a:p>
        </p:txBody>
      </p:sp>
      <p:grpSp>
        <p:nvGrpSpPr>
          <p:cNvPr id="14" name="13 Grupo"/>
          <p:cNvGrpSpPr/>
          <p:nvPr/>
        </p:nvGrpSpPr>
        <p:grpSpPr>
          <a:xfrm>
            <a:off x="1938548" y="140553"/>
            <a:ext cx="8928993" cy="1171039"/>
            <a:chOff x="107503" y="97721"/>
            <a:chExt cx="8928993" cy="1171039"/>
          </a:xfrm>
        </p:grpSpPr>
        <p:pic>
          <p:nvPicPr>
            <p:cNvPr id="15"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6" name="12 Grupo"/>
            <p:cNvGrpSpPr/>
            <p:nvPr/>
          </p:nvGrpSpPr>
          <p:grpSpPr>
            <a:xfrm>
              <a:off x="107503" y="97721"/>
              <a:ext cx="8928993" cy="1171039"/>
              <a:chOff x="107503" y="44624"/>
              <a:chExt cx="8972347" cy="1045270"/>
            </a:xfrm>
          </p:grpSpPr>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6"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7"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CuadroTexto"/>
          <p:cNvSpPr txBox="1"/>
          <p:nvPr/>
        </p:nvSpPr>
        <p:spPr>
          <a:xfrm>
            <a:off x="3976985" y="5795008"/>
            <a:ext cx="3872606" cy="507831"/>
          </a:xfrm>
          <a:prstGeom prst="rect">
            <a:avLst/>
          </a:prstGeom>
          <a:noFill/>
        </p:spPr>
        <p:txBody>
          <a:bodyPr wrap="square" rtlCol="0">
            <a:spAutoFit/>
          </a:bodyPr>
          <a:lstStyle/>
          <a:p>
            <a:pPr marL="214313" indent="-214313" algn="just">
              <a:buFont typeface="Wingdings" panose="05000000000000000000" pitchFamily="2" charset="2"/>
              <a:buChar char="ü"/>
            </a:pPr>
            <a:r>
              <a:rPr lang="es-MX" sz="1350" b="1" dirty="0">
                <a:latin typeface="Tahoma" pitchFamily="34" charset="0"/>
                <a:ea typeface="Tahoma" pitchFamily="34" charset="0"/>
                <a:cs typeface="Tahoma" pitchFamily="34" charset="0"/>
              </a:rPr>
              <a:t>Cuidando en todo momento no revelar información de acceso restringido</a:t>
            </a:r>
            <a:endParaRPr lang="es-ES" sz="135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13437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46960" y="1072206"/>
            <a:ext cx="7543800" cy="782575"/>
          </a:xfrm>
        </p:spPr>
        <p:txBody>
          <a:bodyPr>
            <a:normAutofit/>
          </a:bodyPr>
          <a:lstStyle/>
          <a:p>
            <a:pPr algn="ctr"/>
            <a:r>
              <a:rPr lang="es-MX" sz="3600" b="1" dirty="0">
                <a:solidFill>
                  <a:schemeClr val="accent6">
                    <a:lumMod val="50000"/>
                  </a:schemeClr>
                </a:solidFill>
                <a:latin typeface="Tahoma" pitchFamily="34" charset="0"/>
                <a:ea typeface="Tahoma" pitchFamily="34" charset="0"/>
                <a:cs typeface="Tahoma" pitchFamily="34" charset="0"/>
              </a:rPr>
              <a:t>Ejes Fundamentales</a:t>
            </a:r>
          </a:p>
        </p:txBody>
      </p:sp>
      <p:sp>
        <p:nvSpPr>
          <p:cNvPr id="3" name="Marcador de contenido 2"/>
          <p:cNvSpPr>
            <a:spLocks noGrp="1"/>
          </p:cNvSpPr>
          <p:nvPr>
            <p:ph idx="1"/>
          </p:nvPr>
        </p:nvSpPr>
        <p:spPr>
          <a:xfrm>
            <a:off x="341192" y="2487190"/>
            <a:ext cx="11333328" cy="2725752"/>
          </a:xfrm>
        </p:spPr>
        <p:txBody>
          <a:bodyPr>
            <a:noAutofit/>
          </a:bodyPr>
          <a:lstStyle/>
          <a:p>
            <a:pPr marL="739379" indent="-261938" algn="just" defTabSz="685800">
              <a:lnSpc>
                <a:spcPct val="80000"/>
              </a:lnSpc>
              <a:spcBef>
                <a:spcPts val="900"/>
              </a:spcBef>
              <a:spcAft>
                <a:spcPts val="150"/>
              </a:spcAft>
              <a:buFont typeface="Wingdings" panose="05000000000000000000" pitchFamily="2" charset="2"/>
              <a:buChar char="v"/>
            </a:pPr>
            <a:r>
              <a:rPr lang="es-ES_tradnl" sz="3500" dirty="0" smtClean="0">
                <a:solidFill>
                  <a:schemeClr val="tx1"/>
                </a:solidFill>
                <a:latin typeface="Tahoma" pitchFamily="34" charset="0"/>
                <a:ea typeface="Tahoma" pitchFamily="34" charset="0"/>
                <a:cs typeface="Tahoma" pitchFamily="34" charset="0"/>
              </a:rPr>
              <a:t>Se </a:t>
            </a:r>
            <a:r>
              <a:rPr lang="es-ES_tradnl" sz="3500" dirty="0">
                <a:solidFill>
                  <a:schemeClr val="tx1"/>
                </a:solidFill>
                <a:latin typeface="Tahoma" pitchFamily="34" charset="0"/>
                <a:ea typeface="Tahoma" pitchFamily="34" charset="0"/>
                <a:cs typeface="Tahoma" pitchFamily="34" charset="0"/>
              </a:rPr>
              <a:t>crea un Consejo Consultivo Ciudadano</a:t>
            </a:r>
          </a:p>
          <a:p>
            <a:pPr marL="739379" indent="-261938" algn="just" defTabSz="685800">
              <a:lnSpc>
                <a:spcPct val="80000"/>
              </a:lnSpc>
              <a:spcBef>
                <a:spcPts val="900"/>
              </a:spcBef>
              <a:spcAft>
                <a:spcPts val="150"/>
              </a:spcAft>
              <a:buFont typeface="Wingdings" panose="05000000000000000000" pitchFamily="2" charset="2"/>
              <a:buChar char="v"/>
            </a:pPr>
            <a:r>
              <a:rPr lang="es-ES_tradnl" sz="3500" dirty="0">
                <a:solidFill>
                  <a:schemeClr val="tx1"/>
                </a:solidFill>
                <a:latin typeface="Tahoma" pitchFamily="34" charset="0"/>
                <a:ea typeface="Tahoma" pitchFamily="34" charset="0"/>
                <a:cs typeface="Tahoma" pitchFamily="34" charset="0"/>
              </a:rPr>
              <a:t>Se establecen políticas de Transparencia Proactiva                     </a:t>
            </a:r>
          </a:p>
          <a:p>
            <a:pPr marL="739379" indent="-261938" algn="just" defTabSz="685800">
              <a:lnSpc>
                <a:spcPct val="80000"/>
              </a:lnSpc>
              <a:spcBef>
                <a:spcPts val="900"/>
              </a:spcBef>
              <a:spcAft>
                <a:spcPts val="150"/>
              </a:spcAft>
              <a:buFont typeface="Wingdings" panose="05000000000000000000" pitchFamily="2" charset="2"/>
              <a:buChar char="v"/>
            </a:pPr>
            <a:r>
              <a:rPr lang="es-ES_tradnl" sz="3500" dirty="0">
                <a:solidFill>
                  <a:schemeClr val="tx1"/>
                </a:solidFill>
                <a:latin typeface="Tahoma" pitchFamily="34" charset="0"/>
                <a:ea typeface="Tahoma" pitchFamily="34" charset="0"/>
                <a:cs typeface="Tahoma" pitchFamily="34" charset="0"/>
              </a:rPr>
              <a:t>Se establecen políticas para la implementación de Gobierno </a:t>
            </a:r>
            <a:r>
              <a:rPr lang="es-ES_tradnl" sz="3500" dirty="0" smtClean="0">
                <a:solidFill>
                  <a:schemeClr val="tx1"/>
                </a:solidFill>
                <a:latin typeface="Tahoma" pitchFamily="34" charset="0"/>
                <a:ea typeface="Tahoma" pitchFamily="34" charset="0"/>
                <a:cs typeface="Tahoma" pitchFamily="34" charset="0"/>
              </a:rPr>
              <a:t>Abierto.</a:t>
            </a:r>
            <a:endParaRPr lang="es-ES_tradnl" sz="3500" dirty="0">
              <a:solidFill>
                <a:schemeClr val="tx1"/>
              </a:solidFill>
              <a:latin typeface="Tahoma" pitchFamily="34" charset="0"/>
              <a:ea typeface="Tahoma" pitchFamily="34" charset="0"/>
              <a:cs typeface="Tahoma" pitchFamily="34" charset="0"/>
            </a:endParaRPr>
          </a:p>
        </p:txBody>
      </p:sp>
      <p:sp>
        <p:nvSpPr>
          <p:cNvPr id="5" name="AutoShape 2" descr="Resultado de imagen para imagenes power point animadas"/>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sp>
        <p:nvSpPr>
          <p:cNvPr id="6" name="AutoShape 4" descr="Resultado de imagen para imagenes power point animadas"/>
          <p:cNvSpPr>
            <a:spLocks noChangeAspect="1" noChangeArrowheads="1"/>
          </p:cNvSpPr>
          <p:nvPr/>
        </p:nvSpPr>
        <p:spPr bwMode="auto">
          <a:xfrm>
            <a:off x="1614488" y="8691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8" name="Imagen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946789" y="4500313"/>
            <a:ext cx="1296905" cy="2005463"/>
          </a:xfrm>
          <a:prstGeom prst="rect">
            <a:avLst/>
          </a:prstGeom>
        </p:spPr>
      </p:pic>
      <p:sp>
        <p:nvSpPr>
          <p:cNvPr id="9" name="Flecha derecha 8"/>
          <p:cNvSpPr/>
          <p:nvPr/>
        </p:nvSpPr>
        <p:spPr>
          <a:xfrm>
            <a:off x="11582400" y="5838092"/>
            <a:ext cx="457200" cy="271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9 Grupo"/>
          <p:cNvGrpSpPr/>
          <p:nvPr/>
        </p:nvGrpSpPr>
        <p:grpSpPr>
          <a:xfrm>
            <a:off x="1938548" y="140553"/>
            <a:ext cx="8928993" cy="1171039"/>
            <a:chOff x="107503" y="97721"/>
            <a:chExt cx="8928993" cy="1171039"/>
          </a:xfrm>
        </p:grpSpPr>
        <p:pic>
          <p:nvPicPr>
            <p:cNvPr id="11"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2074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88170" y="901634"/>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269304" y="1998183"/>
            <a:ext cx="8174052" cy="343119"/>
          </a:xfrm>
          <a:ln>
            <a:solidFill>
              <a:srgbClr val="003399"/>
            </a:solidFill>
          </a:ln>
        </p:spPr>
        <p:txBody>
          <a:bodyPr>
            <a:noAutofit/>
          </a:bodyPr>
          <a:lstStyle/>
          <a:p>
            <a:r>
              <a:rPr lang="es-MX" b="1" dirty="0">
                <a:solidFill>
                  <a:srgbClr val="800080"/>
                </a:solidFill>
                <a:latin typeface="Tahoma" pitchFamily="34" charset="0"/>
                <a:ea typeface="Tahoma" pitchFamily="34" charset="0"/>
                <a:cs typeface="Tahoma" pitchFamily="34" charset="0"/>
              </a:rPr>
              <a:t>Universidad Autónoma de la Ciudad de México: (Artículo 134</a:t>
            </a:r>
            <a:r>
              <a:rPr lang="es-MX" b="1" dirty="0" smtClean="0">
                <a:solidFill>
                  <a:srgbClr val="800080"/>
                </a:solidFill>
                <a:latin typeface="Tahoma" pitchFamily="34" charset="0"/>
                <a:ea typeface="Tahoma" pitchFamily="34" charset="0"/>
                <a:cs typeface="Tahoma" pitchFamily="34" charset="0"/>
              </a:rPr>
              <a:t>)</a:t>
            </a:r>
            <a:endParaRPr lang="es-MX" b="1" dirty="0">
              <a:latin typeface="Tahoma" pitchFamily="34" charset="0"/>
              <a:ea typeface="Tahoma" pitchFamily="34" charset="0"/>
              <a:cs typeface="Tahoma" pitchFamily="34" charset="0"/>
            </a:endParaRPr>
          </a:p>
        </p:txBody>
      </p:sp>
      <p:sp>
        <p:nvSpPr>
          <p:cNvPr id="12" name="11 CuadroTexto"/>
          <p:cNvSpPr txBox="1"/>
          <p:nvPr/>
        </p:nvSpPr>
        <p:spPr>
          <a:xfrm>
            <a:off x="1508147" y="5140114"/>
            <a:ext cx="3552272" cy="553998"/>
          </a:xfrm>
          <a:prstGeom prst="rect">
            <a:avLst/>
          </a:prstGeom>
          <a:noFill/>
        </p:spPr>
        <p:txBody>
          <a:bodyPr wrap="square" rtlCol="0">
            <a:spAutoFit/>
          </a:bodyPr>
          <a:lstStyle/>
          <a:p>
            <a:pPr marL="214313" indent="-214313">
              <a:buFont typeface="Wingdings" panose="05000000000000000000" pitchFamily="2" charset="2"/>
              <a:buChar char="ü"/>
              <a:tabLst>
                <a:tab pos="807244" algn="l"/>
              </a:tabLst>
            </a:pPr>
            <a:r>
              <a:rPr lang="es-MX" sz="1500" b="1" dirty="0">
                <a:latin typeface="Tahoma" pitchFamily="34" charset="0"/>
                <a:ea typeface="Tahoma" pitchFamily="34" charset="0"/>
                <a:cs typeface="Tahoma" pitchFamily="34" charset="0"/>
              </a:rPr>
              <a:t>Becas y apoyos: procedimientos y requisitos  para </a:t>
            </a:r>
            <a:r>
              <a:rPr lang="es-MX" sz="1500" b="1" dirty="0" smtClean="0">
                <a:latin typeface="Tahoma" pitchFamily="34" charset="0"/>
                <a:ea typeface="Tahoma" pitchFamily="34" charset="0"/>
                <a:cs typeface="Tahoma" pitchFamily="34" charset="0"/>
              </a:rPr>
              <a:t>obtenerlos</a:t>
            </a:r>
            <a:endParaRPr lang="es-MX" sz="1500" b="1" dirty="0">
              <a:latin typeface="Tahoma" pitchFamily="34" charset="0"/>
              <a:ea typeface="Tahoma" pitchFamily="34" charset="0"/>
              <a:cs typeface="Tahoma" pitchFamily="34" charset="0"/>
            </a:endParaRPr>
          </a:p>
        </p:txBody>
      </p:sp>
      <p:sp>
        <p:nvSpPr>
          <p:cNvPr id="8" name="7 CuadroTexto"/>
          <p:cNvSpPr txBox="1"/>
          <p:nvPr/>
        </p:nvSpPr>
        <p:spPr>
          <a:xfrm>
            <a:off x="1306287" y="3652495"/>
            <a:ext cx="3168590" cy="1015663"/>
          </a:xfrm>
          <a:prstGeom prst="rect">
            <a:avLst/>
          </a:prstGeom>
          <a:noFill/>
        </p:spPr>
        <p:txBody>
          <a:bodyPr wrap="square" rtlCol="0">
            <a:spAutoFit/>
          </a:bodyPr>
          <a:lstStyle/>
          <a:p>
            <a:r>
              <a:rPr lang="es-MX" sz="1500" b="1" dirty="0">
                <a:solidFill>
                  <a:srgbClr val="CC0099"/>
                </a:solidFill>
                <a:latin typeface="Tahoma" pitchFamily="34" charset="0"/>
                <a:ea typeface="Tahoma" pitchFamily="34" charset="0"/>
                <a:cs typeface="Tahoma" pitchFamily="34" charset="0"/>
              </a:rPr>
              <a:t>Profesores:</a:t>
            </a:r>
          </a:p>
          <a:p>
            <a:pPr marL="214313" indent="-214313">
              <a:buFont typeface="Wingdings" panose="05000000000000000000" pitchFamily="2" charset="2"/>
              <a:buChar char="ü"/>
            </a:pPr>
            <a:r>
              <a:rPr lang="es-MX" sz="1500" b="1" dirty="0">
                <a:solidFill>
                  <a:srgbClr val="CC0099"/>
                </a:solidFill>
                <a:latin typeface="Tahoma" pitchFamily="34" charset="0"/>
                <a:ea typeface="Tahoma" pitchFamily="34" charset="0"/>
                <a:cs typeface="Tahoma" pitchFamily="34" charset="0"/>
              </a:rPr>
              <a:t>Remuneración, estímulos al desempeño, nivel y monto.</a:t>
            </a:r>
          </a:p>
          <a:p>
            <a:pPr marL="214313" indent="-214313">
              <a:buFont typeface="Wingdings" panose="05000000000000000000" pitchFamily="2" charset="2"/>
              <a:buChar char="ü"/>
            </a:pPr>
            <a:r>
              <a:rPr lang="es-MX" sz="1500" b="1" dirty="0">
                <a:solidFill>
                  <a:srgbClr val="CC0099"/>
                </a:solidFill>
                <a:latin typeface="Tahoma" pitchFamily="34" charset="0"/>
                <a:ea typeface="Tahoma" pitchFamily="34" charset="0"/>
                <a:cs typeface="Tahoma" pitchFamily="34" charset="0"/>
              </a:rPr>
              <a:t>Licencias o en año sabático</a:t>
            </a:r>
            <a:r>
              <a:rPr lang="es-MX" sz="1500" b="1" dirty="0" smtClean="0">
                <a:solidFill>
                  <a:srgbClr val="CC0099"/>
                </a:solidFill>
                <a:latin typeface="Tahoma" pitchFamily="34" charset="0"/>
                <a:ea typeface="Tahoma" pitchFamily="34" charset="0"/>
                <a:cs typeface="Tahoma" pitchFamily="34" charset="0"/>
              </a:rPr>
              <a:t>.</a:t>
            </a:r>
            <a:endParaRPr lang="es-ES" sz="1500" b="1" dirty="0">
              <a:solidFill>
                <a:srgbClr val="CC0099"/>
              </a:solidFill>
              <a:latin typeface="Tahoma" pitchFamily="34" charset="0"/>
              <a:ea typeface="Tahoma" pitchFamily="34" charset="0"/>
              <a:cs typeface="Tahoma" pitchFamily="34" charset="0"/>
            </a:endParaRPr>
          </a:p>
        </p:txBody>
      </p:sp>
      <p:sp>
        <p:nvSpPr>
          <p:cNvPr id="22" name="21 CuadroTexto"/>
          <p:cNvSpPr txBox="1"/>
          <p:nvPr/>
        </p:nvSpPr>
        <p:spPr>
          <a:xfrm>
            <a:off x="7592089" y="3405045"/>
            <a:ext cx="3808224" cy="1708160"/>
          </a:xfrm>
          <a:prstGeom prst="rect">
            <a:avLst/>
          </a:prstGeom>
          <a:noFill/>
        </p:spPr>
        <p:txBody>
          <a:bodyPr wrap="square" rtlCol="0">
            <a:spAutoFit/>
          </a:bodyPr>
          <a:lstStyle/>
          <a:p>
            <a:r>
              <a:rPr lang="es-MX" sz="1500" b="1" dirty="0">
                <a:latin typeface="Tahoma" pitchFamily="34" charset="0"/>
                <a:ea typeface="Tahoma" pitchFamily="34" charset="0"/>
                <a:cs typeface="Tahoma" pitchFamily="34" charset="0"/>
              </a:rPr>
              <a:t>Planes y programas de estudios:</a:t>
            </a:r>
          </a:p>
          <a:p>
            <a:pPr marL="214313" indent="-214313">
              <a:buFont typeface="Wingdings" panose="05000000000000000000" pitchFamily="2" charset="2"/>
              <a:buChar char="ü"/>
            </a:pPr>
            <a:r>
              <a:rPr lang="es-MX" sz="1500" b="1" dirty="0">
                <a:latin typeface="Tahoma" pitchFamily="34" charset="0"/>
                <a:ea typeface="Tahoma" pitchFamily="34" charset="0"/>
                <a:cs typeface="Tahoma" pitchFamily="34" charset="0"/>
              </a:rPr>
              <a:t> áreas de conocimiento,</a:t>
            </a:r>
          </a:p>
          <a:p>
            <a:pPr marL="214313" indent="-214313">
              <a:buFont typeface="Wingdings" panose="05000000000000000000" pitchFamily="2" charset="2"/>
              <a:buChar char="ü"/>
            </a:pPr>
            <a:r>
              <a:rPr lang="es-MX" sz="1500" b="1" dirty="0">
                <a:latin typeface="Tahoma" pitchFamily="34" charset="0"/>
                <a:ea typeface="Tahoma" pitchFamily="34" charset="0"/>
                <a:cs typeface="Tahoma" pitchFamily="34" charset="0"/>
              </a:rPr>
              <a:t> perfil profesional de quien cursa el plan de estudios, </a:t>
            </a:r>
          </a:p>
          <a:p>
            <a:pPr marL="214313" indent="-214313">
              <a:buFont typeface="Wingdings" panose="05000000000000000000" pitchFamily="2" charset="2"/>
              <a:buChar char="ü"/>
            </a:pPr>
            <a:r>
              <a:rPr lang="es-MX" sz="1500" b="1" dirty="0">
                <a:latin typeface="Tahoma" pitchFamily="34" charset="0"/>
                <a:ea typeface="Tahoma" pitchFamily="34" charset="0"/>
                <a:cs typeface="Tahoma" pitchFamily="34" charset="0"/>
              </a:rPr>
              <a:t>duración del programa, </a:t>
            </a:r>
          </a:p>
          <a:p>
            <a:pPr marL="214313" indent="-214313">
              <a:buFont typeface="Wingdings" panose="05000000000000000000" pitchFamily="2" charset="2"/>
              <a:buChar char="ü"/>
            </a:pPr>
            <a:r>
              <a:rPr lang="es-MX" sz="1500" b="1" dirty="0">
                <a:latin typeface="Tahoma" pitchFamily="34" charset="0"/>
                <a:ea typeface="Tahoma" pitchFamily="34" charset="0"/>
                <a:cs typeface="Tahoma" pitchFamily="34" charset="0"/>
              </a:rPr>
              <a:t>asignaturas por semestre, </a:t>
            </a:r>
          </a:p>
          <a:p>
            <a:pPr marL="214313" indent="-214313">
              <a:buFont typeface="Wingdings" panose="05000000000000000000" pitchFamily="2" charset="2"/>
              <a:buChar char="ü"/>
            </a:pPr>
            <a:r>
              <a:rPr lang="es-MX" sz="1500" b="1" dirty="0">
                <a:latin typeface="Tahoma" pitchFamily="34" charset="0"/>
                <a:ea typeface="Tahoma" pitchFamily="34" charset="0"/>
                <a:cs typeface="Tahoma" pitchFamily="34" charset="0"/>
              </a:rPr>
              <a:t>valor de créditos…</a:t>
            </a:r>
            <a:endParaRPr lang="es-ES" sz="1500" b="1" dirty="0">
              <a:latin typeface="Tahoma" pitchFamily="34" charset="0"/>
              <a:ea typeface="Tahoma" pitchFamily="34" charset="0"/>
              <a:cs typeface="Tahoma" pitchFamily="34" charset="0"/>
            </a:endParaRPr>
          </a:p>
        </p:txBody>
      </p:sp>
      <p:cxnSp>
        <p:nvCxnSpPr>
          <p:cNvPr id="21" name="20 Conector recto de flecha"/>
          <p:cNvCxnSpPr/>
          <p:nvPr/>
        </p:nvCxnSpPr>
        <p:spPr>
          <a:xfrm>
            <a:off x="6915554" y="4198272"/>
            <a:ext cx="7222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6419445" y="3323162"/>
            <a:ext cx="218872" cy="466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6071681" y="4912882"/>
            <a:ext cx="0" cy="489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6198942" y="2562082"/>
            <a:ext cx="3179658" cy="784830"/>
          </a:xfrm>
          <a:prstGeom prst="rect">
            <a:avLst/>
          </a:prstGeom>
          <a:noFill/>
        </p:spPr>
        <p:txBody>
          <a:bodyPr wrap="square" rtlCol="0">
            <a:spAutoFit/>
          </a:bodyPr>
          <a:lstStyle/>
          <a:p>
            <a:pPr algn="ctr"/>
            <a:r>
              <a:rPr lang="es-MX" sz="1500" b="1" dirty="0">
                <a:latin typeface="Tahoma" pitchFamily="34" charset="0"/>
                <a:ea typeface="Tahoma" pitchFamily="34" charset="0"/>
                <a:cs typeface="Tahoma" pitchFamily="34" charset="0"/>
              </a:rPr>
              <a:t>Procedimiento de admisión,                                                                                                </a:t>
            </a:r>
            <a:r>
              <a:rPr lang="es-MX" sz="1500" b="1" dirty="0">
                <a:solidFill>
                  <a:srgbClr val="0070C0"/>
                </a:solidFill>
                <a:latin typeface="Tahoma" pitchFamily="34" charset="0"/>
                <a:ea typeface="Tahoma" pitchFamily="34" charset="0"/>
                <a:cs typeface="Tahoma" pitchFamily="34" charset="0"/>
              </a:rPr>
              <a:t>administrativos </a:t>
            </a:r>
          </a:p>
          <a:p>
            <a:pPr algn="ctr"/>
            <a:r>
              <a:rPr lang="es-MX" sz="1500" b="1" dirty="0">
                <a:solidFill>
                  <a:srgbClr val="0070C0"/>
                </a:solidFill>
                <a:latin typeface="Tahoma" pitchFamily="34" charset="0"/>
                <a:ea typeface="Tahoma" pitchFamily="34" charset="0"/>
                <a:cs typeface="Tahoma" pitchFamily="34" charset="0"/>
              </a:rPr>
              <a:t>Y de selección de los consejos</a:t>
            </a:r>
            <a:r>
              <a:rPr lang="es-MX" sz="1500" b="1" dirty="0">
                <a:latin typeface="Tahoma" pitchFamily="34" charset="0"/>
                <a:ea typeface="Tahoma" pitchFamily="34" charset="0"/>
                <a:cs typeface="Tahoma" pitchFamily="34" charset="0"/>
              </a:rPr>
              <a:t>                                                                                                                                                                                                                                                                                                                                                                                                                                                                                                                                                                                                                                                                                                                                                                                                                                                                                                                    </a:t>
            </a:r>
            <a:endParaRPr lang="es-ES" sz="1500" b="1" dirty="0">
              <a:latin typeface="Tahoma" pitchFamily="34" charset="0"/>
              <a:ea typeface="Tahoma" pitchFamily="34" charset="0"/>
              <a:cs typeface="Tahoma" pitchFamily="34" charset="0"/>
            </a:endParaRPr>
          </a:p>
        </p:txBody>
      </p:sp>
      <p:sp>
        <p:nvSpPr>
          <p:cNvPr id="32" name="31 CuadroTexto"/>
          <p:cNvSpPr txBox="1"/>
          <p:nvPr/>
        </p:nvSpPr>
        <p:spPr>
          <a:xfrm>
            <a:off x="7592090" y="5180762"/>
            <a:ext cx="3048202" cy="553998"/>
          </a:xfrm>
          <a:prstGeom prst="rect">
            <a:avLst/>
          </a:prstGeom>
          <a:noFill/>
        </p:spPr>
        <p:txBody>
          <a:bodyPr wrap="square" rtlCol="0">
            <a:spAutoFit/>
          </a:bodyPr>
          <a:lstStyle/>
          <a:p>
            <a:r>
              <a:rPr lang="es-MX" sz="1500" b="1" dirty="0">
                <a:solidFill>
                  <a:srgbClr val="FF9900"/>
                </a:solidFill>
                <a:latin typeface="Tahoma" pitchFamily="34" charset="0"/>
                <a:ea typeface="Tahoma" pitchFamily="34" charset="0"/>
                <a:cs typeface="Tahoma" pitchFamily="34" charset="0"/>
              </a:rPr>
              <a:t>Instituciones incorporadas y requisitos de incorporación</a:t>
            </a:r>
            <a:endParaRPr lang="es-ES" sz="1500" b="1" dirty="0">
              <a:solidFill>
                <a:srgbClr val="FF9900"/>
              </a:solidFill>
              <a:latin typeface="Tahoma" pitchFamily="34" charset="0"/>
              <a:ea typeface="Tahoma" pitchFamily="34" charset="0"/>
              <a:cs typeface="Tahoma" pitchFamily="34" charset="0"/>
            </a:endParaRPr>
          </a:p>
        </p:txBody>
      </p:sp>
      <p:sp>
        <p:nvSpPr>
          <p:cNvPr id="33" name="32 CuadroTexto"/>
          <p:cNvSpPr txBox="1"/>
          <p:nvPr/>
        </p:nvSpPr>
        <p:spPr>
          <a:xfrm>
            <a:off x="1900049" y="2609894"/>
            <a:ext cx="3305457" cy="1015663"/>
          </a:xfrm>
          <a:prstGeom prst="rect">
            <a:avLst/>
          </a:prstGeom>
          <a:noFill/>
        </p:spPr>
        <p:txBody>
          <a:bodyPr wrap="square" rtlCol="0">
            <a:spAutoFit/>
          </a:bodyPr>
          <a:lstStyle/>
          <a:p>
            <a:pPr algn="ctr">
              <a:tabLst>
                <a:tab pos="807244" algn="l"/>
              </a:tabLst>
            </a:pPr>
            <a:r>
              <a:rPr lang="es-MX" sz="1500" b="1" dirty="0">
                <a:solidFill>
                  <a:srgbClr val="0000FF"/>
                </a:solidFill>
                <a:latin typeface="Tahoma" pitchFamily="34" charset="0"/>
                <a:ea typeface="Tahoma" pitchFamily="34" charset="0"/>
                <a:cs typeface="Tahoma" pitchFamily="34" charset="0"/>
              </a:rPr>
              <a:t>Número de estudiantes que egresan por ciclo escolar o plantel y calendario del ciclo escolar</a:t>
            </a:r>
            <a:r>
              <a:rPr lang="es-MX" sz="1500" b="1" dirty="0" smtClean="0">
                <a:solidFill>
                  <a:srgbClr val="0000FF"/>
                </a:solidFill>
                <a:latin typeface="Tahoma" pitchFamily="34" charset="0"/>
                <a:ea typeface="Tahoma" pitchFamily="34" charset="0"/>
                <a:cs typeface="Tahoma" pitchFamily="34" charset="0"/>
              </a:rPr>
              <a:t>.</a:t>
            </a:r>
            <a:endParaRPr lang="es-MX" sz="1500" b="1" dirty="0">
              <a:solidFill>
                <a:srgbClr val="0000FF"/>
              </a:solidFill>
              <a:latin typeface="Tahoma" pitchFamily="34" charset="0"/>
              <a:ea typeface="Tahoma" pitchFamily="34" charset="0"/>
              <a:cs typeface="Tahoma" pitchFamily="34" charset="0"/>
            </a:endParaRPr>
          </a:p>
        </p:txBody>
      </p:sp>
      <p:cxnSp>
        <p:nvCxnSpPr>
          <p:cNvPr id="27" name="26 Conector recto de flecha"/>
          <p:cNvCxnSpPr/>
          <p:nvPr/>
        </p:nvCxnSpPr>
        <p:spPr>
          <a:xfrm flipH="1" flipV="1">
            <a:off x="4909227" y="3304898"/>
            <a:ext cx="539884" cy="484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8" name="2047 Conector recto de flecha"/>
          <p:cNvCxnSpPr/>
          <p:nvPr/>
        </p:nvCxnSpPr>
        <p:spPr>
          <a:xfrm flipH="1">
            <a:off x="4223425" y="4196877"/>
            <a:ext cx="10436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4" name="2053 Conector recto de flecha"/>
          <p:cNvCxnSpPr/>
          <p:nvPr/>
        </p:nvCxnSpPr>
        <p:spPr>
          <a:xfrm flipH="1">
            <a:off x="4653878" y="4717569"/>
            <a:ext cx="726089" cy="43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25409" y="3789803"/>
            <a:ext cx="1541189" cy="10066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058" name="2057 Conector recto de flecha"/>
          <p:cNvCxnSpPr/>
          <p:nvPr/>
        </p:nvCxnSpPr>
        <p:spPr>
          <a:xfrm>
            <a:off x="6853380" y="4796554"/>
            <a:ext cx="784454" cy="543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18 Grupo"/>
          <p:cNvGrpSpPr/>
          <p:nvPr/>
        </p:nvGrpSpPr>
        <p:grpSpPr>
          <a:xfrm>
            <a:off x="1938548" y="140553"/>
            <a:ext cx="8928993" cy="1171039"/>
            <a:chOff x="107503" y="97721"/>
            <a:chExt cx="8928993" cy="1171039"/>
          </a:xfrm>
        </p:grpSpPr>
        <p:pic>
          <p:nvPicPr>
            <p:cNvPr id="2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3" name="12 Grupo"/>
            <p:cNvGrpSpPr/>
            <p:nvPr/>
          </p:nvGrpSpPr>
          <p:grpSpPr>
            <a:xfrm>
              <a:off x="107503" y="97721"/>
              <a:ext cx="8928993" cy="1171039"/>
              <a:chOff x="107503" y="44624"/>
              <a:chExt cx="8972347" cy="1045270"/>
            </a:xfrm>
          </p:grpSpPr>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8"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9"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24 CuadroTexto"/>
          <p:cNvSpPr txBox="1"/>
          <p:nvPr/>
        </p:nvSpPr>
        <p:spPr>
          <a:xfrm>
            <a:off x="4386727" y="5647761"/>
            <a:ext cx="3546004" cy="1015663"/>
          </a:xfrm>
          <a:prstGeom prst="rect">
            <a:avLst/>
          </a:prstGeom>
          <a:noFill/>
        </p:spPr>
        <p:txBody>
          <a:bodyPr wrap="square" rtlCol="0">
            <a:spAutoFit/>
          </a:bodyPr>
          <a:lstStyle/>
          <a:p>
            <a:pPr algn="ctr"/>
            <a:r>
              <a:rPr lang="es-MX" sz="1500" b="1" dirty="0">
                <a:solidFill>
                  <a:srgbClr val="7030A0"/>
                </a:solidFill>
                <a:latin typeface="Tahoma" pitchFamily="34" charset="0"/>
                <a:ea typeface="Tahoma" pitchFamily="34" charset="0"/>
                <a:cs typeface="Tahoma" pitchFamily="34" charset="0"/>
              </a:rPr>
              <a:t>Indicadores de resultados en evaluaciones al desempeño de la planta académica y administrativa..</a:t>
            </a:r>
            <a:endParaRPr lang="es-ES" sz="1500" b="1" dirty="0">
              <a:solidFill>
                <a:srgbClr val="7030A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879106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561004" y="903494"/>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269304" y="1945941"/>
            <a:ext cx="8815319" cy="343119"/>
          </a:xfrm>
          <a:ln>
            <a:noFill/>
          </a:ln>
        </p:spPr>
        <p:txBody>
          <a:bodyPr>
            <a:noAutofit/>
          </a:bodyPr>
          <a:lstStyle/>
          <a:p>
            <a:r>
              <a:rPr lang="es-MX" b="1" dirty="0">
                <a:solidFill>
                  <a:srgbClr val="800080"/>
                </a:solidFill>
                <a:latin typeface="Tahoma" pitchFamily="34" charset="0"/>
                <a:ea typeface="Tahoma" pitchFamily="34" charset="0"/>
                <a:cs typeface="Tahoma" pitchFamily="34" charset="0"/>
              </a:rPr>
              <a:t>Fideicomisos, Fondos Públicos y Otros Análogos: (Artículo 135/136)</a:t>
            </a:r>
            <a:br>
              <a:rPr lang="es-MX" b="1" dirty="0">
                <a:solidFill>
                  <a:srgbClr val="800080"/>
                </a:solidFill>
                <a:latin typeface="Tahoma" pitchFamily="34" charset="0"/>
                <a:ea typeface="Tahoma" pitchFamily="34" charset="0"/>
                <a:cs typeface="Tahoma" pitchFamily="34" charset="0"/>
              </a:rPr>
            </a:br>
            <a:endParaRPr lang="es-ES" b="1" dirty="0">
              <a:latin typeface="Tahoma" pitchFamily="34" charset="0"/>
              <a:ea typeface="Tahoma" pitchFamily="34" charset="0"/>
              <a:cs typeface="Tahoma" pitchFamily="34" charset="0"/>
            </a:endParaRPr>
          </a:p>
          <a:p>
            <a:endParaRPr lang="es-MX" b="1" dirty="0">
              <a:latin typeface="Tahoma" pitchFamily="34" charset="0"/>
              <a:ea typeface="Tahoma" pitchFamily="34" charset="0"/>
              <a:cs typeface="Tahoma" pitchFamily="34" charset="0"/>
            </a:endParaRPr>
          </a:p>
        </p:txBody>
      </p:sp>
      <p:sp>
        <p:nvSpPr>
          <p:cNvPr id="5" name="4 CuadroTexto"/>
          <p:cNvSpPr txBox="1"/>
          <p:nvPr/>
        </p:nvSpPr>
        <p:spPr>
          <a:xfrm>
            <a:off x="716994" y="2789594"/>
            <a:ext cx="4238434" cy="646331"/>
          </a:xfrm>
          <a:prstGeom prst="rect">
            <a:avLst/>
          </a:prstGeom>
          <a:noFill/>
          <a:ln>
            <a:solidFill>
              <a:schemeClr val="accent2">
                <a:lumMod val="75000"/>
              </a:schemeClr>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Nombre del servidor público y de la persona física o o moral que represente al fideicomitente, al fiduciario y al fideicomisario…</a:t>
            </a:r>
          </a:p>
        </p:txBody>
      </p:sp>
      <p:sp>
        <p:nvSpPr>
          <p:cNvPr id="9" name="8 CuadroTexto"/>
          <p:cNvSpPr txBox="1"/>
          <p:nvPr/>
        </p:nvSpPr>
        <p:spPr>
          <a:xfrm>
            <a:off x="667357" y="5020586"/>
            <a:ext cx="3924393" cy="276999"/>
          </a:xfrm>
          <a:prstGeom prst="rect">
            <a:avLst/>
          </a:prstGeom>
          <a:noFill/>
          <a:ln>
            <a:solidFill>
              <a:srgbClr val="002060"/>
            </a:solidFill>
            <a:prstDash val="sysDot"/>
          </a:ln>
        </p:spPr>
        <p:txBody>
          <a:bodyPr wrap="square" rtlCol="0">
            <a:spAutoFit/>
          </a:bodyPr>
          <a:lstStyle/>
          <a:p>
            <a:pPr marL="257175" indent="-257175" algn="just">
              <a:buFont typeface="Wingdings" panose="05000000000000000000" pitchFamily="2" charset="2"/>
              <a:buChar char="q"/>
            </a:pPr>
            <a:r>
              <a:rPr lang="es-MX" sz="1200" b="1" dirty="0">
                <a:solidFill>
                  <a:srgbClr val="0070C0"/>
                </a:solidFill>
                <a:latin typeface="Tahoma" pitchFamily="34" charset="0"/>
                <a:ea typeface="Tahoma" pitchFamily="34" charset="0"/>
                <a:cs typeface="Tahoma" pitchFamily="34" charset="0"/>
              </a:rPr>
              <a:t>Padrón de beneficiarios en su caso.</a:t>
            </a:r>
            <a:endParaRPr lang="es-ES" sz="1200" dirty="0">
              <a:latin typeface="Tahoma" pitchFamily="34" charset="0"/>
              <a:ea typeface="Tahoma" pitchFamily="34" charset="0"/>
              <a:cs typeface="Tahoma" pitchFamily="34" charset="0"/>
            </a:endParaRPr>
          </a:p>
        </p:txBody>
      </p:sp>
      <p:sp>
        <p:nvSpPr>
          <p:cNvPr id="16" name="15 CuadroTexto"/>
          <p:cNvSpPr txBox="1"/>
          <p:nvPr/>
        </p:nvSpPr>
        <p:spPr>
          <a:xfrm>
            <a:off x="645749" y="3751973"/>
            <a:ext cx="4302819" cy="276999"/>
          </a:xfrm>
          <a:prstGeom prst="rect">
            <a:avLst/>
          </a:prstGeom>
          <a:noFill/>
          <a:ln>
            <a:solidFill>
              <a:srgbClr val="00B05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00B050"/>
                </a:solidFill>
                <a:latin typeface="Tahoma" pitchFamily="34" charset="0"/>
                <a:ea typeface="Tahoma" pitchFamily="34" charset="0"/>
                <a:cs typeface="Tahoma" pitchFamily="34" charset="0"/>
              </a:rPr>
              <a:t>La Unidad Administrativa responsable del fideicomiso</a:t>
            </a:r>
          </a:p>
        </p:txBody>
      </p:sp>
      <p:sp>
        <p:nvSpPr>
          <p:cNvPr id="17" name="16 CuadroTexto"/>
          <p:cNvSpPr txBox="1"/>
          <p:nvPr/>
        </p:nvSpPr>
        <p:spPr>
          <a:xfrm>
            <a:off x="7332424" y="3631490"/>
            <a:ext cx="4091629" cy="646331"/>
          </a:xfrm>
          <a:prstGeom prst="rect">
            <a:avLst/>
          </a:prstGeom>
          <a:noFill/>
          <a:ln>
            <a:solidFill>
              <a:srgbClr val="80008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dirty="0">
                <a:solidFill>
                  <a:srgbClr val="660033"/>
                </a:solidFill>
                <a:latin typeface="Tahoma" pitchFamily="34" charset="0"/>
                <a:ea typeface="Tahoma" pitchFamily="34" charset="0"/>
                <a:cs typeface="Tahoma" pitchFamily="34" charset="0"/>
              </a:rPr>
              <a:t>El saldo total al cierre del ejercicio fiscal, sin perjuicio de los demás informes que deban presentarse en los términos de las disposiciones aplicables.</a:t>
            </a:r>
          </a:p>
        </p:txBody>
      </p:sp>
      <p:sp>
        <p:nvSpPr>
          <p:cNvPr id="18" name="17 CuadroTexto"/>
          <p:cNvSpPr txBox="1"/>
          <p:nvPr/>
        </p:nvSpPr>
        <p:spPr>
          <a:xfrm>
            <a:off x="7332425" y="2789594"/>
            <a:ext cx="4091629" cy="646331"/>
          </a:xfrm>
          <a:prstGeom prst="rect">
            <a:avLst/>
          </a:prstGeom>
          <a:noFill/>
          <a:ln>
            <a:solidFill>
              <a:srgbClr val="800080"/>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Reglas de operación y cualquier normatividad interna del fideicomiso o Fondo Público, sea o no publicada en la GOCDMX…</a:t>
            </a:r>
          </a:p>
        </p:txBody>
      </p:sp>
      <p:sp>
        <p:nvSpPr>
          <p:cNvPr id="20" name="19 CuadroTexto"/>
          <p:cNvSpPr txBox="1"/>
          <p:nvPr/>
        </p:nvSpPr>
        <p:spPr>
          <a:xfrm>
            <a:off x="2371930" y="5754083"/>
            <a:ext cx="8022606" cy="461665"/>
          </a:xfrm>
          <a:prstGeom prst="rect">
            <a:avLst/>
          </a:prstGeom>
          <a:noFill/>
          <a:ln>
            <a:solidFill>
              <a:schemeClr val="accent5">
                <a:lumMod val="75000"/>
              </a:schemeClr>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dirty="0">
                <a:solidFill>
                  <a:schemeClr val="accent4">
                    <a:lumMod val="75000"/>
                  </a:schemeClr>
                </a:solidFill>
                <a:latin typeface="Tahoma" pitchFamily="34" charset="0"/>
                <a:ea typeface="Tahoma" pitchFamily="34" charset="0"/>
                <a:cs typeface="Tahoma" pitchFamily="34" charset="0"/>
              </a:rPr>
              <a:t>Contratos  de obras, adquisiciones y servicios que involucren recursos públicos del fideicomiso, así como los honorarios derivados de los servicios y operaciones que realice la institución de crédito o la fiduciaria.…</a:t>
            </a:r>
          </a:p>
        </p:txBody>
      </p:sp>
      <p:sp>
        <p:nvSpPr>
          <p:cNvPr id="21" name="20 CuadroTexto"/>
          <p:cNvSpPr txBox="1"/>
          <p:nvPr/>
        </p:nvSpPr>
        <p:spPr>
          <a:xfrm>
            <a:off x="645749" y="4302503"/>
            <a:ext cx="4285931" cy="461665"/>
          </a:xfrm>
          <a:prstGeom prst="rect">
            <a:avLst/>
          </a:prstGeom>
          <a:noFill/>
          <a:ln>
            <a:solidFill>
              <a:srgbClr val="FF66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Indicadores del gestión del fideicomiso o fondo público y los resultados de su aplicación anual…</a:t>
            </a:r>
          </a:p>
        </p:txBody>
      </p:sp>
      <p:sp>
        <p:nvSpPr>
          <p:cNvPr id="23" name="22 CuadroTexto"/>
          <p:cNvSpPr txBox="1"/>
          <p:nvPr/>
        </p:nvSpPr>
        <p:spPr>
          <a:xfrm>
            <a:off x="7332425" y="4441002"/>
            <a:ext cx="4091629" cy="646331"/>
          </a:xfrm>
          <a:prstGeom prst="rect">
            <a:avLst/>
          </a:prstGeom>
          <a:noFill/>
          <a:ln>
            <a:solidFill>
              <a:srgbClr val="0000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Actas de los comités técnicos y otros órganos colegiados con funciones directivas en el fideicomiso o fondo público….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0423" y="3544590"/>
            <a:ext cx="2049614" cy="16144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18 CuadroTexto"/>
          <p:cNvSpPr txBox="1"/>
          <p:nvPr/>
        </p:nvSpPr>
        <p:spPr>
          <a:xfrm>
            <a:off x="7332423" y="5280540"/>
            <a:ext cx="4091629" cy="276999"/>
          </a:xfrm>
          <a:prstGeom prst="rect">
            <a:avLst/>
          </a:prstGeom>
          <a:noFill/>
          <a:ln>
            <a:solidFill>
              <a:srgbClr val="0000FF"/>
            </a:solidFill>
            <a:prstDash val="sysDot"/>
          </a:ln>
        </p:spPr>
        <p:txBody>
          <a:bodyPr wrap="square" rtlCol="0">
            <a:spAutoFit/>
          </a:bodyPr>
          <a:lstStyle/>
          <a:p>
            <a:pPr marL="257175" indent="-257175">
              <a:buClr>
                <a:srgbClr val="0070C0"/>
              </a:buClr>
              <a:buFont typeface="Wingdings" panose="05000000000000000000" pitchFamily="2" charset="2"/>
              <a:buChar char="q"/>
            </a:pPr>
            <a:r>
              <a:rPr lang="es-MX" sz="1200" b="1" dirty="0">
                <a:latin typeface="Tahoma" pitchFamily="34" charset="0"/>
                <a:ea typeface="Tahoma" pitchFamily="34" charset="0"/>
                <a:cs typeface="Tahoma" pitchFamily="34" charset="0"/>
              </a:rPr>
              <a:t>Instrucciones que el mandante </a:t>
            </a:r>
            <a:r>
              <a:rPr lang="es-MX" sz="1200" b="1" dirty="0" err="1">
                <a:latin typeface="Tahoma" pitchFamily="34" charset="0"/>
                <a:ea typeface="Tahoma" pitchFamily="34" charset="0"/>
                <a:cs typeface="Tahoma" pitchFamily="34" charset="0"/>
              </a:rPr>
              <a:t>express</a:t>
            </a:r>
            <a:endParaRPr lang="es-MX" sz="1200" b="1" dirty="0">
              <a:latin typeface="Tahoma" pitchFamily="34" charset="0"/>
              <a:ea typeface="Tahoma" pitchFamily="34" charset="0"/>
              <a:cs typeface="Tahoma" pitchFamily="34" charset="0"/>
            </a:endParaRPr>
          </a:p>
        </p:txBody>
      </p:sp>
      <p:grpSp>
        <p:nvGrpSpPr>
          <p:cNvPr id="15" name="14 Grupo"/>
          <p:cNvGrpSpPr/>
          <p:nvPr/>
        </p:nvGrpSpPr>
        <p:grpSpPr>
          <a:xfrm>
            <a:off x="1938548" y="140553"/>
            <a:ext cx="8928993" cy="1171039"/>
            <a:chOff x="107503" y="97721"/>
            <a:chExt cx="8928993" cy="1171039"/>
          </a:xfrm>
        </p:grpSpPr>
        <p:pic>
          <p:nvPicPr>
            <p:cNvPr id="22"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4" name="12 Grupo"/>
            <p:cNvGrpSpPr/>
            <p:nvPr/>
          </p:nvGrpSpPr>
          <p:grpSpPr>
            <a:xfrm>
              <a:off x="107503" y="97721"/>
              <a:ext cx="8928993" cy="1171039"/>
              <a:chOff x="107503" y="44624"/>
              <a:chExt cx="8972347" cy="1045270"/>
            </a:xfrm>
          </p:grpSpPr>
          <p:pic>
            <p:nvPicPr>
              <p:cNvPr id="25" name="2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6"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7"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8"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68067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5723" y="878498"/>
            <a:ext cx="7543800" cy="899473"/>
          </a:xfrm>
        </p:spPr>
        <p:txBody>
          <a:bodyPr>
            <a:normAutofit/>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89900" y="2033818"/>
            <a:ext cx="7140151" cy="343119"/>
          </a:xfrm>
          <a:ln>
            <a:solidFill>
              <a:srgbClr val="003399"/>
            </a:solidFill>
          </a:ln>
        </p:spPr>
        <p:txBody>
          <a:bodyPr>
            <a:noAutofit/>
          </a:bodyPr>
          <a:lstStyle/>
          <a:p>
            <a:r>
              <a:rPr lang="es-MX" b="1" dirty="0">
                <a:solidFill>
                  <a:srgbClr val="800080"/>
                </a:solidFill>
                <a:latin typeface="Tahoma" pitchFamily="34" charset="0"/>
                <a:ea typeface="Tahoma" pitchFamily="34" charset="0"/>
                <a:cs typeface="Tahoma" pitchFamily="34" charset="0"/>
              </a:rPr>
              <a:t>Junta Local de Conciliación y Arbitraje: (Artículo 137)</a:t>
            </a:r>
            <a:br>
              <a:rPr lang="es-MX" b="1" dirty="0">
                <a:solidFill>
                  <a:srgbClr val="800080"/>
                </a:solidFill>
                <a:latin typeface="Tahoma" pitchFamily="34" charset="0"/>
                <a:ea typeface="Tahoma" pitchFamily="34" charset="0"/>
                <a:cs typeface="Tahoma" pitchFamily="34" charset="0"/>
              </a:rPr>
            </a:br>
            <a:endParaRPr lang="es-ES" dirty="0">
              <a:latin typeface="Tahoma" pitchFamily="34" charset="0"/>
              <a:ea typeface="Tahoma" pitchFamily="34" charset="0"/>
              <a:cs typeface="Tahoma" pitchFamily="34" charset="0"/>
            </a:endParaRPr>
          </a:p>
          <a:p>
            <a:endParaRPr lang="es-MX" dirty="0">
              <a:latin typeface="Tahoma" pitchFamily="34" charset="0"/>
              <a:ea typeface="Tahoma" pitchFamily="34" charset="0"/>
              <a:cs typeface="Tahoma" pitchFamily="34" charset="0"/>
            </a:endParaRPr>
          </a:p>
        </p:txBody>
      </p:sp>
      <p:sp>
        <p:nvSpPr>
          <p:cNvPr id="12" name="11 CuadroTexto"/>
          <p:cNvSpPr txBox="1"/>
          <p:nvPr/>
        </p:nvSpPr>
        <p:spPr>
          <a:xfrm>
            <a:off x="406160" y="4430476"/>
            <a:ext cx="3714581" cy="1754326"/>
          </a:xfrm>
          <a:prstGeom prst="rect">
            <a:avLst/>
          </a:prstGeom>
          <a:noFill/>
        </p:spPr>
        <p:txBody>
          <a:bodyPr wrap="square" rtlCol="0">
            <a:spAutoFit/>
          </a:bodyPr>
          <a:lstStyle/>
          <a:p>
            <a:pPr>
              <a:tabLst>
                <a:tab pos="807244" algn="l"/>
              </a:tabLst>
            </a:pPr>
            <a:r>
              <a:rPr lang="es-MX" sz="1200" b="1" dirty="0">
                <a:solidFill>
                  <a:srgbClr val="00B050"/>
                </a:solidFill>
                <a:latin typeface="Tahoma" pitchFamily="34" charset="0"/>
                <a:ea typeface="Tahoma" pitchFamily="34" charset="0"/>
                <a:cs typeface="Tahoma" pitchFamily="34" charset="0"/>
              </a:rPr>
              <a:t>Documentos del registro de sindicatos:</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Domicilio, número de registro</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Nombre del sindicato</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Nombre de los integrantes del comité ejecutivo y comisiones que ejerzan funciones de vigilancia</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Fecha de vigencia del comité ejecutivo</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Número de socios</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Centro de trabajo al que pertenezcan</a:t>
            </a:r>
          </a:p>
          <a:p>
            <a:pPr marL="128588" indent="-128588">
              <a:buClr>
                <a:srgbClr val="CC0099"/>
              </a:buClr>
              <a:buFont typeface="Arial" panose="020B0604020202020204" pitchFamily="34" charset="0"/>
              <a:buChar char="•"/>
              <a:tabLst>
                <a:tab pos="807244" algn="l"/>
              </a:tabLst>
            </a:pPr>
            <a:r>
              <a:rPr lang="es-MX" sz="1200" dirty="0">
                <a:solidFill>
                  <a:srgbClr val="00B050"/>
                </a:solidFill>
                <a:latin typeface="Tahoma" pitchFamily="34" charset="0"/>
                <a:ea typeface="Tahoma" pitchFamily="34" charset="0"/>
                <a:cs typeface="Tahoma" pitchFamily="34" charset="0"/>
              </a:rPr>
              <a:t>Central a la que pertenezcan</a:t>
            </a:r>
            <a:r>
              <a:rPr lang="es-MX" sz="1200" dirty="0" smtClean="0">
                <a:solidFill>
                  <a:srgbClr val="00B050"/>
                </a:solidFill>
                <a:latin typeface="Tahoma" pitchFamily="34" charset="0"/>
                <a:ea typeface="Tahoma" pitchFamily="34" charset="0"/>
                <a:cs typeface="Tahoma" pitchFamily="34" charset="0"/>
              </a:rPr>
              <a:t>.</a:t>
            </a:r>
            <a:endParaRPr lang="es-MX" sz="1200" b="1" dirty="0">
              <a:solidFill>
                <a:srgbClr val="00B050"/>
              </a:solidFill>
              <a:latin typeface="Tahoma" pitchFamily="34" charset="0"/>
              <a:ea typeface="Tahoma" pitchFamily="34" charset="0"/>
              <a:cs typeface="Tahoma" pitchFamily="34" charset="0"/>
            </a:endParaRPr>
          </a:p>
        </p:txBody>
      </p:sp>
      <p:sp>
        <p:nvSpPr>
          <p:cNvPr id="22" name="21 CuadroTexto"/>
          <p:cNvSpPr txBox="1"/>
          <p:nvPr/>
        </p:nvSpPr>
        <p:spPr>
          <a:xfrm>
            <a:off x="300121" y="2515022"/>
            <a:ext cx="3844367" cy="1569660"/>
          </a:xfrm>
          <a:prstGeom prst="rect">
            <a:avLst/>
          </a:prstGeom>
          <a:noFill/>
        </p:spPr>
        <p:txBody>
          <a:bodyPr wrap="square" rtlCol="0">
            <a:spAutoFit/>
          </a:bodyPr>
          <a:lstStyle/>
          <a:p>
            <a:r>
              <a:rPr lang="es-MX" sz="1200" dirty="0">
                <a:latin typeface="Tahoma" pitchFamily="34" charset="0"/>
                <a:ea typeface="Tahoma" pitchFamily="34" charset="0"/>
                <a:cs typeface="Tahoma" pitchFamily="34" charset="0"/>
              </a:rPr>
              <a:t>Relación de contratos colectivos de trabajo que</a:t>
            </a:r>
          </a:p>
          <a:p>
            <a:r>
              <a:rPr lang="es-MX" sz="1200" dirty="0">
                <a:latin typeface="Tahoma" pitchFamily="34" charset="0"/>
                <a:ea typeface="Tahoma" pitchFamily="34" charset="0"/>
                <a:cs typeface="Tahoma" pitchFamily="34" charset="0"/>
              </a:rPr>
              <a:t>Tenga registrados, los boletines laborales, registro de asociaciones, así como informes mensuales:</a:t>
            </a:r>
          </a:p>
          <a:p>
            <a:endParaRPr lang="es-MX" sz="1200" dirty="0">
              <a:solidFill>
                <a:schemeClr val="accent2">
                  <a:lumMod val="75000"/>
                </a:schemeClr>
              </a:solidFill>
              <a:latin typeface="Tahoma" pitchFamily="34" charset="0"/>
              <a:ea typeface="Tahoma" pitchFamily="34" charset="0"/>
              <a:cs typeface="Tahoma" pitchFamily="34" charset="0"/>
            </a:endParaRPr>
          </a:p>
          <a:p>
            <a:pPr marL="257175" indent="-257175">
              <a:buClr>
                <a:srgbClr val="0070C0"/>
              </a:buClr>
              <a:buFont typeface="Wingdings" panose="05000000000000000000" pitchFamily="2" charset="2"/>
              <a:buChar char="§"/>
            </a:pPr>
            <a:r>
              <a:rPr lang="es-MX" sz="1200" dirty="0">
                <a:solidFill>
                  <a:schemeClr val="accent4">
                    <a:lumMod val="75000"/>
                  </a:schemeClr>
                </a:solidFill>
                <a:latin typeface="Tahoma" pitchFamily="34" charset="0"/>
                <a:ea typeface="Tahoma" pitchFamily="34" charset="0"/>
                <a:cs typeface="Tahoma" pitchFamily="34" charset="0"/>
              </a:rPr>
              <a:t>Tesis y ejecutorias publicadas en Gaceta,  tesis jurisprudenciales y aisladas …</a:t>
            </a:r>
          </a:p>
          <a:p>
            <a:pPr marL="257175" indent="-257175">
              <a:buClr>
                <a:srgbClr val="0070C0"/>
              </a:buClr>
              <a:buFont typeface="Wingdings" panose="05000000000000000000" pitchFamily="2" charset="2"/>
              <a:buChar char="§"/>
            </a:pPr>
            <a:r>
              <a:rPr lang="es-MX" sz="1200" dirty="0">
                <a:solidFill>
                  <a:schemeClr val="accent4">
                    <a:lumMod val="75000"/>
                  </a:schemeClr>
                </a:solidFill>
                <a:latin typeface="Tahoma" pitchFamily="34" charset="0"/>
                <a:ea typeface="Tahoma" pitchFamily="34" charset="0"/>
                <a:cs typeface="Tahoma" pitchFamily="34" charset="0"/>
              </a:rPr>
              <a:t>Versiones públicas de las sentencias que sean de interés </a:t>
            </a:r>
            <a:r>
              <a:rPr lang="es-MX" sz="1200" dirty="0" smtClean="0">
                <a:solidFill>
                  <a:schemeClr val="accent4">
                    <a:lumMod val="75000"/>
                  </a:schemeClr>
                </a:solidFill>
                <a:latin typeface="Tahoma" pitchFamily="34" charset="0"/>
                <a:ea typeface="Tahoma" pitchFamily="34" charset="0"/>
                <a:cs typeface="Tahoma" pitchFamily="34" charset="0"/>
              </a:rPr>
              <a:t>público</a:t>
            </a:r>
            <a:r>
              <a:rPr lang="es-ES" sz="1200" dirty="0">
                <a:solidFill>
                  <a:srgbClr val="800080"/>
                </a:solidFill>
                <a:latin typeface="Tahoma" pitchFamily="34" charset="0"/>
                <a:ea typeface="Tahoma" pitchFamily="34" charset="0"/>
                <a:cs typeface="Tahoma" pitchFamily="34" charset="0"/>
              </a:rPr>
              <a:t>.</a:t>
            </a:r>
            <a:endParaRPr lang="es-MX" sz="1200" dirty="0">
              <a:solidFill>
                <a:schemeClr val="accent4">
                  <a:lumMod val="75000"/>
                </a:schemeClr>
              </a:solidFill>
              <a:latin typeface="Tahoma" pitchFamily="34" charset="0"/>
              <a:ea typeface="Tahoma" pitchFamily="34" charset="0"/>
              <a:cs typeface="Tahoma" pitchFamily="34" charset="0"/>
            </a:endParaRPr>
          </a:p>
        </p:txBody>
      </p:sp>
      <p:sp>
        <p:nvSpPr>
          <p:cNvPr id="24" name="23 CuadroTexto"/>
          <p:cNvSpPr txBox="1"/>
          <p:nvPr/>
        </p:nvSpPr>
        <p:spPr>
          <a:xfrm>
            <a:off x="6665051" y="2620742"/>
            <a:ext cx="5214984" cy="2123658"/>
          </a:xfrm>
          <a:prstGeom prst="rect">
            <a:avLst/>
          </a:prstGeom>
          <a:noFill/>
        </p:spPr>
        <p:txBody>
          <a:bodyPr wrap="square" rtlCol="0">
            <a:spAutoFit/>
          </a:bodyPr>
          <a:lstStyle/>
          <a:p>
            <a:pPr>
              <a:buClr>
                <a:schemeClr val="accent4">
                  <a:lumMod val="75000"/>
                </a:schemeClr>
              </a:buClr>
            </a:pPr>
            <a:r>
              <a:rPr lang="es-MX" sz="1200" b="1" dirty="0">
                <a:solidFill>
                  <a:srgbClr val="CC0099"/>
                </a:solidFill>
                <a:latin typeface="Tahoma" pitchFamily="34" charset="0"/>
                <a:ea typeface="Tahoma" pitchFamily="34" charset="0"/>
                <a:cs typeface="Tahoma" pitchFamily="34" charset="0"/>
              </a:rPr>
              <a:t>Las tomas de nota:</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Estatuto</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Padrón de socios</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Actas de asamblea</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Reglamentos interiores de trabajo</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Contratos colectivos: tabulador, convenios y condiciones generales de trabajo.</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Documentos contenidos en el expediente de registro sindical y de contratos colectivos de trabajo</a:t>
            </a:r>
          </a:p>
          <a:p>
            <a:pPr marL="128588" indent="-128588">
              <a:buClr>
                <a:schemeClr val="accent4">
                  <a:lumMod val="75000"/>
                </a:schemeClr>
              </a:buClr>
              <a:buFont typeface="Arial" panose="020B0604020202020204" pitchFamily="34" charset="0"/>
              <a:buChar char="•"/>
            </a:pPr>
            <a:r>
              <a:rPr lang="es-MX" sz="1200" dirty="0">
                <a:solidFill>
                  <a:srgbClr val="CC0099"/>
                </a:solidFill>
                <a:latin typeface="Tahoma" pitchFamily="34" charset="0"/>
                <a:ea typeface="Tahoma" pitchFamily="34" charset="0"/>
                <a:cs typeface="Tahoma" pitchFamily="34" charset="0"/>
              </a:rPr>
              <a:t>Lista de los patrones, empresas o establecimientos en los que se prestan los servicios.</a:t>
            </a:r>
            <a:endParaRPr lang="es-MX" sz="1200" dirty="0">
              <a:latin typeface="Tahoma" pitchFamily="34" charset="0"/>
              <a:ea typeface="Tahoma" pitchFamily="34" charset="0"/>
              <a:cs typeface="Tahoma" pitchFamily="34" charset="0"/>
            </a:endParaRPr>
          </a:p>
        </p:txBody>
      </p:sp>
      <p:sp>
        <p:nvSpPr>
          <p:cNvPr id="9" name="8 CuadroTexto"/>
          <p:cNvSpPr txBox="1"/>
          <p:nvPr/>
        </p:nvSpPr>
        <p:spPr>
          <a:xfrm>
            <a:off x="4796600" y="4984473"/>
            <a:ext cx="6769965" cy="646331"/>
          </a:xfrm>
          <a:prstGeom prst="rect">
            <a:avLst/>
          </a:prstGeom>
          <a:noFill/>
        </p:spPr>
        <p:txBody>
          <a:bodyPr wrap="square" rtlCol="0">
            <a:spAutoFit/>
          </a:bodyPr>
          <a:lstStyle/>
          <a:p>
            <a:pPr marL="257175" indent="-257175">
              <a:buFont typeface="Wingdings" panose="05000000000000000000" pitchFamily="2" charset="2"/>
              <a:buChar char="q"/>
            </a:pPr>
            <a:r>
              <a:rPr lang="es-MX" sz="1200" b="1" dirty="0">
                <a:latin typeface="Tahoma" pitchFamily="34" charset="0"/>
                <a:ea typeface="Tahoma" pitchFamily="34" charset="0"/>
                <a:cs typeface="Tahoma" pitchFamily="34" charset="0"/>
              </a:rPr>
              <a:t>Las autoridades administrativas y jurisdiccionales en materia laboral deberán expedir copias de los documentos que obren en los expedientes de los registros a los solicitantes que los requieran</a:t>
            </a:r>
            <a:r>
              <a:rPr lang="es-MX" sz="1200" b="1" dirty="0" smtClean="0">
                <a:latin typeface="Tahoma" pitchFamily="34" charset="0"/>
                <a:ea typeface="Tahoma" pitchFamily="34" charset="0"/>
                <a:cs typeface="Tahoma" pitchFamily="34" charset="0"/>
              </a:rPr>
              <a:t>….</a:t>
            </a:r>
            <a:endParaRPr lang="es-ES" sz="1200" dirty="0">
              <a:latin typeface="Tahoma" pitchFamily="34" charset="0"/>
              <a:ea typeface="Tahoma" pitchFamily="34" charset="0"/>
              <a:cs typeface="Tahoma" pitchFamily="34" charset="0"/>
            </a:endParaRPr>
          </a:p>
        </p:txBody>
      </p:sp>
      <p:sp>
        <p:nvSpPr>
          <p:cNvPr id="7" name="6 CuadroTexto"/>
          <p:cNvSpPr txBox="1"/>
          <p:nvPr/>
        </p:nvSpPr>
        <p:spPr>
          <a:xfrm>
            <a:off x="6665051" y="5770770"/>
            <a:ext cx="4901514" cy="507831"/>
          </a:xfrm>
          <a:prstGeom prst="rect">
            <a:avLst/>
          </a:prstGeom>
          <a:noFill/>
        </p:spPr>
        <p:txBody>
          <a:bodyPr wrap="square" rtlCol="0">
            <a:spAutoFit/>
          </a:bodyPr>
          <a:lstStyle/>
          <a:p>
            <a:r>
              <a:rPr lang="es-MX" sz="1350" dirty="0">
                <a:latin typeface="Tahoma" pitchFamily="34" charset="0"/>
                <a:ea typeface="Tahoma" pitchFamily="34" charset="0"/>
                <a:cs typeface="Tahoma" pitchFamily="34" charset="0"/>
              </a:rPr>
              <a:t>En los registros de las asociaciones serán los domicilios de los trabajadores señalados en los padrones de </a:t>
            </a:r>
            <a:r>
              <a:rPr lang="es-MX" sz="1350" dirty="0" smtClean="0">
                <a:latin typeface="Tahoma" pitchFamily="34" charset="0"/>
                <a:ea typeface="Tahoma" pitchFamily="34" charset="0"/>
                <a:cs typeface="Tahoma" pitchFamily="34" charset="0"/>
              </a:rPr>
              <a:t>socios.</a:t>
            </a:r>
            <a:endParaRPr lang="es-ES" sz="1350" dirty="0">
              <a:latin typeface="Tahoma" pitchFamily="34" charset="0"/>
              <a:ea typeface="Tahoma" pitchFamily="34" charset="0"/>
              <a:cs typeface="Tahoma" pitchFamily="34" charset="0"/>
            </a:endParaRPr>
          </a:p>
        </p:txBody>
      </p:sp>
      <p:sp>
        <p:nvSpPr>
          <p:cNvPr id="10" name="9 Flecha derecha"/>
          <p:cNvSpPr/>
          <p:nvPr/>
        </p:nvSpPr>
        <p:spPr>
          <a:xfrm>
            <a:off x="6093650" y="5804933"/>
            <a:ext cx="449866" cy="312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ahoma" pitchFamily="34" charset="0"/>
              <a:ea typeface="Tahoma" pitchFamily="34" charset="0"/>
              <a:cs typeface="Tahoma" pitchFamily="34" charset="0"/>
            </a:endParaRPr>
          </a:p>
        </p:txBody>
      </p:sp>
      <p:sp>
        <p:nvSpPr>
          <p:cNvPr id="11" name="10 CuadroTexto"/>
          <p:cNvSpPr txBox="1"/>
          <p:nvPr/>
        </p:nvSpPr>
        <p:spPr>
          <a:xfrm>
            <a:off x="4860947" y="5804930"/>
            <a:ext cx="1260281" cy="300082"/>
          </a:xfrm>
          <a:prstGeom prst="rect">
            <a:avLst/>
          </a:prstGeom>
          <a:noFill/>
        </p:spPr>
        <p:txBody>
          <a:bodyPr wrap="none" rtlCol="0">
            <a:spAutoFit/>
          </a:bodyPr>
          <a:lstStyle/>
          <a:p>
            <a:r>
              <a:rPr lang="es-MX" sz="1350" b="1" dirty="0">
                <a:solidFill>
                  <a:srgbClr val="0000FF"/>
                </a:solidFill>
                <a:latin typeface="Tahoma" pitchFamily="34" charset="0"/>
                <a:ea typeface="Tahoma" pitchFamily="34" charset="0"/>
                <a:cs typeface="Tahoma" pitchFamily="34" charset="0"/>
              </a:rPr>
              <a:t>Confidencial</a:t>
            </a:r>
            <a:endParaRPr lang="es-ES" sz="1350" b="1" dirty="0">
              <a:solidFill>
                <a:srgbClr val="0000FF"/>
              </a:solidFill>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73247" y="3249971"/>
            <a:ext cx="1947981" cy="1340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3" name="12 Grupo"/>
          <p:cNvGrpSpPr/>
          <p:nvPr/>
        </p:nvGrpSpPr>
        <p:grpSpPr>
          <a:xfrm>
            <a:off x="1938548" y="140553"/>
            <a:ext cx="8928993" cy="1171039"/>
            <a:chOff x="107503" y="97721"/>
            <a:chExt cx="8928993" cy="1171039"/>
          </a:xfrm>
        </p:grpSpPr>
        <p:pic>
          <p:nvPicPr>
            <p:cNvPr id="14"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5" name="12 Grupo"/>
            <p:cNvGrpSpPr/>
            <p:nvPr/>
          </p:nvGrpSpPr>
          <p:grpSpPr>
            <a:xfrm>
              <a:off x="107503" y="97721"/>
              <a:ext cx="8928993" cy="1171039"/>
              <a:chOff x="107503" y="44624"/>
              <a:chExt cx="8972347" cy="1045270"/>
            </a:xfrm>
          </p:grpSpPr>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8"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9"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5926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4091" y="3193810"/>
            <a:ext cx="2369234" cy="13392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ítulo 1"/>
          <p:cNvSpPr>
            <a:spLocks noGrp="1"/>
          </p:cNvSpPr>
          <p:nvPr>
            <p:ph type="title"/>
          </p:nvPr>
        </p:nvSpPr>
        <p:spPr>
          <a:xfrm>
            <a:off x="3835731" y="842873"/>
            <a:ext cx="6301917" cy="899473"/>
          </a:xfrm>
        </p:spPr>
        <p:txBody>
          <a:bodyPr>
            <a:normAutofit fontScale="90000"/>
          </a:bodyPr>
          <a:lstStyle/>
          <a:p>
            <a:pPr algn="r"/>
            <a:r>
              <a:rPr lang="es-MX" sz="3300" b="1" dirty="0">
                <a:solidFill>
                  <a:schemeClr val="tx1"/>
                </a:solidFill>
                <a:latin typeface="Tahoma" pitchFamily="34" charset="0"/>
                <a:ea typeface="Tahoma" pitchFamily="34" charset="0"/>
                <a:cs typeface="Tahoma" pitchFamily="34" charset="0"/>
              </a:rPr>
              <a:t>Obligaciones de Transparencia</a:t>
            </a:r>
            <a:r>
              <a:rPr lang="es-MX" sz="2100" b="1" dirty="0">
                <a:solidFill>
                  <a:schemeClr val="tx1"/>
                </a:solidFill>
                <a:latin typeface="Tahoma" pitchFamily="34" charset="0"/>
                <a:ea typeface="Tahoma" pitchFamily="34" charset="0"/>
                <a:cs typeface="Tahoma" pitchFamily="34" charset="0"/>
              </a:rPr>
              <a:t/>
            </a:r>
            <a:br>
              <a:rPr lang="es-MX" sz="2100" b="1" dirty="0">
                <a:solidFill>
                  <a:schemeClr val="tx1"/>
                </a:solidFill>
                <a:latin typeface="Tahoma" pitchFamily="34" charset="0"/>
                <a:ea typeface="Tahoma" pitchFamily="34" charset="0"/>
                <a:cs typeface="Tahoma" pitchFamily="34" charset="0"/>
              </a:rPr>
            </a:br>
            <a:r>
              <a:rPr lang="es-MX" sz="2100" b="1" dirty="0">
                <a:solidFill>
                  <a:srgbClr val="800080"/>
                </a:solidFill>
                <a:latin typeface="Tahoma" pitchFamily="34" charset="0"/>
                <a:ea typeface="Tahoma" pitchFamily="34" charset="0"/>
                <a:cs typeface="Tahoma" pitchFamily="34" charset="0"/>
              </a:rPr>
              <a:t>Específicas de los Sujetos </a:t>
            </a:r>
            <a:r>
              <a:rPr lang="es-MX" sz="2100" b="1" dirty="0" smtClean="0">
                <a:solidFill>
                  <a:srgbClr val="800080"/>
                </a:solidFill>
                <a:latin typeface="Tahoma" pitchFamily="34" charset="0"/>
                <a:ea typeface="Tahoma" pitchFamily="34" charset="0"/>
                <a:cs typeface="Tahoma" pitchFamily="34" charset="0"/>
              </a:rPr>
              <a:t>Obligados</a:t>
            </a:r>
            <a:endParaRPr lang="es-MX" sz="2100" b="1" dirty="0">
              <a:solidFill>
                <a:srgbClr val="800080"/>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180634" y="1676893"/>
            <a:ext cx="3515827" cy="451944"/>
          </a:xfrm>
          <a:ln>
            <a:solidFill>
              <a:srgbClr val="003399"/>
            </a:solidFill>
          </a:ln>
        </p:spPr>
        <p:txBody>
          <a:bodyPr>
            <a:noAutofit/>
          </a:bodyPr>
          <a:lstStyle/>
          <a:p>
            <a:pPr algn="ctr"/>
            <a:r>
              <a:rPr lang="es-MX" b="1" dirty="0">
                <a:solidFill>
                  <a:srgbClr val="800080"/>
                </a:solidFill>
                <a:latin typeface="Tahoma" pitchFamily="34" charset="0"/>
                <a:ea typeface="Tahoma" pitchFamily="34" charset="0"/>
                <a:cs typeface="Tahoma" pitchFamily="34" charset="0"/>
              </a:rPr>
              <a:t>Sindicatos: (Artículo </a:t>
            </a:r>
            <a:r>
              <a:rPr lang="es-MX" b="1" dirty="0" smtClean="0">
                <a:solidFill>
                  <a:srgbClr val="800080"/>
                </a:solidFill>
                <a:latin typeface="Tahoma" pitchFamily="34" charset="0"/>
                <a:ea typeface="Tahoma" pitchFamily="34" charset="0"/>
                <a:cs typeface="Tahoma" pitchFamily="34" charset="0"/>
              </a:rPr>
              <a:t>138)</a:t>
            </a:r>
            <a:endParaRPr lang="es-MX" dirty="0">
              <a:latin typeface="Tahoma" pitchFamily="34" charset="0"/>
              <a:ea typeface="Tahoma" pitchFamily="34" charset="0"/>
              <a:cs typeface="Tahoma" pitchFamily="34" charset="0"/>
            </a:endParaRPr>
          </a:p>
        </p:txBody>
      </p:sp>
      <p:sp>
        <p:nvSpPr>
          <p:cNvPr id="5" name="4 CuadroTexto"/>
          <p:cNvSpPr txBox="1"/>
          <p:nvPr/>
        </p:nvSpPr>
        <p:spPr>
          <a:xfrm>
            <a:off x="366439" y="2620812"/>
            <a:ext cx="4300563" cy="2292935"/>
          </a:xfrm>
          <a:prstGeom prst="rect">
            <a:avLst/>
          </a:prstGeom>
          <a:noFill/>
        </p:spPr>
        <p:txBody>
          <a:bodyPr wrap="square" rtlCol="0">
            <a:spAutoFit/>
          </a:bodyPr>
          <a:lstStyle/>
          <a:p>
            <a:pPr marL="257175" indent="-257175">
              <a:buClr>
                <a:srgbClr val="0070C0"/>
              </a:buClr>
              <a:buFont typeface="Wingdings" panose="05000000000000000000" pitchFamily="2" charset="2"/>
              <a:buChar char="q"/>
            </a:pPr>
            <a:r>
              <a:rPr lang="es-MX" sz="1300" dirty="0">
                <a:solidFill>
                  <a:srgbClr val="002060"/>
                </a:solidFill>
                <a:latin typeface="Tahoma" pitchFamily="34" charset="0"/>
                <a:ea typeface="Tahoma" pitchFamily="34" charset="0"/>
                <a:cs typeface="Tahoma" pitchFamily="34" charset="0"/>
              </a:rPr>
              <a:t>Contratos o Convenios  con autoridades…</a:t>
            </a:r>
          </a:p>
          <a:p>
            <a:pPr marL="257175" indent="-257175">
              <a:buClr>
                <a:srgbClr val="0070C0"/>
              </a:buClr>
              <a:buFont typeface="Wingdings" panose="05000000000000000000" pitchFamily="2" charset="2"/>
              <a:buChar char="q"/>
            </a:pPr>
            <a:r>
              <a:rPr lang="es-MX" sz="1300" dirty="0">
                <a:solidFill>
                  <a:srgbClr val="002060"/>
                </a:solidFill>
                <a:latin typeface="Tahoma" pitchFamily="34" charset="0"/>
                <a:ea typeface="Tahoma" pitchFamily="34" charset="0"/>
                <a:cs typeface="Tahoma" pitchFamily="34" charset="0"/>
              </a:rPr>
              <a:t>Directorio del Comité Ejecutivo, estatal, seccional o local,</a:t>
            </a:r>
          </a:p>
          <a:p>
            <a:pPr marL="257175" indent="-257175">
              <a:buClr>
                <a:srgbClr val="0070C0"/>
              </a:buClr>
              <a:buFont typeface="Wingdings" panose="05000000000000000000" pitchFamily="2" charset="2"/>
              <a:buChar char="q"/>
            </a:pPr>
            <a:r>
              <a:rPr lang="es-MX" sz="1300" dirty="0">
                <a:solidFill>
                  <a:srgbClr val="002060"/>
                </a:solidFill>
                <a:latin typeface="Tahoma" pitchFamily="34" charset="0"/>
                <a:ea typeface="Tahoma" pitchFamily="34" charset="0"/>
                <a:cs typeface="Tahoma" pitchFamily="34" charset="0"/>
              </a:rPr>
              <a:t>Padrón de socios o agremiados, y</a:t>
            </a:r>
          </a:p>
          <a:p>
            <a:pPr marL="257175" indent="-257175">
              <a:buClr>
                <a:srgbClr val="0070C0"/>
              </a:buClr>
              <a:buFont typeface="Wingdings" panose="05000000000000000000" pitchFamily="2" charset="2"/>
              <a:buChar char="q"/>
            </a:pPr>
            <a:r>
              <a:rPr lang="es-MX" sz="1300" dirty="0">
                <a:solidFill>
                  <a:srgbClr val="002060"/>
                </a:solidFill>
                <a:latin typeface="Tahoma" pitchFamily="34" charset="0"/>
                <a:ea typeface="Tahoma" pitchFamily="34" charset="0"/>
                <a:cs typeface="Tahoma" pitchFamily="34" charset="0"/>
              </a:rPr>
              <a:t>Recursos públicos económicos, en especie, bienes o donativos que reciban y el informe detallado del ejercicio y destino final de los recursos públicos que ejerzan</a:t>
            </a:r>
          </a:p>
          <a:p>
            <a:pPr marL="257175" indent="-257175">
              <a:buClr>
                <a:srgbClr val="0070C0"/>
              </a:buClr>
              <a:buFont typeface="Wingdings" panose="05000000000000000000" pitchFamily="2" charset="2"/>
              <a:buChar char="q"/>
            </a:pPr>
            <a:endParaRPr lang="es-MX" sz="1300" dirty="0">
              <a:latin typeface="Tahoma" pitchFamily="34" charset="0"/>
              <a:ea typeface="Tahoma" pitchFamily="34" charset="0"/>
              <a:cs typeface="Tahoma" pitchFamily="34" charset="0"/>
            </a:endParaRPr>
          </a:p>
          <a:p>
            <a:pPr>
              <a:buClr>
                <a:srgbClr val="0070C0"/>
              </a:buClr>
            </a:pPr>
            <a:r>
              <a:rPr lang="es-MX" sz="1300" dirty="0">
                <a:solidFill>
                  <a:srgbClr val="800080"/>
                </a:solidFill>
                <a:latin typeface="Tahoma" pitchFamily="34" charset="0"/>
                <a:ea typeface="Tahoma" pitchFamily="34" charset="0"/>
                <a:cs typeface="Tahoma" pitchFamily="34" charset="0"/>
              </a:rPr>
              <a:t>Responsables de la publicación, actualización y </a:t>
            </a:r>
            <a:r>
              <a:rPr lang="es-MX" sz="1300" dirty="0" smtClean="0">
                <a:solidFill>
                  <a:srgbClr val="800080"/>
                </a:solidFill>
                <a:latin typeface="Tahoma" pitchFamily="34" charset="0"/>
                <a:ea typeface="Tahoma" pitchFamily="34" charset="0"/>
                <a:cs typeface="Tahoma" pitchFamily="34" charset="0"/>
              </a:rPr>
              <a:t>accesibilidad </a:t>
            </a:r>
            <a:r>
              <a:rPr lang="es-MX" sz="1300" dirty="0">
                <a:solidFill>
                  <a:srgbClr val="800080"/>
                </a:solidFill>
                <a:latin typeface="Tahoma" pitchFamily="34" charset="0"/>
                <a:ea typeface="Tahoma" pitchFamily="34" charset="0"/>
                <a:cs typeface="Tahoma" pitchFamily="34" charset="0"/>
              </a:rPr>
              <a:t>de la información publicada¡¡</a:t>
            </a:r>
          </a:p>
        </p:txBody>
      </p:sp>
      <p:sp>
        <p:nvSpPr>
          <p:cNvPr id="8" name="7 CuadroTexto"/>
          <p:cNvSpPr txBox="1"/>
          <p:nvPr/>
        </p:nvSpPr>
        <p:spPr>
          <a:xfrm>
            <a:off x="7651376" y="2078183"/>
            <a:ext cx="4363837" cy="784830"/>
          </a:xfrm>
          <a:prstGeom prst="rect">
            <a:avLst/>
          </a:prstGeom>
          <a:noFill/>
        </p:spPr>
        <p:txBody>
          <a:bodyPr wrap="square" rtlCol="0">
            <a:spAutoFit/>
          </a:bodyPr>
          <a:lstStyle/>
          <a:p>
            <a:pPr algn="ctr"/>
            <a:r>
              <a:rPr lang="es-MX" sz="1500" b="1" dirty="0">
                <a:solidFill>
                  <a:srgbClr val="00B050"/>
                </a:solidFill>
                <a:latin typeface="Tahoma" pitchFamily="34" charset="0"/>
                <a:ea typeface="Tahoma" pitchFamily="34" charset="0"/>
                <a:cs typeface="Tahoma" pitchFamily="34" charset="0"/>
              </a:rPr>
              <a:t>Personas físicas o Morales que reciben y ejercen recursos públicos o ejercen actos de autoridad </a:t>
            </a:r>
            <a:r>
              <a:rPr lang="es-MX" sz="1500" b="1" dirty="0">
                <a:solidFill>
                  <a:srgbClr val="800080"/>
                </a:solidFill>
                <a:latin typeface="Tahoma" pitchFamily="34" charset="0"/>
                <a:ea typeface="Tahoma" pitchFamily="34" charset="0"/>
                <a:cs typeface="Tahoma" pitchFamily="34" charset="0"/>
              </a:rPr>
              <a:t>(Artículo 139 y 140):</a:t>
            </a:r>
            <a:endParaRPr lang="es-ES" sz="1500" b="1" dirty="0">
              <a:solidFill>
                <a:srgbClr val="800080"/>
              </a:solidFill>
              <a:latin typeface="Tahoma" pitchFamily="34" charset="0"/>
              <a:ea typeface="Tahoma" pitchFamily="34" charset="0"/>
              <a:cs typeface="Tahoma" pitchFamily="34" charset="0"/>
            </a:endParaRPr>
          </a:p>
        </p:txBody>
      </p:sp>
      <p:sp>
        <p:nvSpPr>
          <p:cNvPr id="24" name="23 CuadroTexto"/>
          <p:cNvSpPr txBox="1"/>
          <p:nvPr/>
        </p:nvSpPr>
        <p:spPr>
          <a:xfrm>
            <a:off x="7692956" y="3174077"/>
            <a:ext cx="4280678" cy="1092607"/>
          </a:xfrm>
          <a:prstGeom prst="rect">
            <a:avLst/>
          </a:prstGeom>
          <a:noFill/>
        </p:spPr>
        <p:txBody>
          <a:bodyPr wrap="square" rtlCol="0">
            <a:spAutoFit/>
          </a:bodyPr>
          <a:lstStyle/>
          <a:p>
            <a:pPr marL="257175" indent="-257175">
              <a:buClr>
                <a:schemeClr val="accent4">
                  <a:lumMod val="75000"/>
                </a:schemeClr>
              </a:buClr>
              <a:buFont typeface="Wingdings" panose="05000000000000000000" pitchFamily="2" charset="2"/>
              <a:buChar char="q"/>
            </a:pPr>
            <a:r>
              <a:rPr lang="es-MX" sz="1300" dirty="0">
                <a:solidFill>
                  <a:srgbClr val="7030A0"/>
                </a:solidFill>
                <a:latin typeface="Tahoma" pitchFamily="34" charset="0"/>
                <a:ea typeface="Tahoma" pitchFamily="34" charset="0"/>
                <a:cs typeface="Tahoma" pitchFamily="34" charset="0"/>
              </a:rPr>
              <a:t>El Instituto determinará, los casos en que se deba cumplir con las obligaciones de transparencia y acceso a la información señaladas, </a:t>
            </a:r>
            <a:r>
              <a:rPr lang="es-MX" sz="1300" b="1" dirty="0">
                <a:solidFill>
                  <a:srgbClr val="7030A0"/>
                </a:solidFill>
                <a:latin typeface="Tahoma" pitchFamily="34" charset="0"/>
                <a:ea typeface="Tahoma" pitchFamily="34" charset="0"/>
                <a:cs typeface="Tahoma" pitchFamily="34" charset="0"/>
              </a:rPr>
              <a:t>directamente</a:t>
            </a:r>
            <a:r>
              <a:rPr lang="es-MX" sz="1300" dirty="0">
                <a:solidFill>
                  <a:srgbClr val="7030A0"/>
                </a:solidFill>
                <a:latin typeface="Tahoma" pitchFamily="34" charset="0"/>
                <a:ea typeface="Tahoma" pitchFamily="34" charset="0"/>
                <a:cs typeface="Tahoma" pitchFamily="34" charset="0"/>
              </a:rPr>
              <a:t> o </a:t>
            </a:r>
            <a:r>
              <a:rPr lang="es-MX" sz="1300" b="1" dirty="0">
                <a:solidFill>
                  <a:srgbClr val="7030A0"/>
                </a:solidFill>
                <a:latin typeface="Tahoma" pitchFamily="34" charset="0"/>
                <a:ea typeface="Tahoma" pitchFamily="34" charset="0"/>
                <a:cs typeface="Tahoma" pitchFamily="34" charset="0"/>
              </a:rPr>
              <a:t>a través de los sujetos obligados</a:t>
            </a:r>
            <a:r>
              <a:rPr lang="es-MX" sz="1300" dirty="0">
                <a:solidFill>
                  <a:srgbClr val="7030A0"/>
                </a:solidFill>
                <a:latin typeface="Tahoma" pitchFamily="34" charset="0"/>
                <a:ea typeface="Tahoma" pitchFamily="34" charset="0"/>
                <a:cs typeface="Tahoma" pitchFamily="34" charset="0"/>
              </a:rPr>
              <a:t> a las personas físicas o morales:</a:t>
            </a:r>
          </a:p>
        </p:txBody>
      </p:sp>
      <p:sp>
        <p:nvSpPr>
          <p:cNvPr id="9" name="8 CuadroTexto"/>
          <p:cNvSpPr txBox="1"/>
          <p:nvPr/>
        </p:nvSpPr>
        <p:spPr>
          <a:xfrm>
            <a:off x="366440" y="5203680"/>
            <a:ext cx="3896802" cy="738664"/>
          </a:xfrm>
          <a:prstGeom prst="rect">
            <a:avLst/>
          </a:prstGeom>
          <a:noFill/>
        </p:spPr>
        <p:txBody>
          <a:bodyPr wrap="square" rtlCol="0">
            <a:spAutoFit/>
          </a:bodyPr>
          <a:lstStyle/>
          <a:p>
            <a:r>
              <a:rPr lang="es-MX" sz="1400" b="1" dirty="0">
                <a:latin typeface="Tahoma" pitchFamily="34" charset="0"/>
                <a:ea typeface="Tahoma" pitchFamily="34" charset="0"/>
                <a:cs typeface="Tahoma" pitchFamily="34" charset="0"/>
              </a:rPr>
              <a:t>Los domicilios de los trabajadores señalados en los padrones de socios, se podrá clasificar como confidencial…</a:t>
            </a:r>
            <a:endParaRPr lang="es-ES" sz="1400" dirty="0">
              <a:latin typeface="Tahoma" pitchFamily="34" charset="0"/>
              <a:ea typeface="Tahoma" pitchFamily="34" charset="0"/>
              <a:cs typeface="Tahoma" pitchFamily="34" charset="0"/>
            </a:endParaRPr>
          </a:p>
        </p:txBody>
      </p:sp>
      <p:sp>
        <p:nvSpPr>
          <p:cNvPr id="6" name="5 Llamada ovalada"/>
          <p:cNvSpPr/>
          <p:nvPr/>
        </p:nvSpPr>
        <p:spPr>
          <a:xfrm>
            <a:off x="5033753" y="2078183"/>
            <a:ext cx="2576529" cy="1066318"/>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FC000"/>
                </a:solidFill>
                <a:latin typeface="Tahoma" pitchFamily="34" charset="0"/>
                <a:ea typeface="Tahoma" pitchFamily="34" charset="0"/>
                <a:cs typeface="Tahoma" pitchFamily="34" charset="0"/>
              </a:rPr>
              <a:t>Habilitaran un sitio de Internet¡¡ (Directo o a través del SO)</a:t>
            </a:r>
            <a:endParaRPr lang="es-ES" sz="1200" b="1" dirty="0">
              <a:solidFill>
                <a:srgbClr val="FFC000"/>
              </a:solidFill>
              <a:latin typeface="Tahoma" pitchFamily="34" charset="0"/>
              <a:ea typeface="Tahoma" pitchFamily="34" charset="0"/>
              <a:cs typeface="Tahoma" pitchFamily="34" charset="0"/>
            </a:endParaRPr>
          </a:p>
        </p:txBody>
      </p:sp>
      <p:sp>
        <p:nvSpPr>
          <p:cNvPr id="17" name="16 CuadroTexto"/>
          <p:cNvSpPr txBox="1"/>
          <p:nvPr/>
        </p:nvSpPr>
        <p:spPr>
          <a:xfrm rot="208969">
            <a:off x="8963692" y="4650799"/>
            <a:ext cx="2144887" cy="646331"/>
          </a:xfrm>
          <a:prstGeom prst="rect">
            <a:avLst/>
          </a:prstGeom>
          <a:noFill/>
        </p:spPr>
        <p:txBody>
          <a:bodyPr wrap="square" rtlCol="0">
            <a:spAutoFit/>
          </a:bodyPr>
          <a:lstStyle/>
          <a:p>
            <a:pPr algn="ctr"/>
            <a:r>
              <a:rPr lang="es-MX" sz="1200" dirty="0">
                <a:solidFill>
                  <a:srgbClr val="003399"/>
                </a:solidFill>
                <a:latin typeface="Tahoma" pitchFamily="34" charset="0"/>
                <a:ea typeface="Tahoma" pitchFamily="34" charset="0"/>
                <a:cs typeface="Tahoma" pitchFamily="34" charset="0"/>
              </a:rPr>
              <a:t>Actué como un ente o autoridad o realicen una actividad de interés público</a:t>
            </a:r>
            <a:endParaRPr lang="es-ES" sz="1200" dirty="0">
              <a:solidFill>
                <a:srgbClr val="003399"/>
              </a:solidFill>
              <a:latin typeface="Tahoma" pitchFamily="34" charset="0"/>
              <a:ea typeface="Tahoma" pitchFamily="34" charset="0"/>
              <a:cs typeface="Tahoma" pitchFamily="34" charset="0"/>
            </a:endParaRPr>
          </a:p>
        </p:txBody>
      </p:sp>
      <p:sp>
        <p:nvSpPr>
          <p:cNvPr id="7" name="6 Rectángulo"/>
          <p:cNvSpPr/>
          <p:nvPr/>
        </p:nvSpPr>
        <p:spPr>
          <a:xfrm rot="21189340">
            <a:off x="6257115" y="4682915"/>
            <a:ext cx="1567564" cy="461665"/>
          </a:xfrm>
          <a:prstGeom prst="rect">
            <a:avLst/>
          </a:prstGeom>
        </p:spPr>
        <p:txBody>
          <a:bodyPr wrap="square">
            <a:spAutoFit/>
          </a:bodyPr>
          <a:lstStyle/>
          <a:p>
            <a:r>
              <a:rPr lang="es-MX" sz="1200" dirty="0">
                <a:solidFill>
                  <a:srgbClr val="00B050"/>
                </a:solidFill>
                <a:latin typeface="Tahoma" pitchFamily="34" charset="0"/>
                <a:ea typeface="Tahoma" pitchFamily="34" charset="0"/>
                <a:cs typeface="Tahoma" pitchFamily="34" charset="0"/>
              </a:rPr>
              <a:t>Reciban o ejerzan recursos públicos¡¡</a:t>
            </a:r>
          </a:p>
        </p:txBody>
      </p:sp>
      <p:sp>
        <p:nvSpPr>
          <p:cNvPr id="10" name="9 Rectángulo"/>
          <p:cNvSpPr/>
          <p:nvPr/>
        </p:nvSpPr>
        <p:spPr>
          <a:xfrm rot="21056750">
            <a:off x="9294388" y="5379846"/>
            <a:ext cx="2547053" cy="830997"/>
          </a:xfrm>
          <a:prstGeom prst="rect">
            <a:avLst/>
          </a:prstGeom>
        </p:spPr>
        <p:txBody>
          <a:bodyPr wrap="square">
            <a:spAutoFit/>
          </a:bodyPr>
          <a:lstStyle/>
          <a:p>
            <a:r>
              <a:rPr lang="es-MX" sz="1200" dirty="0">
                <a:solidFill>
                  <a:srgbClr val="CC0099"/>
                </a:solidFill>
                <a:latin typeface="Tahoma" pitchFamily="34" charset="0"/>
                <a:ea typeface="Tahoma" pitchFamily="34" charset="0"/>
                <a:cs typeface="Tahoma" pitchFamily="34" charset="0"/>
              </a:rPr>
              <a:t>Reciban un ingreso local preponderante en su presupuesto, subsidios, condonaciones o reducciones fiscales.</a:t>
            </a:r>
          </a:p>
        </p:txBody>
      </p:sp>
      <p:sp>
        <p:nvSpPr>
          <p:cNvPr id="20" name="19 Rectángulo"/>
          <p:cNvSpPr/>
          <p:nvPr/>
        </p:nvSpPr>
        <p:spPr>
          <a:xfrm rot="2350139">
            <a:off x="7746139" y="5276734"/>
            <a:ext cx="1126552" cy="830997"/>
          </a:xfrm>
          <a:prstGeom prst="rect">
            <a:avLst/>
          </a:prstGeom>
        </p:spPr>
        <p:txBody>
          <a:bodyPr wrap="square">
            <a:spAutoFit/>
          </a:bodyPr>
          <a:lstStyle/>
          <a:p>
            <a:r>
              <a:rPr lang="es-MX" sz="1200" dirty="0">
                <a:solidFill>
                  <a:schemeClr val="accent3">
                    <a:lumMod val="75000"/>
                  </a:schemeClr>
                </a:solidFill>
                <a:latin typeface="Tahoma" pitchFamily="34" charset="0"/>
                <a:ea typeface="Tahoma" pitchFamily="34" charset="0"/>
                <a:cs typeface="Tahoma" pitchFamily="34" charset="0"/>
              </a:rPr>
              <a:t>Sujetos a permisos, concesiones o licencias</a:t>
            </a:r>
          </a:p>
        </p:txBody>
      </p:sp>
      <p:sp>
        <p:nvSpPr>
          <p:cNvPr id="23" name="22 Rectángulo"/>
          <p:cNvSpPr/>
          <p:nvPr/>
        </p:nvSpPr>
        <p:spPr>
          <a:xfrm rot="21189340">
            <a:off x="5705491" y="5430129"/>
            <a:ext cx="1879099" cy="830997"/>
          </a:xfrm>
          <a:prstGeom prst="rect">
            <a:avLst/>
          </a:prstGeom>
        </p:spPr>
        <p:txBody>
          <a:bodyPr wrap="square">
            <a:spAutoFit/>
          </a:bodyPr>
          <a:lstStyle/>
          <a:p>
            <a:r>
              <a:rPr lang="es-MX" sz="1200" dirty="0">
                <a:solidFill>
                  <a:srgbClr val="660033"/>
                </a:solidFill>
                <a:latin typeface="Tahoma" pitchFamily="34" charset="0"/>
                <a:ea typeface="Tahoma" pitchFamily="34" charset="0"/>
                <a:cs typeface="Tahoma" pitchFamily="34" charset="0"/>
              </a:rPr>
              <a:t>Permiso de uso o explotación de bienes públicos, directamente o subordinada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04835" y="4866154"/>
            <a:ext cx="1257836" cy="11874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6" name="15 Grupo"/>
          <p:cNvGrpSpPr/>
          <p:nvPr/>
        </p:nvGrpSpPr>
        <p:grpSpPr>
          <a:xfrm>
            <a:off x="1938548" y="140553"/>
            <a:ext cx="8928993" cy="1171039"/>
            <a:chOff x="107503" y="97721"/>
            <a:chExt cx="8928993" cy="1171039"/>
          </a:xfrm>
        </p:grpSpPr>
        <p:pic>
          <p:nvPicPr>
            <p:cNvPr id="18"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9" name="12 Grupo"/>
            <p:cNvGrpSpPr/>
            <p:nvPr/>
          </p:nvGrpSpPr>
          <p:grpSpPr>
            <a:xfrm>
              <a:off x="107503" y="97721"/>
              <a:ext cx="8928993" cy="1171039"/>
              <a:chOff x="107503" y="44624"/>
              <a:chExt cx="8972347" cy="1045270"/>
            </a:xfrm>
          </p:grpSpPr>
          <p:pic>
            <p:nvPicPr>
              <p:cNvPr id="21" name="20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5"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6" name="Imagen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624253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1830" y="3396343"/>
            <a:ext cx="2928706" cy="3217723"/>
          </a:xfrm>
          <a:prstGeom prst="rect">
            <a:avLst/>
          </a:prstGeom>
        </p:spPr>
      </p:pic>
      <p:sp>
        <p:nvSpPr>
          <p:cNvPr id="2" name="Título 1"/>
          <p:cNvSpPr>
            <a:spLocks noGrp="1"/>
          </p:cNvSpPr>
          <p:nvPr>
            <p:ph type="title"/>
          </p:nvPr>
        </p:nvSpPr>
        <p:spPr>
          <a:xfrm>
            <a:off x="2700997" y="950994"/>
            <a:ext cx="7543800" cy="626132"/>
          </a:xfrm>
        </p:spPr>
        <p:txBody>
          <a:bodyPr>
            <a:normAutofit/>
          </a:bodyPr>
          <a:lstStyle/>
          <a:p>
            <a:pPr algn="ctr"/>
            <a:r>
              <a:rPr lang="es-MX" sz="3600" b="1" dirty="0">
                <a:solidFill>
                  <a:schemeClr val="tx1"/>
                </a:solidFill>
                <a:latin typeface="Tahoma" pitchFamily="34" charset="0"/>
                <a:ea typeface="Tahoma" pitchFamily="34" charset="0"/>
                <a:cs typeface="Tahoma" pitchFamily="34" charset="0"/>
              </a:rPr>
              <a:t>Obligaciones de Transparencia</a:t>
            </a:r>
          </a:p>
        </p:txBody>
      </p:sp>
      <p:sp>
        <p:nvSpPr>
          <p:cNvPr id="3" name="Marcador de contenido 2"/>
          <p:cNvSpPr>
            <a:spLocks noGrp="1"/>
          </p:cNvSpPr>
          <p:nvPr>
            <p:ph idx="1"/>
          </p:nvPr>
        </p:nvSpPr>
        <p:spPr>
          <a:xfrm>
            <a:off x="368135" y="1845734"/>
            <a:ext cx="11269683" cy="2465009"/>
          </a:xfrm>
        </p:spPr>
        <p:txBody>
          <a:bodyPr>
            <a:normAutofit/>
          </a:bodyPr>
          <a:lstStyle/>
          <a:p>
            <a:pPr algn="just">
              <a:lnSpc>
                <a:spcPct val="150000"/>
              </a:lnSpc>
              <a:spcBef>
                <a:spcPts val="0"/>
              </a:spcBef>
              <a:spcAft>
                <a:spcPts val="0"/>
              </a:spcAft>
              <a:buFont typeface="Wingdings" panose="05000000000000000000" pitchFamily="2" charset="2"/>
              <a:buChar char="v"/>
            </a:pPr>
            <a:r>
              <a:rPr lang="es-ES_tradnl" sz="2500" dirty="0">
                <a:solidFill>
                  <a:schemeClr val="tx1"/>
                </a:solidFill>
                <a:latin typeface="Tahoma" pitchFamily="34" charset="0"/>
                <a:ea typeface="Tahoma" pitchFamily="34" charset="0"/>
                <a:cs typeface="Tahoma" pitchFamily="34" charset="0"/>
              </a:rPr>
              <a:t>El Instituto </a:t>
            </a:r>
            <a:r>
              <a:rPr lang="es-ES_tradnl" sz="2500" b="1" dirty="0">
                <a:solidFill>
                  <a:schemeClr val="tx1"/>
                </a:solidFill>
                <a:latin typeface="Tahoma" pitchFamily="34" charset="0"/>
                <a:ea typeface="Tahoma" pitchFamily="34" charset="0"/>
                <a:cs typeface="Tahoma" pitchFamily="34" charset="0"/>
              </a:rPr>
              <a:t>verificará</a:t>
            </a:r>
            <a:r>
              <a:rPr lang="es-ES_tradnl" sz="2500" dirty="0">
                <a:solidFill>
                  <a:schemeClr val="tx1"/>
                </a:solidFill>
                <a:latin typeface="Tahoma" pitchFamily="34" charset="0"/>
                <a:ea typeface="Tahoma" pitchFamily="34" charset="0"/>
                <a:cs typeface="Tahoma" pitchFamily="34" charset="0"/>
              </a:rPr>
              <a:t> el cumplimiento de las obligaciones de transparencia ya sea de </a:t>
            </a:r>
            <a:r>
              <a:rPr lang="es-ES_tradnl" sz="2500" b="1" dirty="0">
                <a:solidFill>
                  <a:schemeClr val="tx1"/>
                </a:solidFill>
                <a:latin typeface="Tahoma" pitchFamily="34" charset="0"/>
                <a:ea typeface="Tahoma" pitchFamily="34" charset="0"/>
                <a:cs typeface="Tahoma" pitchFamily="34" charset="0"/>
              </a:rPr>
              <a:t>oficio o a petición de los particulares</a:t>
            </a:r>
            <a:r>
              <a:rPr lang="es-ES_tradnl" sz="2500" dirty="0">
                <a:solidFill>
                  <a:schemeClr val="tx1"/>
                </a:solidFill>
                <a:latin typeface="Tahoma" pitchFamily="34" charset="0"/>
                <a:ea typeface="Tahoma" pitchFamily="34" charset="0"/>
                <a:cs typeface="Tahoma" pitchFamily="34" charset="0"/>
              </a:rPr>
              <a:t>.</a:t>
            </a:r>
          </a:p>
          <a:p>
            <a:pPr algn="just">
              <a:lnSpc>
                <a:spcPct val="150000"/>
              </a:lnSpc>
              <a:spcBef>
                <a:spcPts val="0"/>
              </a:spcBef>
              <a:spcAft>
                <a:spcPts val="0"/>
              </a:spcAft>
              <a:buFont typeface="Wingdings" panose="05000000000000000000" pitchFamily="2" charset="2"/>
              <a:buChar char="v"/>
            </a:pPr>
            <a:r>
              <a:rPr lang="es-ES_tradnl" sz="2500" dirty="0">
                <a:solidFill>
                  <a:schemeClr val="tx1"/>
                </a:solidFill>
                <a:latin typeface="Tahoma" pitchFamily="34" charset="0"/>
                <a:ea typeface="Tahoma" pitchFamily="34" charset="0"/>
                <a:cs typeface="Tahoma" pitchFamily="34" charset="0"/>
              </a:rPr>
              <a:t>Las </a:t>
            </a:r>
            <a:r>
              <a:rPr lang="es-ES_tradnl" sz="2500" b="1" dirty="0">
                <a:solidFill>
                  <a:schemeClr val="tx1"/>
                </a:solidFill>
                <a:latin typeface="Tahoma" pitchFamily="34" charset="0"/>
                <a:ea typeface="Tahoma" pitchFamily="34" charset="0"/>
                <a:cs typeface="Tahoma" pitchFamily="34" charset="0"/>
              </a:rPr>
              <a:t>denuncias presentadas por los particulares podrán realizarse en cualquier momento</a:t>
            </a:r>
            <a:r>
              <a:rPr lang="es-ES_tradnl" sz="2500" dirty="0" smtClean="0">
                <a:solidFill>
                  <a:schemeClr val="tx1"/>
                </a:solidFill>
                <a:latin typeface="Tahoma" pitchFamily="34" charset="0"/>
                <a:ea typeface="Tahoma" pitchFamily="34" charset="0"/>
                <a:cs typeface="Tahoma" pitchFamily="34" charset="0"/>
              </a:rPr>
              <a:t>…</a:t>
            </a:r>
            <a:endParaRPr lang="es-MX" sz="2500" dirty="0">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6929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7277" y="1622422"/>
            <a:ext cx="11508238" cy="859515"/>
          </a:xfrm>
        </p:spPr>
        <p:txBody>
          <a:bodyPr>
            <a:normAutofit/>
          </a:bodyPr>
          <a:lstStyle/>
          <a:p>
            <a:pPr marL="0" indent="0" algn="just">
              <a:lnSpc>
                <a:spcPct val="100000"/>
              </a:lnSpc>
              <a:spcBef>
                <a:spcPts val="0"/>
              </a:spcBef>
              <a:spcAft>
                <a:spcPts val="0"/>
              </a:spcAft>
              <a:buNone/>
            </a:pPr>
            <a:r>
              <a:rPr lang="es-ES_tradnl" sz="2100" dirty="0">
                <a:solidFill>
                  <a:schemeClr val="tx1"/>
                </a:solidFill>
                <a:latin typeface="Tahoma" pitchFamily="34" charset="0"/>
                <a:ea typeface="Tahoma" pitchFamily="34" charset="0"/>
                <a:cs typeface="Tahoma" pitchFamily="34" charset="0"/>
              </a:rPr>
              <a:t>El </a:t>
            </a:r>
            <a:r>
              <a:rPr lang="es-ES_tradnl" sz="2100" b="1" dirty="0">
                <a:solidFill>
                  <a:schemeClr val="tx1"/>
                </a:solidFill>
                <a:latin typeface="Tahoma" pitchFamily="34" charset="0"/>
                <a:ea typeface="Tahoma" pitchFamily="34" charset="0"/>
                <a:cs typeface="Tahoma" pitchFamily="34" charset="0"/>
              </a:rPr>
              <a:t>Instituto </a:t>
            </a:r>
            <a:r>
              <a:rPr lang="es-ES_tradnl" sz="2100" b="1" dirty="0">
                <a:solidFill>
                  <a:srgbClr val="00B0F0"/>
                </a:solidFill>
                <a:latin typeface="Tahoma" pitchFamily="34" charset="0"/>
                <a:ea typeface="Tahoma" pitchFamily="34" charset="0"/>
                <a:cs typeface="Tahoma" pitchFamily="34" charset="0"/>
              </a:rPr>
              <a:t>verificará</a:t>
            </a:r>
            <a:r>
              <a:rPr lang="es-ES_tradnl" sz="2100" b="1" dirty="0">
                <a:solidFill>
                  <a:schemeClr val="tx1"/>
                </a:solidFill>
                <a:latin typeface="Tahoma" pitchFamily="34" charset="0"/>
                <a:ea typeface="Tahoma" pitchFamily="34" charset="0"/>
                <a:cs typeface="Tahoma" pitchFamily="34" charset="0"/>
              </a:rPr>
              <a:t> </a:t>
            </a:r>
            <a:r>
              <a:rPr lang="es-ES_tradnl" sz="2100" dirty="0">
                <a:solidFill>
                  <a:schemeClr val="tx1"/>
                </a:solidFill>
                <a:latin typeface="Tahoma" pitchFamily="34" charset="0"/>
                <a:ea typeface="Tahoma" pitchFamily="34" charset="0"/>
                <a:cs typeface="Tahoma" pitchFamily="34" charset="0"/>
              </a:rPr>
              <a:t>el </a:t>
            </a:r>
            <a:r>
              <a:rPr lang="es-ES_tradnl" sz="2100" b="1" dirty="0">
                <a:solidFill>
                  <a:schemeClr val="tx1"/>
                </a:solidFill>
                <a:latin typeface="Tahoma" pitchFamily="34" charset="0"/>
                <a:ea typeface="Tahoma" pitchFamily="34" charset="0"/>
                <a:cs typeface="Tahoma" pitchFamily="34" charset="0"/>
              </a:rPr>
              <a:t>cumplimiento de las obligaciones de transparencia </a:t>
            </a:r>
            <a:r>
              <a:rPr lang="es-ES_tradnl" sz="2100" dirty="0">
                <a:solidFill>
                  <a:schemeClr val="tx1"/>
                </a:solidFill>
                <a:latin typeface="Tahoma" pitchFamily="34" charset="0"/>
                <a:ea typeface="Tahoma" pitchFamily="34" charset="0"/>
                <a:cs typeface="Tahoma" pitchFamily="34" charset="0"/>
              </a:rPr>
              <a:t>ya sea de oficio o a petición de los particulares. </a:t>
            </a:r>
            <a:r>
              <a:rPr lang="es-MX" b="1" dirty="0">
                <a:solidFill>
                  <a:srgbClr val="800080"/>
                </a:solidFill>
                <a:latin typeface="Tahoma" pitchFamily="34" charset="0"/>
                <a:ea typeface="Tahoma" pitchFamily="34" charset="0"/>
                <a:cs typeface="Tahoma" pitchFamily="34" charset="0"/>
              </a:rPr>
              <a:t>Verificaciones (Artículos 148-154</a:t>
            </a:r>
            <a:r>
              <a:rPr lang="es-MX" b="1" dirty="0" smtClean="0">
                <a:solidFill>
                  <a:srgbClr val="800080"/>
                </a:solidFill>
                <a:latin typeface="Tahoma" pitchFamily="34" charset="0"/>
                <a:ea typeface="Tahoma" pitchFamily="34" charset="0"/>
                <a:cs typeface="Tahoma" pitchFamily="34" charset="0"/>
              </a:rPr>
              <a:t>)</a:t>
            </a:r>
            <a:endParaRPr lang="es-MX" b="1" dirty="0">
              <a:solidFill>
                <a:srgbClr val="800080"/>
              </a:solidFill>
              <a:latin typeface="Tahoma" pitchFamily="34" charset="0"/>
              <a:ea typeface="Tahoma" pitchFamily="34" charset="0"/>
              <a:cs typeface="Tahoma" pitchFamily="34" charset="0"/>
            </a:endParaRPr>
          </a:p>
        </p:txBody>
      </p:sp>
      <p:sp>
        <p:nvSpPr>
          <p:cNvPr id="6" name="CuadroTexto 5"/>
          <p:cNvSpPr txBox="1"/>
          <p:nvPr/>
        </p:nvSpPr>
        <p:spPr>
          <a:xfrm>
            <a:off x="9824198" y="5882621"/>
            <a:ext cx="1825008" cy="300082"/>
          </a:xfrm>
          <a:prstGeom prst="rect">
            <a:avLst/>
          </a:prstGeom>
          <a:noFill/>
        </p:spPr>
        <p:txBody>
          <a:bodyPr wrap="square" rtlCol="0">
            <a:spAutoFit/>
          </a:bodyPr>
          <a:lstStyle/>
          <a:p>
            <a:pPr algn="r"/>
            <a:r>
              <a:rPr lang="es-ES_tradnl" sz="1350" dirty="0">
                <a:solidFill>
                  <a:schemeClr val="bg1"/>
                </a:solidFill>
              </a:rPr>
              <a:t>Artículo 117, 148-154</a:t>
            </a:r>
            <a:endParaRPr lang="es-MX" sz="1350" dirty="0">
              <a:solidFill>
                <a:schemeClr val="bg1"/>
              </a:solidFill>
            </a:endParaRPr>
          </a:p>
        </p:txBody>
      </p:sp>
      <p:sp>
        <p:nvSpPr>
          <p:cNvPr id="7" name="21 CuadroTexto"/>
          <p:cNvSpPr txBox="1"/>
          <p:nvPr/>
        </p:nvSpPr>
        <p:spPr>
          <a:xfrm>
            <a:off x="5747657" y="2943372"/>
            <a:ext cx="1724165" cy="1569660"/>
          </a:xfrm>
          <a:prstGeom prst="rect">
            <a:avLst/>
          </a:prstGeom>
          <a:noFill/>
          <a:ln>
            <a:solidFill>
              <a:srgbClr val="CC0099"/>
            </a:solidFill>
          </a:ln>
        </p:spPr>
        <p:txBody>
          <a:bodyPr wrap="square" rtlCol="0">
            <a:spAutoFit/>
          </a:bodyPr>
          <a:lstStyle/>
          <a:p>
            <a:pPr algn="ctr"/>
            <a:r>
              <a:rPr lang="es-MX" sz="2400" b="1" dirty="0">
                <a:solidFill>
                  <a:schemeClr val="tx2"/>
                </a:solidFill>
                <a:latin typeface="Tahoma" pitchFamily="34" charset="0"/>
                <a:ea typeface="Tahoma" pitchFamily="34" charset="0"/>
                <a:cs typeface="Tahoma" pitchFamily="34" charset="0"/>
              </a:rPr>
              <a:t>Subsanar en no más de 20 días</a:t>
            </a:r>
          </a:p>
        </p:txBody>
      </p:sp>
      <p:sp>
        <p:nvSpPr>
          <p:cNvPr id="9" name="22 Flecha derecha"/>
          <p:cNvSpPr/>
          <p:nvPr/>
        </p:nvSpPr>
        <p:spPr>
          <a:xfrm>
            <a:off x="7581544" y="3086468"/>
            <a:ext cx="377062"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ahoma" pitchFamily="34" charset="0"/>
              <a:ea typeface="Tahoma" pitchFamily="34" charset="0"/>
              <a:cs typeface="Tahoma" pitchFamily="34" charset="0"/>
            </a:endParaRPr>
          </a:p>
        </p:txBody>
      </p:sp>
      <p:sp>
        <p:nvSpPr>
          <p:cNvPr id="10" name="5 Rectángulo"/>
          <p:cNvSpPr/>
          <p:nvPr/>
        </p:nvSpPr>
        <p:spPr>
          <a:xfrm>
            <a:off x="8007329" y="3039887"/>
            <a:ext cx="1624604" cy="1077218"/>
          </a:xfrm>
          <a:prstGeom prst="rect">
            <a:avLst/>
          </a:prstGeom>
          <a:ln>
            <a:solidFill>
              <a:srgbClr val="CC0099"/>
            </a:solidFill>
          </a:ln>
        </p:spPr>
        <p:txBody>
          <a:bodyPr wrap="square">
            <a:spAutoFit/>
          </a:bodyPr>
          <a:lstStyle/>
          <a:p>
            <a:pPr>
              <a:tabLst>
                <a:tab pos="466725" algn="l"/>
                <a:tab pos="539354" algn="l"/>
              </a:tabLst>
            </a:pPr>
            <a:r>
              <a:rPr lang="es-MX" sz="1600" dirty="0">
                <a:latin typeface="Tahoma" pitchFamily="34" charset="0"/>
                <a:ea typeface="Tahoma" pitchFamily="34" charset="0"/>
                <a:cs typeface="Tahoma" pitchFamily="34" charset="0"/>
              </a:rPr>
              <a:t>El </a:t>
            </a:r>
            <a:r>
              <a:rPr lang="es-MX" sz="1600" b="1" dirty="0">
                <a:latin typeface="Tahoma" pitchFamily="34" charset="0"/>
                <a:ea typeface="Tahoma" pitchFamily="34" charset="0"/>
                <a:cs typeface="Tahoma" pitchFamily="34" charset="0"/>
              </a:rPr>
              <a:t>SO</a:t>
            </a:r>
            <a:r>
              <a:rPr lang="es-MX" sz="1600" dirty="0">
                <a:latin typeface="Tahoma" pitchFamily="34" charset="0"/>
                <a:ea typeface="Tahoma" pitchFamily="34" charset="0"/>
                <a:cs typeface="Tahoma" pitchFamily="34" charset="0"/>
              </a:rPr>
              <a:t> informará sobre el cumplimiento al dictamen</a:t>
            </a:r>
          </a:p>
        </p:txBody>
      </p:sp>
      <p:sp>
        <p:nvSpPr>
          <p:cNvPr id="11" name="23 Rectángulo"/>
          <p:cNvSpPr/>
          <p:nvPr/>
        </p:nvSpPr>
        <p:spPr>
          <a:xfrm>
            <a:off x="10087244" y="3024541"/>
            <a:ext cx="1624604" cy="830997"/>
          </a:xfrm>
          <a:prstGeom prst="rect">
            <a:avLst/>
          </a:prstGeom>
          <a:ln>
            <a:solidFill>
              <a:srgbClr val="CC0099"/>
            </a:solidFill>
          </a:ln>
        </p:spPr>
        <p:txBody>
          <a:bodyPr wrap="square">
            <a:spAutoFit/>
          </a:bodyPr>
          <a:lstStyle/>
          <a:p>
            <a:pPr>
              <a:tabLst>
                <a:tab pos="466725" algn="l"/>
                <a:tab pos="539354" algn="l"/>
              </a:tabLst>
            </a:pPr>
            <a:r>
              <a:rPr lang="es-MX" sz="1600" dirty="0">
                <a:solidFill>
                  <a:schemeClr val="tx2"/>
                </a:solidFill>
                <a:latin typeface="Tahoma" pitchFamily="34" charset="0"/>
                <a:ea typeface="Tahoma" pitchFamily="34" charset="0"/>
                <a:cs typeface="Tahoma" pitchFamily="34" charset="0"/>
              </a:rPr>
              <a:t>Verificara el cumplimiento al dictamen</a:t>
            </a:r>
          </a:p>
        </p:txBody>
      </p:sp>
      <p:sp>
        <p:nvSpPr>
          <p:cNvPr id="12" name="24 CuadroTexto"/>
          <p:cNvSpPr txBox="1"/>
          <p:nvPr/>
        </p:nvSpPr>
        <p:spPr>
          <a:xfrm>
            <a:off x="10393393" y="2577957"/>
            <a:ext cx="1148938" cy="369332"/>
          </a:xfrm>
          <a:prstGeom prst="rect">
            <a:avLst/>
          </a:prstGeom>
          <a:noFill/>
        </p:spPr>
        <p:txBody>
          <a:bodyPr wrap="square" rtlCol="0">
            <a:spAutoFit/>
          </a:bodyPr>
          <a:lstStyle/>
          <a:p>
            <a:r>
              <a:rPr lang="es-MX" b="1" dirty="0">
                <a:solidFill>
                  <a:srgbClr val="002060"/>
                </a:solidFill>
                <a:latin typeface="Tahoma" pitchFamily="34" charset="0"/>
                <a:ea typeface="Tahoma" pitchFamily="34" charset="0"/>
                <a:cs typeface="Tahoma" pitchFamily="34" charset="0"/>
              </a:rPr>
              <a:t>INFODF</a:t>
            </a:r>
          </a:p>
        </p:txBody>
      </p:sp>
      <p:sp>
        <p:nvSpPr>
          <p:cNvPr id="13" name="25 Rectángulo"/>
          <p:cNvSpPr/>
          <p:nvPr/>
        </p:nvSpPr>
        <p:spPr>
          <a:xfrm>
            <a:off x="11072819" y="4065911"/>
            <a:ext cx="458121" cy="300082"/>
          </a:xfrm>
          <a:prstGeom prst="rect">
            <a:avLst/>
          </a:prstGeom>
        </p:spPr>
        <p:txBody>
          <a:bodyPr wrap="square">
            <a:spAutoFit/>
          </a:bodyPr>
          <a:lstStyle/>
          <a:p>
            <a:pPr>
              <a:tabLst>
                <a:tab pos="466725" algn="l"/>
                <a:tab pos="539354" algn="l"/>
              </a:tabLst>
            </a:pPr>
            <a:r>
              <a:rPr lang="es-MX" sz="1350" b="1" dirty="0">
                <a:solidFill>
                  <a:schemeClr val="tx2"/>
                </a:solidFill>
                <a:latin typeface="Tahoma" pitchFamily="34" charset="0"/>
                <a:ea typeface="Tahoma" pitchFamily="34" charset="0"/>
                <a:cs typeface="Tahoma" pitchFamily="34" charset="0"/>
              </a:rPr>
              <a:t>SI</a:t>
            </a:r>
          </a:p>
        </p:txBody>
      </p:sp>
      <p:sp>
        <p:nvSpPr>
          <p:cNvPr id="14" name="26 Rectángulo"/>
          <p:cNvSpPr/>
          <p:nvPr/>
        </p:nvSpPr>
        <p:spPr>
          <a:xfrm>
            <a:off x="10210911" y="4724097"/>
            <a:ext cx="1624604" cy="584775"/>
          </a:xfrm>
          <a:prstGeom prst="rect">
            <a:avLst/>
          </a:prstGeom>
          <a:ln>
            <a:solidFill>
              <a:srgbClr val="CC0099"/>
            </a:solidFill>
          </a:ln>
        </p:spPr>
        <p:txBody>
          <a:bodyPr wrap="square">
            <a:spAutoFit/>
          </a:bodyPr>
          <a:lstStyle/>
          <a:p>
            <a:pPr>
              <a:tabLst>
                <a:tab pos="466725" algn="l"/>
                <a:tab pos="539354" algn="l"/>
              </a:tabLst>
            </a:pPr>
            <a:r>
              <a:rPr lang="es-MX" sz="1600" dirty="0">
                <a:solidFill>
                  <a:schemeClr val="tx2"/>
                </a:solidFill>
                <a:latin typeface="Tahoma" pitchFamily="34" charset="0"/>
                <a:ea typeface="Tahoma" pitchFamily="34" charset="0"/>
                <a:cs typeface="Tahoma" pitchFamily="34" charset="0"/>
              </a:rPr>
              <a:t>Acuerdo de cumplimiento</a:t>
            </a:r>
          </a:p>
        </p:txBody>
      </p:sp>
      <p:sp>
        <p:nvSpPr>
          <p:cNvPr id="15" name="27 Rectángulo"/>
          <p:cNvSpPr/>
          <p:nvPr/>
        </p:nvSpPr>
        <p:spPr>
          <a:xfrm>
            <a:off x="9647100" y="3859584"/>
            <a:ext cx="534761" cy="300082"/>
          </a:xfrm>
          <a:prstGeom prst="rect">
            <a:avLst/>
          </a:prstGeom>
        </p:spPr>
        <p:txBody>
          <a:bodyPr wrap="square">
            <a:spAutoFit/>
          </a:bodyPr>
          <a:lstStyle/>
          <a:p>
            <a:pPr>
              <a:tabLst>
                <a:tab pos="466725" algn="l"/>
                <a:tab pos="539354" algn="l"/>
              </a:tabLst>
            </a:pPr>
            <a:r>
              <a:rPr lang="es-MX" sz="1350" b="1" dirty="0">
                <a:solidFill>
                  <a:schemeClr val="tx2"/>
                </a:solidFill>
                <a:latin typeface="Tahoma" pitchFamily="34" charset="0"/>
                <a:ea typeface="Tahoma" pitchFamily="34" charset="0"/>
                <a:cs typeface="Tahoma" pitchFamily="34" charset="0"/>
              </a:rPr>
              <a:t>NO</a:t>
            </a:r>
          </a:p>
        </p:txBody>
      </p:sp>
      <p:sp>
        <p:nvSpPr>
          <p:cNvPr id="16" name="28 Rectángulo"/>
          <p:cNvSpPr/>
          <p:nvPr/>
        </p:nvSpPr>
        <p:spPr>
          <a:xfrm>
            <a:off x="8171927" y="4600947"/>
            <a:ext cx="1624604" cy="1323439"/>
          </a:xfrm>
          <a:prstGeom prst="rect">
            <a:avLst/>
          </a:prstGeom>
          <a:ln>
            <a:solidFill>
              <a:srgbClr val="CC0099"/>
            </a:solidFill>
          </a:ln>
        </p:spPr>
        <p:txBody>
          <a:bodyPr wrap="square">
            <a:spAutoFit/>
          </a:bodyPr>
          <a:lstStyle/>
          <a:p>
            <a:pPr algn="ctr">
              <a:tabLst>
                <a:tab pos="466725" algn="l"/>
                <a:tab pos="539354" algn="l"/>
              </a:tabLst>
            </a:pPr>
            <a:r>
              <a:rPr lang="es-MX" sz="1600" b="1" dirty="0">
                <a:solidFill>
                  <a:schemeClr val="tx2"/>
                </a:solidFill>
                <a:latin typeface="Tahoma" pitchFamily="34" charset="0"/>
                <a:ea typeface="Tahoma" pitchFamily="34" charset="0"/>
                <a:cs typeface="Tahoma" pitchFamily="34" charset="0"/>
              </a:rPr>
              <a:t>Publicará listado de resoluciones que han sido incumplidas¡¡</a:t>
            </a:r>
          </a:p>
        </p:txBody>
      </p:sp>
      <p:sp>
        <p:nvSpPr>
          <p:cNvPr id="17" name="30 Flecha derecha"/>
          <p:cNvSpPr/>
          <p:nvPr/>
        </p:nvSpPr>
        <p:spPr>
          <a:xfrm>
            <a:off x="9686048" y="3101082"/>
            <a:ext cx="377062" cy="25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latin typeface="Tahoma" pitchFamily="34" charset="0"/>
              <a:ea typeface="Tahoma" pitchFamily="34" charset="0"/>
              <a:cs typeface="Tahoma" pitchFamily="34" charset="0"/>
            </a:endParaRPr>
          </a:p>
        </p:txBody>
      </p:sp>
      <p:cxnSp>
        <p:nvCxnSpPr>
          <p:cNvPr id="18" name="10 Conector angular"/>
          <p:cNvCxnSpPr>
            <a:stCxn id="11" idx="2"/>
          </p:cNvCxnSpPr>
          <p:nvPr/>
        </p:nvCxnSpPr>
        <p:spPr>
          <a:xfrm rot="5400000">
            <a:off x="9613025" y="3314425"/>
            <a:ext cx="745409" cy="1827635"/>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32 Conector angular"/>
          <p:cNvCxnSpPr>
            <a:stCxn id="11" idx="2"/>
            <a:endCxn id="14" idx="0"/>
          </p:cNvCxnSpPr>
          <p:nvPr/>
        </p:nvCxnSpPr>
        <p:spPr>
          <a:xfrm rot="16200000" flipH="1">
            <a:off x="10527100" y="4227983"/>
            <a:ext cx="868559" cy="123667"/>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33 CuadroTexto"/>
          <p:cNvSpPr txBox="1"/>
          <p:nvPr/>
        </p:nvSpPr>
        <p:spPr>
          <a:xfrm>
            <a:off x="7929768" y="2316655"/>
            <a:ext cx="1779725" cy="707886"/>
          </a:xfrm>
          <a:prstGeom prst="rect">
            <a:avLst/>
          </a:prstGeom>
          <a:noFill/>
        </p:spPr>
        <p:txBody>
          <a:bodyPr wrap="square" rtlCol="0">
            <a:spAutoFit/>
          </a:bodyPr>
          <a:lstStyle/>
          <a:p>
            <a:pPr algn="ctr"/>
            <a:r>
              <a:rPr lang="es-MX" sz="2000" b="1" dirty="0">
                <a:solidFill>
                  <a:srgbClr val="002060"/>
                </a:solidFill>
                <a:latin typeface="Tahoma" pitchFamily="34" charset="0"/>
                <a:ea typeface="Tahoma" pitchFamily="34" charset="0"/>
                <a:cs typeface="Tahoma" pitchFamily="34" charset="0"/>
              </a:rPr>
              <a:t>Sujeto Obligado</a:t>
            </a:r>
          </a:p>
        </p:txBody>
      </p:sp>
      <p:sp>
        <p:nvSpPr>
          <p:cNvPr id="22" name="18 CuadroTexto"/>
          <p:cNvSpPr txBox="1"/>
          <p:nvPr/>
        </p:nvSpPr>
        <p:spPr>
          <a:xfrm>
            <a:off x="349103" y="2450876"/>
            <a:ext cx="5220424" cy="3647152"/>
          </a:xfrm>
          <a:prstGeom prst="rect">
            <a:avLst/>
          </a:prstGeom>
          <a:noFill/>
        </p:spPr>
        <p:txBody>
          <a:bodyPr wrap="square" rtlCol="0">
            <a:spAutoFit/>
          </a:bodyPr>
          <a:lstStyle/>
          <a:p>
            <a:pPr marL="514350" indent="-514350">
              <a:buClr>
                <a:srgbClr val="7030A0"/>
              </a:buClr>
              <a:buFont typeface="+mj-lt"/>
              <a:buAutoNum type="romanLcPeriod"/>
              <a:tabLst>
                <a:tab pos="466725" algn="l"/>
                <a:tab pos="539354" algn="l"/>
              </a:tabLst>
            </a:pPr>
            <a:r>
              <a:rPr lang="es-MX" sz="2100" dirty="0">
                <a:latin typeface="Tahoma" pitchFamily="34" charset="0"/>
                <a:ea typeface="Tahoma" pitchFamily="34" charset="0"/>
                <a:cs typeface="Tahoma" pitchFamily="34" charset="0"/>
              </a:rPr>
              <a:t>Información completa y actualizada en tiempo y forma.</a:t>
            </a:r>
          </a:p>
          <a:p>
            <a:pPr marL="514350" indent="-514350">
              <a:buClr>
                <a:srgbClr val="7030A0"/>
              </a:buClr>
              <a:buFont typeface="+mj-lt"/>
              <a:buAutoNum type="romanLcPeriod"/>
              <a:tabLst>
                <a:tab pos="466725" algn="l"/>
                <a:tab pos="539354" algn="l"/>
              </a:tabLst>
            </a:pPr>
            <a:r>
              <a:rPr lang="es-MX" sz="2100" dirty="0">
                <a:latin typeface="Tahoma" pitchFamily="34" charset="0"/>
                <a:ea typeface="Tahoma" pitchFamily="34" charset="0"/>
                <a:cs typeface="Tahoma" pitchFamily="34" charset="0"/>
              </a:rPr>
              <a:t>El Instituto emitirá un dictamen de cumplimiento o incumplimiento.</a:t>
            </a:r>
          </a:p>
          <a:p>
            <a:pPr marL="514350" indent="-514350">
              <a:buClr>
                <a:srgbClr val="7030A0"/>
              </a:buClr>
              <a:buFont typeface="+mj-lt"/>
              <a:buAutoNum type="romanLcPeriod"/>
              <a:tabLst>
                <a:tab pos="466725" algn="l"/>
                <a:tab pos="539354" algn="l"/>
              </a:tabLst>
            </a:pPr>
            <a:r>
              <a:rPr lang="es-MX" sz="2100" dirty="0">
                <a:latin typeface="Tahoma" pitchFamily="34" charset="0"/>
                <a:ea typeface="Tahoma" pitchFamily="34" charset="0"/>
                <a:cs typeface="Tahoma" pitchFamily="34" charset="0"/>
              </a:rPr>
              <a:t>Que los </a:t>
            </a:r>
            <a:r>
              <a:rPr lang="es-MX" sz="2100" b="1" dirty="0">
                <a:latin typeface="Tahoma" pitchFamily="34" charset="0"/>
                <a:ea typeface="Tahoma" pitchFamily="34" charset="0"/>
                <a:cs typeface="Tahoma" pitchFamily="34" charset="0"/>
              </a:rPr>
              <a:t>Comités y las Unidades de Transparencia</a:t>
            </a:r>
            <a:r>
              <a:rPr lang="es-MX" sz="2100" dirty="0">
                <a:latin typeface="Tahoma" pitchFamily="34" charset="0"/>
                <a:ea typeface="Tahoma" pitchFamily="34" charset="0"/>
                <a:cs typeface="Tahoma" pitchFamily="34" charset="0"/>
              </a:rPr>
              <a:t> cuenten con las condiciones mínimas de operación según lo establecido en la Ley.</a:t>
            </a:r>
          </a:p>
          <a:p>
            <a:pPr marL="514350" indent="-514350">
              <a:buClr>
                <a:srgbClr val="7030A0"/>
              </a:buClr>
              <a:buFont typeface="+mj-lt"/>
              <a:buAutoNum type="romanLcPeriod"/>
              <a:tabLst>
                <a:tab pos="466725" algn="l"/>
                <a:tab pos="539354" algn="l"/>
              </a:tabLst>
            </a:pPr>
            <a:r>
              <a:rPr lang="es-MX" sz="2100" dirty="0">
                <a:latin typeface="Tahoma" pitchFamily="34" charset="0"/>
                <a:ea typeface="Tahoma" pitchFamily="34" charset="0"/>
                <a:cs typeface="Tahoma" pitchFamily="34" charset="0"/>
              </a:rPr>
              <a:t>En toda visita de verificación se levantará una </a:t>
            </a:r>
            <a:r>
              <a:rPr lang="es-MX" sz="2100" b="1" dirty="0">
                <a:latin typeface="Tahoma" pitchFamily="34" charset="0"/>
                <a:ea typeface="Tahoma" pitchFamily="34" charset="0"/>
                <a:cs typeface="Tahoma" pitchFamily="34" charset="0"/>
              </a:rPr>
              <a:t>Acta Circunstanciada.</a:t>
            </a:r>
            <a:endParaRPr lang="es-MX" sz="2100" dirty="0">
              <a:latin typeface="Tahoma" pitchFamily="34" charset="0"/>
              <a:ea typeface="Tahoma" pitchFamily="34" charset="0"/>
              <a:cs typeface="Tahoma" pitchFamily="34" charset="0"/>
            </a:endParaRPr>
          </a:p>
        </p:txBody>
      </p:sp>
      <p:sp>
        <p:nvSpPr>
          <p:cNvPr id="23" name="Título 1"/>
          <p:cNvSpPr txBox="1">
            <a:spLocks/>
          </p:cNvSpPr>
          <p:nvPr/>
        </p:nvSpPr>
        <p:spPr>
          <a:xfrm>
            <a:off x="4702644" y="890656"/>
            <a:ext cx="5523433" cy="579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sz="2800" b="1" dirty="0">
                <a:solidFill>
                  <a:schemeClr val="accent6">
                    <a:lumMod val="50000"/>
                  </a:schemeClr>
                </a:solidFill>
                <a:latin typeface="Tahoma" pitchFamily="34" charset="0"/>
                <a:ea typeface="Tahoma" pitchFamily="34" charset="0"/>
                <a:cs typeface="Tahoma" pitchFamily="34" charset="0"/>
              </a:rPr>
              <a:t>Obligaciones de Transparencia</a:t>
            </a:r>
          </a:p>
        </p:txBody>
      </p:sp>
      <p:grpSp>
        <p:nvGrpSpPr>
          <p:cNvPr id="21" name="20 Grupo"/>
          <p:cNvGrpSpPr/>
          <p:nvPr/>
        </p:nvGrpSpPr>
        <p:grpSpPr>
          <a:xfrm>
            <a:off x="1938548" y="140553"/>
            <a:ext cx="8928993" cy="1171039"/>
            <a:chOff x="107503" y="97721"/>
            <a:chExt cx="8928993" cy="1171039"/>
          </a:xfrm>
        </p:grpSpPr>
        <p:pic>
          <p:nvPicPr>
            <p:cNvPr id="24"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5" name="12 Grupo"/>
            <p:cNvGrpSpPr/>
            <p:nvPr/>
          </p:nvGrpSpPr>
          <p:grpSpPr>
            <a:xfrm>
              <a:off x="107503" y="97721"/>
              <a:ext cx="8928993" cy="1171039"/>
              <a:chOff x="107503" y="44624"/>
              <a:chExt cx="8972347" cy="1045270"/>
            </a:xfrm>
          </p:grpSpPr>
          <p:pic>
            <p:nvPicPr>
              <p:cNvPr id="26" name="2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7"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8"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9"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8934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62171" y="4922321"/>
            <a:ext cx="1773535" cy="1649791"/>
          </a:xfrm>
          <a:prstGeom prst="rect">
            <a:avLst/>
          </a:prstGeom>
        </p:spPr>
      </p:pic>
      <p:sp>
        <p:nvSpPr>
          <p:cNvPr id="2" name="Título 1"/>
          <p:cNvSpPr>
            <a:spLocks noGrp="1"/>
          </p:cNvSpPr>
          <p:nvPr>
            <p:ph type="title"/>
          </p:nvPr>
        </p:nvSpPr>
        <p:spPr>
          <a:xfrm>
            <a:off x="4762005" y="899774"/>
            <a:ext cx="5482790" cy="677352"/>
          </a:xfrm>
        </p:spPr>
        <p:txBody>
          <a:bodyPr>
            <a:normAutofit/>
          </a:bodyPr>
          <a:lstStyle/>
          <a:p>
            <a:pPr algn="ctr"/>
            <a:r>
              <a:rPr lang="es-MX" sz="3600" b="1" dirty="0">
                <a:solidFill>
                  <a:schemeClr val="tx1"/>
                </a:solidFill>
                <a:latin typeface="Tahoma" pitchFamily="34" charset="0"/>
                <a:ea typeface="Tahoma" pitchFamily="34" charset="0"/>
                <a:cs typeface="Tahoma" pitchFamily="34" charset="0"/>
              </a:rPr>
              <a:t>Tablas de Aplicabilidad</a:t>
            </a:r>
          </a:p>
        </p:txBody>
      </p:sp>
      <p:sp>
        <p:nvSpPr>
          <p:cNvPr id="3" name="Marcador de contenido 2"/>
          <p:cNvSpPr>
            <a:spLocks noGrp="1"/>
          </p:cNvSpPr>
          <p:nvPr>
            <p:ph idx="1"/>
          </p:nvPr>
        </p:nvSpPr>
        <p:spPr>
          <a:xfrm>
            <a:off x="368135" y="1821983"/>
            <a:ext cx="11542816" cy="3462537"/>
          </a:xfrm>
        </p:spPr>
        <p:txBody>
          <a:bodyPr>
            <a:noAutofit/>
          </a:bodyPr>
          <a:lstStyle/>
          <a:p>
            <a:pPr algn="just">
              <a:lnSpc>
                <a:spcPct val="100000"/>
              </a:lnSpc>
              <a:spcBef>
                <a:spcPts val="0"/>
              </a:spcBef>
              <a:spcAft>
                <a:spcPts val="0"/>
              </a:spcAft>
              <a:buFont typeface="Wingdings" panose="05000000000000000000" pitchFamily="2" charset="2"/>
              <a:buChar char="v"/>
            </a:pPr>
            <a:r>
              <a:rPr lang="es-ES_tradnl" dirty="0">
                <a:solidFill>
                  <a:schemeClr val="tx1"/>
                </a:solidFill>
                <a:latin typeface="Tahoma" pitchFamily="34" charset="0"/>
                <a:ea typeface="Tahoma" pitchFamily="34" charset="0"/>
                <a:cs typeface="Tahoma" pitchFamily="34" charset="0"/>
              </a:rPr>
              <a:t>El 30 de noviembre de 2016 se aprobaron las tablas de aplicabilidad de cada uno de los Sujetos Obligados de la CDMX</a:t>
            </a:r>
            <a:r>
              <a:rPr lang="es-ES_tradnl" dirty="0" smtClean="0">
                <a:solidFill>
                  <a:schemeClr val="tx1"/>
                </a:solidFill>
                <a:latin typeface="Tahoma" pitchFamily="34" charset="0"/>
                <a:ea typeface="Tahoma" pitchFamily="34" charset="0"/>
                <a:cs typeface="Tahoma" pitchFamily="34" charset="0"/>
              </a:rPr>
              <a:t>.</a:t>
            </a:r>
          </a:p>
          <a:p>
            <a:pPr marL="0" indent="0" algn="just">
              <a:lnSpc>
                <a:spcPct val="100000"/>
              </a:lnSpc>
              <a:spcBef>
                <a:spcPts val="0"/>
              </a:spcBef>
              <a:spcAft>
                <a:spcPts val="0"/>
              </a:spcAft>
              <a:buNone/>
            </a:pPr>
            <a:endParaRPr lang="es-ES_tradnl" dirty="0">
              <a:solidFill>
                <a:schemeClr val="tx1"/>
              </a:solidFill>
              <a:latin typeface="Tahoma" pitchFamily="34" charset="0"/>
              <a:ea typeface="Tahoma" pitchFamily="34" charset="0"/>
              <a:cs typeface="Tahoma" pitchFamily="34" charset="0"/>
            </a:endParaRPr>
          </a:p>
          <a:p>
            <a:pPr algn="just">
              <a:lnSpc>
                <a:spcPct val="100000"/>
              </a:lnSpc>
              <a:spcBef>
                <a:spcPts val="0"/>
              </a:spcBef>
              <a:spcAft>
                <a:spcPts val="0"/>
              </a:spcAft>
              <a:buFont typeface="Wingdings" panose="05000000000000000000" pitchFamily="2" charset="2"/>
              <a:buChar char="v"/>
            </a:pPr>
            <a:r>
              <a:rPr lang="es-ES_tradnl" dirty="0">
                <a:solidFill>
                  <a:schemeClr val="tx1"/>
                </a:solidFill>
                <a:latin typeface="Tahoma" pitchFamily="34" charset="0"/>
                <a:ea typeface="Tahoma" pitchFamily="34" charset="0"/>
                <a:cs typeface="Tahoma" pitchFamily="34" charset="0"/>
              </a:rPr>
              <a:t>A partir de esa fecha comenzaron las asesorías a los Sujetos Obligados por parte de la </a:t>
            </a:r>
            <a:r>
              <a:rPr lang="es-ES_tradnl" dirty="0" err="1">
                <a:solidFill>
                  <a:schemeClr val="tx1"/>
                </a:solidFill>
                <a:latin typeface="Tahoma" pitchFamily="34" charset="0"/>
                <a:ea typeface="Tahoma" pitchFamily="34" charset="0"/>
                <a:cs typeface="Tahoma" pitchFamily="34" charset="0"/>
              </a:rPr>
              <a:t>DEyE</a:t>
            </a:r>
            <a:r>
              <a:rPr lang="es-ES_tradnl" dirty="0">
                <a:solidFill>
                  <a:schemeClr val="tx1"/>
                </a:solidFill>
                <a:latin typeface="Tahoma" pitchFamily="34" charset="0"/>
                <a:ea typeface="Tahoma" pitchFamily="34" charset="0"/>
                <a:cs typeface="Tahoma" pitchFamily="34" charset="0"/>
              </a:rPr>
              <a:t> del INFODF para la publicación de sus obligaciones de transparencia con los formatos establecidos en</a:t>
            </a:r>
            <a:r>
              <a:rPr lang="es-ES_tradnl" i="1" dirty="0">
                <a:solidFill>
                  <a:schemeClr val="tx1"/>
                </a:solidFill>
                <a:latin typeface="Tahoma" pitchFamily="34" charset="0"/>
                <a:ea typeface="Tahoma" pitchFamily="34" charset="0"/>
                <a:cs typeface="Tahoma" pitchFamily="34" charset="0"/>
              </a:rPr>
              <a:t> </a:t>
            </a:r>
            <a:r>
              <a:rPr lang="es-ES_tradnl" b="1" i="1" dirty="0">
                <a:solidFill>
                  <a:schemeClr val="tx1"/>
                </a:solidFill>
                <a:latin typeface="Tahoma" pitchFamily="34" charset="0"/>
                <a:ea typeface="Tahoma" pitchFamily="34" charset="0"/>
                <a:cs typeface="Tahoma" pitchFamily="34" charset="0"/>
              </a:rPr>
              <a:t>Los Lineamientos y Metodología de Evaluación de las Obligaciones de Transparencia que deben dar a conocer los Sujetos Obligados de la Ciudad de México, en sus Portales de Internet y en la Plataforma Nacional de Transparencia</a:t>
            </a:r>
            <a:r>
              <a:rPr lang="es-ES_tradnl" b="1" i="1" dirty="0" smtClean="0">
                <a:solidFill>
                  <a:schemeClr val="tx1"/>
                </a:solidFill>
                <a:latin typeface="Tahoma" pitchFamily="34" charset="0"/>
                <a:ea typeface="Tahoma" pitchFamily="34" charset="0"/>
                <a:cs typeface="Tahoma" pitchFamily="34" charset="0"/>
              </a:rPr>
              <a:t>.</a:t>
            </a:r>
          </a:p>
          <a:p>
            <a:pPr marL="0" indent="0" algn="just">
              <a:lnSpc>
                <a:spcPct val="100000"/>
              </a:lnSpc>
              <a:spcBef>
                <a:spcPts val="0"/>
              </a:spcBef>
              <a:spcAft>
                <a:spcPts val="0"/>
              </a:spcAft>
              <a:buNone/>
            </a:pPr>
            <a:endParaRPr lang="es-ES_tradnl" b="1" i="1" dirty="0">
              <a:solidFill>
                <a:schemeClr val="tx1"/>
              </a:solidFill>
              <a:latin typeface="Tahoma" pitchFamily="34" charset="0"/>
              <a:ea typeface="Tahoma" pitchFamily="34" charset="0"/>
              <a:cs typeface="Tahoma" pitchFamily="34" charset="0"/>
            </a:endParaRPr>
          </a:p>
          <a:p>
            <a:pPr algn="just">
              <a:lnSpc>
                <a:spcPct val="100000"/>
              </a:lnSpc>
              <a:spcBef>
                <a:spcPts val="0"/>
              </a:spcBef>
              <a:spcAft>
                <a:spcPts val="0"/>
              </a:spcAft>
              <a:buFont typeface="Wingdings" panose="05000000000000000000" pitchFamily="2" charset="2"/>
              <a:buChar char="v"/>
            </a:pPr>
            <a:r>
              <a:rPr lang="es-ES_tradnl" dirty="0">
                <a:solidFill>
                  <a:schemeClr val="tx1"/>
                </a:solidFill>
                <a:latin typeface="Tahoma" pitchFamily="34" charset="0"/>
                <a:ea typeface="Tahoma" pitchFamily="34" charset="0"/>
                <a:cs typeface="Tahoma" pitchFamily="34" charset="0"/>
              </a:rPr>
              <a:t>El INFODF llevará a cabo durante el primer semestre de 2017 la primera Evaluación Diagnóstica a los portales de transparencia de los SO de la CDMX, la cual no tendrá efectos vinculantes</a:t>
            </a:r>
            <a:r>
              <a:rPr lang="es-ES_tradnl" dirty="0" smtClean="0">
                <a:solidFill>
                  <a:schemeClr val="tx1"/>
                </a:solidFill>
                <a:latin typeface="Tahoma" pitchFamily="34" charset="0"/>
                <a:ea typeface="Tahoma" pitchFamily="34" charset="0"/>
                <a:cs typeface="Tahoma" pitchFamily="34" charset="0"/>
              </a:rPr>
              <a:t>.</a:t>
            </a:r>
            <a:endParaRPr lang="es-MX" dirty="0">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8" name="12 Grupo"/>
            <p:cNvGrpSpPr/>
            <p:nvPr/>
          </p:nvGrpSpPr>
          <p:grpSpPr>
            <a:xfrm>
              <a:off x="107503" y="97721"/>
              <a:ext cx="8928993" cy="1171039"/>
              <a:chOff x="107503" y="44624"/>
              <a:chExt cx="8972347" cy="1045270"/>
            </a:xfrm>
          </p:grpSpPr>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0"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1"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2"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9632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700997" y="795292"/>
            <a:ext cx="7543800" cy="829334"/>
          </a:xfrm>
        </p:spPr>
        <p:txBody>
          <a:bodyPr>
            <a:normAutofit/>
          </a:bodyPr>
          <a:lstStyle/>
          <a:p>
            <a:pPr algn="ctr"/>
            <a:r>
              <a:rPr lang="es-MX" sz="3600" b="1" dirty="0">
                <a:solidFill>
                  <a:schemeClr val="tx1"/>
                </a:solidFill>
                <a:latin typeface="Tahoma" pitchFamily="34" charset="0"/>
                <a:ea typeface="Tahoma" pitchFamily="34" charset="0"/>
                <a:cs typeface="Tahoma" pitchFamily="34" charset="0"/>
              </a:rPr>
              <a:t>Tablas de Aplicabilidad</a:t>
            </a:r>
          </a:p>
        </p:txBody>
      </p:sp>
      <p:sp>
        <p:nvSpPr>
          <p:cNvPr id="3" name="Marcador de contenido 2"/>
          <p:cNvSpPr>
            <a:spLocks noGrp="1"/>
          </p:cNvSpPr>
          <p:nvPr>
            <p:ph idx="1"/>
          </p:nvPr>
        </p:nvSpPr>
        <p:spPr/>
        <p:txBody>
          <a:bodyPr>
            <a:normAutofit/>
          </a:bodyPr>
          <a:lstStyle/>
          <a:p>
            <a:r>
              <a:rPr lang="es-MX" dirty="0">
                <a:solidFill>
                  <a:schemeClr val="tx1"/>
                </a:solidFill>
                <a:latin typeface="Tahoma" pitchFamily="34" charset="0"/>
                <a:ea typeface="Tahoma" pitchFamily="34" charset="0"/>
                <a:cs typeface="Tahoma" pitchFamily="34" charset="0"/>
              </a:rPr>
              <a:t>En las tablas de aplicabilidad se indica cuáles artículos y fracciones de la LTAIPRC le aplican a cada SO de acuerdo a sus funciones y atribuciones.</a:t>
            </a:r>
          </a:p>
        </p:txBody>
      </p:sp>
      <p:graphicFrame>
        <p:nvGraphicFramePr>
          <p:cNvPr id="4" name="Tabla 3"/>
          <p:cNvGraphicFramePr>
            <a:graphicFrameLocks noGrp="1"/>
          </p:cNvGraphicFramePr>
          <p:nvPr>
            <p:extLst>
              <p:ext uri="{D42A27DB-BD31-4B8C-83A1-F6EECF244321}">
                <p14:modId xmlns:p14="http://schemas.microsoft.com/office/powerpoint/2010/main" xmlns="" val="2522316093"/>
              </p:ext>
            </p:extLst>
          </p:nvPr>
        </p:nvGraphicFramePr>
        <p:xfrm>
          <a:off x="1097278" y="2743199"/>
          <a:ext cx="10202092" cy="2971800"/>
        </p:xfrm>
        <a:graphic>
          <a:graphicData uri="http://schemas.openxmlformats.org/drawingml/2006/table">
            <a:tbl>
              <a:tblPr firstRow="1" firstCol="1" bandRow="1">
                <a:tableStyleId>{5C22544A-7EE6-4342-B048-85BDC9FD1C3A}</a:tableStyleId>
              </a:tblPr>
              <a:tblGrid>
                <a:gridCol w="969625">
                  <a:extLst>
                    <a:ext uri="{9D8B030D-6E8A-4147-A177-3AD203B41FA5}">
                      <a16:colId xmlns:a16="http://schemas.microsoft.com/office/drawing/2014/main" xmlns="" val="20000"/>
                    </a:ext>
                  </a:extLst>
                </a:gridCol>
                <a:gridCol w="639577">
                  <a:extLst>
                    <a:ext uri="{9D8B030D-6E8A-4147-A177-3AD203B41FA5}">
                      <a16:colId xmlns:a16="http://schemas.microsoft.com/office/drawing/2014/main" xmlns="" val="20001"/>
                    </a:ext>
                  </a:extLst>
                </a:gridCol>
                <a:gridCol w="782357">
                  <a:extLst>
                    <a:ext uri="{9D8B030D-6E8A-4147-A177-3AD203B41FA5}">
                      <a16:colId xmlns:a16="http://schemas.microsoft.com/office/drawing/2014/main" xmlns="" val="20002"/>
                    </a:ext>
                  </a:extLst>
                </a:gridCol>
                <a:gridCol w="782357">
                  <a:extLst>
                    <a:ext uri="{9D8B030D-6E8A-4147-A177-3AD203B41FA5}">
                      <a16:colId xmlns:a16="http://schemas.microsoft.com/office/drawing/2014/main" xmlns="" val="20003"/>
                    </a:ext>
                  </a:extLst>
                </a:gridCol>
                <a:gridCol w="782357">
                  <a:extLst>
                    <a:ext uri="{9D8B030D-6E8A-4147-A177-3AD203B41FA5}">
                      <a16:colId xmlns:a16="http://schemas.microsoft.com/office/drawing/2014/main" xmlns="" val="20004"/>
                    </a:ext>
                  </a:extLst>
                </a:gridCol>
                <a:gridCol w="604371">
                  <a:extLst>
                    <a:ext uri="{9D8B030D-6E8A-4147-A177-3AD203B41FA5}">
                      <a16:colId xmlns:a16="http://schemas.microsoft.com/office/drawing/2014/main" xmlns="" val="20005"/>
                    </a:ext>
                  </a:extLst>
                </a:gridCol>
                <a:gridCol w="646749">
                  <a:extLst>
                    <a:ext uri="{9D8B030D-6E8A-4147-A177-3AD203B41FA5}">
                      <a16:colId xmlns:a16="http://schemas.microsoft.com/office/drawing/2014/main" xmlns="" val="20006"/>
                    </a:ext>
                  </a:extLst>
                </a:gridCol>
                <a:gridCol w="647400">
                  <a:extLst>
                    <a:ext uri="{9D8B030D-6E8A-4147-A177-3AD203B41FA5}">
                      <a16:colId xmlns:a16="http://schemas.microsoft.com/office/drawing/2014/main" xmlns="" val="20007"/>
                    </a:ext>
                  </a:extLst>
                </a:gridCol>
                <a:gridCol w="831906">
                  <a:extLst>
                    <a:ext uri="{9D8B030D-6E8A-4147-A177-3AD203B41FA5}">
                      <a16:colId xmlns:a16="http://schemas.microsoft.com/office/drawing/2014/main" xmlns="" val="20008"/>
                    </a:ext>
                  </a:extLst>
                </a:gridCol>
                <a:gridCol w="646749">
                  <a:extLst>
                    <a:ext uri="{9D8B030D-6E8A-4147-A177-3AD203B41FA5}">
                      <a16:colId xmlns:a16="http://schemas.microsoft.com/office/drawing/2014/main" xmlns="" val="20009"/>
                    </a:ext>
                  </a:extLst>
                </a:gridCol>
                <a:gridCol w="831906">
                  <a:extLst>
                    <a:ext uri="{9D8B030D-6E8A-4147-A177-3AD203B41FA5}">
                      <a16:colId xmlns:a16="http://schemas.microsoft.com/office/drawing/2014/main" xmlns="" val="20010"/>
                    </a:ext>
                  </a:extLst>
                </a:gridCol>
                <a:gridCol w="743240">
                  <a:extLst>
                    <a:ext uri="{9D8B030D-6E8A-4147-A177-3AD203B41FA5}">
                      <a16:colId xmlns:a16="http://schemas.microsoft.com/office/drawing/2014/main" xmlns="" val="20011"/>
                    </a:ext>
                  </a:extLst>
                </a:gridCol>
                <a:gridCol w="646749">
                  <a:extLst>
                    <a:ext uri="{9D8B030D-6E8A-4147-A177-3AD203B41FA5}">
                      <a16:colId xmlns:a16="http://schemas.microsoft.com/office/drawing/2014/main" xmlns="" val="20012"/>
                    </a:ext>
                  </a:extLst>
                </a:gridCol>
                <a:gridCol w="646749">
                  <a:extLst>
                    <a:ext uri="{9D8B030D-6E8A-4147-A177-3AD203B41FA5}">
                      <a16:colId xmlns:a16="http://schemas.microsoft.com/office/drawing/2014/main" xmlns="" val="20013"/>
                    </a:ext>
                  </a:extLst>
                </a:gridCol>
              </a:tblGrid>
              <a:tr h="291905">
                <a:tc rowSpan="3">
                  <a:txBody>
                    <a:bodyPr/>
                    <a:lstStyle/>
                    <a:p>
                      <a:pPr algn="ctr">
                        <a:lnSpc>
                          <a:spcPct val="115000"/>
                        </a:lnSpc>
                        <a:spcAft>
                          <a:spcPts val="0"/>
                        </a:spcAft>
                      </a:pPr>
                      <a:r>
                        <a:rPr lang="es-MX" sz="800" dirty="0">
                          <a:effectLst/>
                          <a:latin typeface="Tahoma" pitchFamily="34" charset="0"/>
                          <a:ea typeface="Tahoma" pitchFamily="34" charset="0"/>
                          <a:cs typeface="Tahoma" pitchFamily="34" charset="0"/>
                        </a:rPr>
                        <a:t>No</a:t>
                      </a:r>
                      <a:endParaRPr lang="es-MX" sz="1100" dirty="0">
                        <a:effectLst/>
                        <a:latin typeface="Tahoma" pitchFamily="34" charset="0"/>
                        <a:ea typeface="Tahoma" pitchFamily="34" charset="0"/>
                        <a:cs typeface="Tahoma" pitchFamily="34" charset="0"/>
                      </a:endParaRPr>
                    </a:p>
                  </a:txBody>
                  <a:tcPr marL="44450" marR="44450" marT="0" marB="0" anchor="ctr"/>
                </a:tc>
                <a:tc rowSpan="3">
                  <a:txBody>
                    <a:bodyPr/>
                    <a:lstStyle/>
                    <a:p>
                      <a:pPr algn="ctr">
                        <a:lnSpc>
                          <a:spcPct val="115000"/>
                        </a:lnSpc>
                        <a:spcAft>
                          <a:spcPts val="0"/>
                        </a:spcAft>
                      </a:pPr>
                      <a:r>
                        <a:rPr lang="es-MX" sz="800">
                          <a:effectLst/>
                          <a:latin typeface="Tahoma" pitchFamily="34" charset="0"/>
                          <a:ea typeface="Tahoma" pitchFamily="34" charset="0"/>
                          <a:cs typeface="Tahoma" pitchFamily="34" charset="0"/>
                        </a:rPr>
                        <a:t>Tipo de sujeto obligado</a:t>
                      </a:r>
                      <a:endParaRPr lang="es-MX" sz="1100">
                        <a:effectLst/>
                        <a:latin typeface="Tahoma" pitchFamily="34" charset="0"/>
                        <a:ea typeface="Tahoma" pitchFamily="34" charset="0"/>
                        <a:cs typeface="Tahoma" pitchFamily="34" charset="0"/>
                      </a:endParaRPr>
                    </a:p>
                  </a:txBody>
                  <a:tcPr marL="44450" marR="44450" marT="0" marB="0" anchor="ctr"/>
                </a:tc>
                <a:tc rowSpan="3">
                  <a:txBody>
                    <a:bodyPr/>
                    <a:lstStyle/>
                    <a:p>
                      <a:pPr algn="ctr">
                        <a:lnSpc>
                          <a:spcPct val="115000"/>
                        </a:lnSpc>
                        <a:spcAft>
                          <a:spcPts val="0"/>
                        </a:spcAft>
                      </a:pPr>
                      <a:r>
                        <a:rPr lang="es-MX" sz="800">
                          <a:effectLst/>
                          <a:latin typeface="Tahoma" pitchFamily="34" charset="0"/>
                          <a:ea typeface="Tahoma" pitchFamily="34" charset="0"/>
                          <a:cs typeface="Tahoma" pitchFamily="34" charset="0"/>
                        </a:rPr>
                        <a:t>Sujeto Obligado</a:t>
                      </a:r>
                      <a:endParaRPr lang="es-MX" sz="1100">
                        <a:effectLst/>
                        <a:latin typeface="Tahoma" pitchFamily="34" charset="0"/>
                        <a:ea typeface="Tahoma" pitchFamily="34" charset="0"/>
                        <a:cs typeface="Tahoma" pitchFamily="34" charset="0"/>
                      </a:endParaRPr>
                    </a:p>
                  </a:txBody>
                  <a:tcPr marL="44450" marR="44450" marT="0" marB="0" anchor="ctr"/>
                </a:tc>
                <a:tc gridSpan="11">
                  <a:txBody>
                    <a:bodyPr/>
                    <a:lstStyle/>
                    <a:p>
                      <a:pPr algn="ctr">
                        <a:lnSpc>
                          <a:spcPct val="115000"/>
                        </a:lnSpc>
                        <a:spcAft>
                          <a:spcPts val="0"/>
                        </a:spcAft>
                      </a:pPr>
                      <a:r>
                        <a:rPr lang="es-MX" sz="1000">
                          <a:effectLst/>
                          <a:latin typeface="Tahoma" pitchFamily="34" charset="0"/>
                          <a:ea typeface="Tahoma" pitchFamily="34" charset="0"/>
                          <a:cs typeface="Tahoma" pitchFamily="34" charset="0"/>
                        </a:rPr>
                        <a:t>Artículo y/o fracción de la LTAIPRC </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65906">
                <a:tc vMerge="1">
                  <a:txBody>
                    <a:bodyPr/>
                    <a:lstStyle/>
                    <a:p>
                      <a:endParaRPr lang="es-MX"/>
                    </a:p>
                  </a:txBody>
                  <a:tcPr/>
                </a:tc>
                <a:tc vMerge="1">
                  <a:txBody>
                    <a:bodyPr/>
                    <a:lstStyle/>
                    <a:p>
                      <a:endParaRPr lang="es-MX"/>
                    </a:p>
                  </a:txBody>
                  <a:tcPr/>
                </a:tc>
                <a:tc vMerge="1">
                  <a:txBody>
                    <a:bodyPr/>
                    <a:lstStyle/>
                    <a:p>
                      <a:endParaRPr lang="es-MX"/>
                    </a:p>
                  </a:txBody>
                  <a:tcPr/>
                </a:tc>
                <a:tc grid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121</a:t>
                      </a:r>
                      <a:br>
                        <a:rPr lang="es-MX" sz="800">
                          <a:effectLst/>
                          <a:latin typeface="Tahoma" pitchFamily="34" charset="0"/>
                          <a:ea typeface="Tahoma" pitchFamily="34" charset="0"/>
                          <a:cs typeface="Tahoma" pitchFamily="34" charset="0"/>
                        </a:rPr>
                      </a:br>
                      <a:r>
                        <a:rPr lang="es-MX" sz="800">
                          <a:effectLst/>
                          <a:latin typeface="Tahoma" pitchFamily="34" charset="0"/>
                          <a:ea typeface="Tahoma" pitchFamily="34" charset="0"/>
                          <a:cs typeface="Tahoma" pitchFamily="34" charset="0"/>
                        </a:rPr>
                        <a:t>Fr. I a LIV</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row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122</a:t>
                      </a:r>
                      <a:endParaRPr lang="es-MX" sz="1100">
                        <a:effectLst/>
                        <a:latin typeface="Tahoma" pitchFamily="34" charset="0"/>
                        <a:ea typeface="Tahoma" pitchFamily="34" charset="0"/>
                        <a:cs typeface="Tahoma" pitchFamily="34" charset="0"/>
                      </a:endParaRPr>
                    </a:p>
                  </a:txBody>
                  <a:tcPr marL="44450" marR="44450" marT="0" marB="0" anchor="ctr"/>
                </a:tc>
                <a:tc grid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126 Apartado I</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grid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126 Apartado II</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row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143</a:t>
                      </a:r>
                      <a:endParaRPr lang="es-MX" sz="1100">
                        <a:effectLst/>
                        <a:latin typeface="Tahoma" pitchFamily="34" charset="0"/>
                        <a:ea typeface="Tahoma" pitchFamily="34" charset="0"/>
                        <a:cs typeface="Tahoma" pitchFamily="34" charset="0"/>
                      </a:endParaRPr>
                    </a:p>
                  </a:txBody>
                  <a:tcPr marL="44450" marR="44450" marT="0" marB="0" anchor="ctr"/>
                </a:tc>
                <a:tc row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145</a:t>
                      </a:r>
                      <a:endParaRPr lang="es-MX" sz="1100">
                        <a:effectLst/>
                        <a:latin typeface="Tahoma" pitchFamily="34" charset="0"/>
                        <a:ea typeface="Tahoma" pitchFamily="34" charset="0"/>
                        <a:cs typeface="Tahoma" pitchFamily="34" charset="0"/>
                      </a:endParaRPr>
                    </a:p>
                  </a:txBody>
                  <a:tcPr marL="44450" marR="44450" marT="0" marB="0" anchor="ctr"/>
                </a:tc>
                <a:tc row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146</a:t>
                      </a:r>
                      <a:endParaRPr lang="es-MX" sz="1100">
                        <a:effectLst/>
                        <a:latin typeface="Tahoma" pitchFamily="34" charset="0"/>
                        <a:ea typeface="Tahoma" pitchFamily="34" charset="0"/>
                        <a:cs typeface="Tahoma" pitchFamily="34" charset="0"/>
                      </a:endParaRPr>
                    </a:p>
                  </a:txBody>
                  <a:tcPr marL="44450" marR="44450" marT="0" marB="0" anchor="ctr"/>
                </a:tc>
                <a:tc rowSpan="2">
                  <a:txBody>
                    <a:bodyPr/>
                    <a:lstStyle/>
                    <a:p>
                      <a:pPr algn="ctr">
                        <a:lnSpc>
                          <a:spcPct val="115000"/>
                        </a:lnSpc>
                        <a:spcAft>
                          <a:spcPts val="0"/>
                        </a:spcAft>
                      </a:pPr>
                      <a:r>
                        <a:rPr lang="es-MX" sz="800" dirty="0">
                          <a:effectLst/>
                          <a:latin typeface="Tahoma" pitchFamily="34" charset="0"/>
                          <a:ea typeface="Tahoma" pitchFamily="34" charset="0"/>
                          <a:cs typeface="Tahoma" pitchFamily="34" charset="0"/>
                        </a:rPr>
                        <a:t>147</a:t>
                      </a:r>
                      <a:endParaRPr lang="es-MX" sz="1100" dirty="0">
                        <a:effectLst/>
                        <a:latin typeface="Tahoma" pitchFamily="34" charset="0"/>
                        <a:ea typeface="Tahoma" pitchFamily="34" charset="0"/>
                        <a:cs typeface="Tahoma" pitchFamily="34" charset="0"/>
                      </a:endParaRPr>
                    </a:p>
                  </a:txBody>
                  <a:tcPr marL="44450" marR="44450" marT="0" marB="0" anchor="ctr"/>
                </a:tc>
                <a:extLst>
                  <a:ext uri="{0D108BD9-81ED-4DB2-BD59-A6C34878D82A}">
                    <a16:rowId xmlns:a16="http://schemas.microsoft.com/office/drawing/2014/main" xmlns="" val="10001"/>
                  </a:ext>
                </a:extLst>
              </a:tr>
              <a:tr h="23045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 </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 </a:t>
                      </a:r>
                      <a:endParaRPr lang="es-MX" sz="1100">
                        <a:effectLst/>
                        <a:latin typeface="Tahoma" pitchFamily="34" charset="0"/>
                        <a:ea typeface="Tahoma" pitchFamily="34" charset="0"/>
                        <a:cs typeface="Tahoma" pitchFamily="34" charset="0"/>
                      </a:endParaRPr>
                    </a:p>
                  </a:txBody>
                  <a:tcPr marL="44450" marR="44450" marT="0" marB="0" anchor="ctr"/>
                </a:tc>
                <a:tc vMerge="1">
                  <a:txBody>
                    <a:bodyPr/>
                    <a:lstStyle/>
                    <a:p>
                      <a:endParaRPr lang="es-MX"/>
                    </a:p>
                  </a:txBody>
                  <a:tcP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 </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 </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 </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 </a:t>
                      </a:r>
                      <a:endParaRPr lang="es-MX" sz="1100">
                        <a:effectLst/>
                        <a:latin typeface="Tahoma" pitchFamily="34" charset="0"/>
                        <a:ea typeface="Tahoma" pitchFamily="34" charset="0"/>
                        <a:cs typeface="Tahoma" pitchFamily="34" charset="0"/>
                      </a:endParaRPr>
                    </a:p>
                  </a:txBody>
                  <a:tcPr marL="44450" marR="44450" marT="0" marB="0" anchor="ctr"/>
                </a:tc>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1152257">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103</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Judicial</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Consejo de la Judicatura de la Ciudad de México</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Frs. I a LIII</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n-US" sz="800">
                          <a:effectLst/>
                          <a:latin typeface="Tahoma" pitchFamily="34" charset="0"/>
                          <a:ea typeface="Tahoma" pitchFamily="34" charset="0"/>
                          <a:cs typeface="Tahoma" pitchFamily="34" charset="0"/>
                        </a:rPr>
                        <a:t>Frs. XXV, XXVIII, XXIX, XL, XLI, XLII, XLIV, XLV, XLVIII, LI, LIII, LIV</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tc grid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Frs. I a XIV</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XII, XIII, XIV</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dirty="0">
                          <a:effectLst/>
                          <a:latin typeface="Tahoma" pitchFamily="34" charset="0"/>
                          <a:ea typeface="Tahoma" pitchFamily="34" charset="0"/>
                          <a:cs typeface="Tahoma" pitchFamily="34" charset="0"/>
                        </a:rPr>
                        <a:t>Aplica</a:t>
                      </a:r>
                      <a:endParaRPr lang="es-MX" sz="1100" dirty="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extLst>
                  <a:ext uri="{0D108BD9-81ED-4DB2-BD59-A6C34878D82A}">
                    <a16:rowId xmlns:a16="http://schemas.microsoft.com/office/drawing/2014/main" xmlns="" val="10003"/>
                  </a:ext>
                </a:extLst>
              </a:tr>
              <a:tr h="931280">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104</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Judicial</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Tribunal Superior de Justicia del Distrito Federal</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Frs. I a LIV</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n-US" sz="800">
                          <a:effectLst/>
                          <a:latin typeface="Tahoma" pitchFamily="34" charset="0"/>
                          <a:ea typeface="Tahoma" pitchFamily="34" charset="0"/>
                          <a:cs typeface="Tahoma" pitchFamily="34" charset="0"/>
                        </a:rPr>
                        <a:t>XL, XLI, XLII, XLIV, XLVIII,  LI, LIV</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Frs. I a XVII</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XI</a:t>
                      </a:r>
                      <a:endParaRPr lang="es-MX" sz="1100">
                        <a:effectLst/>
                        <a:latin typeface="Tahoma" pitchFamily="34" charset="0"/>
                        <a:ea typeface="Tahoma" pitchFamily="34" charset="0"/>
                        <a:cs typeface="Tahoma" pitchFamily="34" charset="0"/>
                      </a:endParaRPr>
                    </a:p>
                  </a:txBody>
                  <a:tcPr marL="44450" marR="44450" marT="0" marB="0" anchor="ctr"/>
                </a:tc>
                <a:tc gridSpan="2">
                  <a:txBody>
                    <a:bodyPr/>
                    <a:lstStyle/>
                    <a:p>
                      <a:pPr algn="ctr">
                        <a:lnSpc>
                          <a:spcPct val="115000"/>
                        </a:lnSpc>
                        <a:spcAft>
                          <a:spcPts val="0"/>
                        </a:spcAft>
                      </a:pPr>
                      <a:r>
                        <a:rPr lang="es-MX" sz="800">
                          <a:effectLst/>
                          <a:latin typeface="Tahoma" pitchFamily="34" charset="0"/>
                          <a:ea typeface="Tahoma" pitchFamily="34" charset="0"/>
                          <a:cs typeface="Tahoma" pitchFamily="34" charset="0"/>
                        </a:rPr>
                        <a:t>No aplica</a:t>
                      </a:r>
                      <a:endParaRPr lang="es-MX" sz="1100">
                        <a:effectLst/>
                        <a:latin typeface="Tahoma" pitchFamily="34" charset="0"/>
                        <a:ea typeface="Tahoma" pitchFamily="34" charset="0"/>
                        <a:cs typeface="Tahoma" pitchFamily="34" charset="0"/>
                      </a:endParaRPr>
                    </a:p>
                  </a:txBody>
                  <a:tcPr marL="44450" marR="44450" marT="0" marB="0" anchor="ctr"/>
                </a:tc>
                <a:tc hMerge="1">
                  <a:txBody>
                    <a:bodyPr/>
                    <a:lstStyle/>
                    <a:p>
                      <a:endParaRPr lang="es-MX"/>
                    </a:p>
                  </a:txBody>
                  <a:tcP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a:effectLst/>
                          <a:latin typeface="Tahoma" pitchFamily="34" charset="0"/>
                          <a:ea typeface="Tahoma" pitchFamily="34" charset="0"/>
                          <a:cs typeface="Tahoma" pitchFamily="34" charset="0"/>
                        </a:rPr>
                        <a:t>Aplica</a:t>
                      </a:r>
                      <a:endParaRPr lang="es-MX" sz="1100">
                        <a:effectLst/>
                        <a:latin typeface="Tahoma" pitchFamily="34" charset="0"/>
                        <a:ea typeface="Tahoma" pitchFamily="34" charset="0"/>
                        <a:cs typeface="Tahoma" pitchFamily="34" charset="0"/>
                      </a:endParaRPr>
                    </a:p>
                  </a:txBody>
                  <a:tcPr marL="44450" marR="44450" marT="0" marB="0" anchor="ctr"/>
                </a:tc>
                <a:tc>
                  <a:txBody>
                    <a:bodyPr/>
                    <a:lstStyle/>
                    <a:p>
                      <a:pPr algn="ctr">
                        <a:lnSpc>
                          <a:spcPct val="115000"/>
                        </a:lnSpc>
                        <a:spcAft>
                          <a:spcPts val="0"/>
                        </a:spcAft>
                      </a:pPr>
                      <a:r>
                        <a:rPr lang="es-MX" sz="800" dirty="0">
                          <a:effectLst/>
                          <a:latin typeface="Tahoma" pitchFamily="34" charset="0"/>
                          <a:ea typeface="Tahoma" pitchFamily="34" charset="0"/>
                          <a:cs typeface="Tahoma" pitchFamily="34" charset="0"/>
                        </a:rPr>
                        <a:t>Aplica </a:t>
                      </a:r>
                      <a:endParaRPr lang="es-MX" sz="1100" dirty="0">
                        <a:effectLst/>
                        <a:latin typeface="Tahoma" pitchFamily="34" charset="0"/>
                        <a:ea typeface="Tahoma" pitchFamily="34" charset="0"/>
                        <a:cs typeface="Tahoma" pitchFamily="34" charset="0"/>
                      </a:endParaRPr>
                    </a:p>
                  </a:txBody>
                  <a:tcPr marL="44450" marR="44450" marT="0" marB="0" anchor="ctr"/>
                </a:tc>
                <a:extLst>
                  <a:ext uri="{0D108BD9-81ED-4DB2-BD59-A6C34878D82A}">
                    <a16:rowId xmlns:a16="http://schemas.microsoft.com/office/drawing/2014/main" xmlns="" val="10004"/>
                  </a:ext>
                </a:extLst>
              </a:tr>
            </a:tbl>
          </a:graphicData>
        </a:graphic>
      </p:graphicFrame>
      <p:sp>
        <p:nvSpPr>
          <p:cNvPr id="6" name="Rectangle 1"/>
          <p:cNvSpPr>
            <a:spLocks noChangeArrowheads="1"/>
          </p:cNvSpPr>
          <p:nvPr/>
        </p:nvSpPr>
        <p:spPr bwMode="auto">
          <a:xfrm>
            <a:off x="1568450" y="27432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0088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2726810" y="1311592"/>
            <a:ext cx="7543800" cy="829334"/>
          </a:xfrm>
        </p:spPr>
        <p:txBody>
          <a:bodyPr>
            <a:normAutofit fontScale="90000"/>
          </a:bodyPr>
          <a:lstStyle/>
          <a:p>
            <a:pPr algn="ctr"/>
            <a:r>
              <a:rPr lang="es-MX" sz="3600" b="1" i="1" dirty="0">
                <a:latin typeface="Tahoma" pitchFamily="34" charset="0"/>
                <a:ea typeface="Tahoma" pitchFamily="34" charset="0"/>
                <a:cs typeface="Tahoma" pitchFamily="34" charset="0"/>
              </a:rPr>
              <a:t>Lineamientos y Metodología de Evaluación</a:t>
            </a:r>
            <a:r>
              <a:rPr lang="es-MX" sz="3600" b="1" dirty="0">
                <a:latin typeface="Tahoma" pitchFamily="34" charset="0"/>
                <a:ea typeface="Tahoma" pitchFamily="34" charset="0"/>
                <a:cs typeface="Tahoma" pitchFamily="34" charset="0"/>
              </a:rPr>
              <a:t> </a:t>
            </a:r>
            <a:endParaRPr lang="es-MX" sz="3600" b="1" dirty="0">
              <a:solidFill>
                <a:schemeClr val="tx1"/>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498764" y="2736383"/>
            <a:ext cx="11162805" cy="2809394"/>
          </a:xfrm>
        </p:spPr>
        <p:txBody>
          <a:bodyPr>
            <a:noAutofit/>
          </a:bodyPr>
          <a:lstStyle/>
          <a:p>
            <a:pPr marL="979488" indent="-358775" algn="just">
              <a:lnSpc>
                <a:spcPct val="100000"/>
              </a:lnSpc>
              <a:spcBef>
                <a:spcPts val="0"/>
              </a:spcBef>
              <a:spcAft>
                <a:spcPts val="0"/>
              </a:spcAft>
              <a:buFont typeface="Wingdings" panose="05000000000000000000" pitchFamily="2" charset="2"/>
              <a:buChar char="v"/>
            </a:pPr>
            <a:r>
              <a:rPr lang="es-MX" sz="2500" dirty="0" smtClean="0">
                <a:solidFill>
                  <a:schemeClr val="tx1"/>
                </a:solidFill>
                <a:latin typeface="Tahoma" pitchFamily="34" charset="0"/>
                <a:ea typeface="Tahoma" pitchFamily="34" charset="0"/>
                <a:cs typeface="Tahoma" pitchFamily="34" charset="0"/>
              </a:rPr>
              <a:t>Tienen </a:t>
            </a:r>
            <a:r>
              <a:rPr lang="es-MX" sz="2500" dirty="0">
                <a:solidFill>
                  <a:schemeClr val="tx1"/>
                </a:solidFill>
                <a:latin typeface="Tahoma" pitchFamily="34" charset="0"/>
                <a:ea typeface="Tahoma" pitchFamily="34" charset="0"/>
                <a:cs typeface="Tahoma" pitchFamily="34" charset="0"/>
              </a:rPr>
              <a:t>el propósito de homologar la presentación y publicación de la información de oficio</a:t>
            </a:r>
            <a:r>
              <a:rPr lang="es-MX" sz="2500" dirty="0" smtClean="0">
                <a:solidFill>
                  <a:schemeClr val="tx1"/>
                </a:solidFill>
                <a:latin typeface="Tahoma" pitchFamily="34" charset="0"/>
                <a:ea typeface="Tahoma" pitchFamily="34" charset="0"/>
                <a:cs typeface="Tahoma" pitchFamily="34" charset="0"/>
              </a:rPr>
              <a:t>.</a:t>
            </a:r>
          </a:p>
          <a:p>
            <a:pPr marL="620713" indent="0" algn="just">
              <a:lnSpc>
                <a:spcPct val="100000"/>
              </a:lnSpc>
              <a:spcBef>
                <a:spcPts val="0"/>
              </a:spcBef>
              <a:spcAft>
                <a:spcPts val="0"/>
              </a:spcAft>
              <a:buNone/>
            </a:pPr>
            <a:endParaRPr lang="es-MX" sz="2500" dirty="0">
              <a:solidFill>
                <a:schemeClr val="tx1"/>
              </a:solidFill>
              <a:latin typeface="Tahoma" pitchFamily="34" charset="0"/>
              <a:ea typeface="Tahoma" pitchFamily="34" charset="0"/>
              <a:cs typeface="Tahoma" pitchFamily="34" charset="0"/>
            </a:endParaRPr>
          </a:p>
          <a:p>
            <a:pPr marL="979488" indent="-358775" algn="just">
              <a:lnSpc>
                <a:spcPct val="100000"/>
              </a:lnSpc>
              <a:spcBef>
                <a:spcPts val="0"/>
              </a:spcBef>
              <a:spcAft>
                <a:spcPts val="0"/>
              </a:spcAft>
              <a:buFont typeface="Wingdings" panose="05000000000000000000" pitchFamily="2" charset="2"/>
              <a:buChar char="v"/>
            </a:pPr>
            <a:r>
              <a:rPr lang="es-MX" sz="2500" dirty="0">
                <a:solidFill>
                  <a:schemeClr val="tx1"/>
                </a:solidFill>
                <a:latin typeface="Tahoma" pitchFamily="34" charset="0"/>
                <a:ea typeface="Tahoma" pitchFamily="34" charset="0"/>
                <a:cs typeface="Tahoma" pitchFamily="34" charset="0"/>
              </a:rPr>
              <a:t>Detalla los criterios mínimos, tanto de </a:t>
            </a:r>
            <a:r>
              <a:rPr lang="es-MX" sz="2500" b="1" dirty="0">
                <a:solidFill>
                  <a:schemeClr val="tx1"/>
                </a:solidFill>
                <a:latin typeface="Tahoma" pitchFamily="34" charset="0"/>
                <a:ea typeface="Tahoma" pitchFamily="34" charset="0"/>
                <a:cs typeface="Tahoma" pitchFamily="34" charset="0"/>
              </a:rPr>
              <a:t>contenido</a:t>
            </a:r>
            <a:r>
              <a:rPr lang="es-MX" sz="2500" dirty="0">
                <a:solidFill>
                  <a:schemeClr val="tx1"/>
                </a:solidFill>
                <a:latin typeface="Tahoma" pitchFamily="34" charset="0"/>
                <a:ea typeface="Tahoma" pitchFamily="34" charset="0"/>
                <a:cs typeface="Tahoma" pitchFamily="34" charset="0"/>
              </a:rPr>
              <a:t> como de </a:t>
            </a:r>
            <a:r>
              <a:rPr lang="es-MX" sz="2500" b="1" dirty="0">
                <a:solidFill>
                  <a:schemeClr val="tx1"/>
                </a:solidFill>
                <a:latin typeface="Tahoma" pitchFamily="34" charset="0"/>
                <a:ea typeface="Tahoma" pitchFamily="34" charset="0"/>
                <a:cs typeface="Tahoma" pitchFamily="34" charset="0"/>
              </a:rPr>
              <a:t>forma</a:t>
            </a:r>
            <a:r>
              <a:rPr lang="es-MX" sz="2500" dirty="0">
                <a:solidFill>
                  <a:schemeClr val="tx1"/>
                </a:solidFill>
                <a:latin typeface="Tahoma" pitchFamily="34" charset="0"/>
                <a:ea typeface="Tahoma" pitchFamily="34" charset="0"/>
                <a:cs typeface="Tahoma" pitchFamily="34" charset="0"/>
              </a:rPr>
              <a:t>, que los sujetos obligados deberán tomar en consideración al preparar la información que publicarán en sus portales de internet y en la Plataforma Nacional de Transparencia.</a:t>
            </a: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1475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0649" y="1425038"/>
            <a:ext cx="10402785" cy="4263242"/>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Tema </a:t>
            </a:r>
            <a:r>
              <a:rPr lang="es-MX" sz="6000" b="1" dirty="0">
                <a:solidFill>
                  <a:schemeClr val="accent6">
                    <a:lumMod val="50000"/>
                  </a:schemeClr>
                </a:solidFill>
                <a:latin typeface="Tahoma" pitchFamily="34" charset="0"/>
                <a:ea typeface="Tahoma" pitchFamily="34" charset="0"/>
                <a:cs typeface="Tahoma" pitchFamily="34" charset="0"/>
              </a:rPr>
              <a:t>6 </a:t>
            </a:r>
          </a:p>
          <a:p>
            <a:pPr algn="ctr"/>
            <a:endParaRPr lang="es-MX" sz="6000" b="1" dirty="0" smtClean="0">
              <a:solidFill>
                <a:schemeClr val="accent6">
                  <a:lumMod val="50000"/>
                </a:schemeClr>
              </a:solidFill>
              <a:latin typeface="Tahoma" pitchFamily="34" charset="0"/>
              <a:ea typeface="Tahoma" pitchFamily="34" charset="0"/>
              <a:cs typeface="Tahoma" pitchFamily="34" charset="0"/>
            </a:endParaRPr>
          </a:p>
          <a:p>
            <a:pPr algn="ctr"/>
            <a:r>
              <a:rPr lang="es-MX" sz="6000" b="1" dirty="0" smtClean="0">
                <a:solidFill>
                  <a:schemeClr val="accent6">
                    <a:lumMod val="50000"/>
                  </a:schemeClr>
                </a:solidFill>
                <a:latin typeface="Tahoma" pitchFamily="34" charset="0"/>
                <a:ea typeface="Tahoma" pitchFamily="34" charset="0"/>
                <a:cs typeface="Tahoma" pitchFamily="34" charset="0"/>
              </a:rPr>
              <a:t>Información </a:t>
            </a:r>
            <a:r>
              <a:rPr lang="es-MX" sz="6000" b="1" dirty="0">
                <a:solidFill>
                  <a:schemeClr val="accent6">
                    <a:lumMod val="50000"/>
                  </a:schemeClr>
                </a:solidFill>
                <a:latin typeface="Tahoma" pitchFamily="34" charset="0"/>
                <a:ea typeface="Tahoma" pitchFamily="34" charset="0"/>
                <a:cs typeface="Tahoma" pitchFamily="34" charset="0"/>
              </a:rPr>
              <a:t>Clasificada</a:t>
            </a:r>
          </a:p>
          <a:p>
            <a:pPr algn="ctr"/>
            <a:r>
              <a:rPr lang="es-MX" sz="6000" b="1" dirty="0">
                <a:solidFill>
                  <a:schemeClr val="accent6">
                    <a:lumMod val="50000"/>
                  </a:schemeClr>
                </a:solidFill>
                <a:latin typeface="Tahoma" pitchFamily="34" charset="0"/>
                <a:ea typeface="Tahoma" pitchFamily="34" charset="0"/>
                <a:cs typeface="Tahoma" pitchFamily="34" charset="0"/>
              </a:rPr>
              <a:t>Reservada y Confidencial</a:t>
            </a: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283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46960" y="1072203"/>
            <a:ext cx="7543800" cy="735816"/>
          </a:xfrm>
        </p:spPr>
        <p:txBody>
          <a:bodyPr>
            <a:norm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Ejes Fundamentales</a:t>
            </a:r>
            <a:endParaRPr lang="es-MX" sz="4000" dirty="0">
              <a:solidFill>
                <a:schemeClr val="accent6">
                  <a:lumMod val="50000"/>
                </a:schemeClr>
              </a:solidFill>
              <a:latin typeface="Tahoma" pitchFamily="34" charset="0"/>
              <a:ea typeface="Tahoma" pitchFamily="34" charset="0"/>
              <a:cs typeface="Tahoma" pitchFamily="34" charset="0"/>
            </a:endParaRPr>
          </a:p>
        </p:txBody>
      </p:sp>
      <p:sp>
        <p:nvSpPr>
          <p:cNvPr id="3" name="Marcador de contenido 2"/>
          <p:cNvSpPr>
            <a:spLocks noGrp="1"/>
          </p:cNvSpPr>
          <p:nvPr>
            <p:ph idx="1"/>
          </p:nvPr>
        </p:nvSpPr>
        <p:spPr>
          <a:xfrm>
            <a:off x="477672" y="2528135"/>
            <a:ext cx="11300346" cy="2275882"/>
          </a:xfrm>
        </p:spPr>
        <p:txBody>
          <a:bodyPr>
            <a:normAutofit/>
          </a:bodyPr>
          <a:lstStyle/>
          <a:p>
            <a:pPr marL="739379" indent="-261938" algn="just" defTabSz="685800">
              <a:lnSpc>
                <a:spcPct val="80000"/>
              </a:lnSpc>
              <a:spcBef>
                <a:spcPts val="900"/>
              </a:spcBef>
              <a:spcAft>
                <a:spcPts val="150"/>
              </a:spcAft>
              <a:buFont typeface="Wingdings" panose="05000000000000000000" pitchFamily="2" charset="2"/>
              <a:buChar char="v"/>
            </a:pPr>
            <a:r>
              <a:rPr lang="es-MX" sz="3500" dirty="0" smtClean="0">
                <a:solidFill>
                  <a:schemeClr val="tx1"/>
                </a:solidFill>
                <a:latin typeface="Tahoma" pitchFamily="34" charset="0"/>
                <a:ea typeface="Tahoma" pitchFamily="34" charset="0"/>
                <a:cs typeface="Tahoma" pitchFamily="34" charset="0"/>
              </a:rPr>
              <a:t>Se </a:t>
            </a:r>
            <a:r>
              <a:rPr lang="es-MX" sz="3500" dirty="0">
                <a:solidFill>
                  <a:schemeClr val="tx1"/>
                </a:solidFill>
                <a:latin typeface="Tahoma" pitchFamily="34" charset="0"/>
                <a:ea typeface="Tahoma" pitchFamily="34" charset="0"/>
                <a:cs typeface="Tahoma" pitchFamily="34" charset="0"/>
              </a:rPr>
              <a:t>determina nuevo esquema en el procedimiento de acceso a la información pública </a:t>
            </a:r>
          </a:p>
          <a:p>
            <a:pPr marL="739379" indent="-261938" algn="just" defTabSz="685800">
              <a:lnSpc>
                <a:spcPct val="80000"/>
              </a:lnSpc>
              <a:spcBef>
                <a:spcPts val="900"/>
              </a:spcBef>
              <a:spcAft>
                <a:spcPts val="150"/>
              </a:spcAft>
              <a:buFont typeface="Wingdings" panose="05000000000000000000" pitchFamily="2" charset="2"/>
              <a:buChar char="v"/>
            </a:pPr>
            <a:r>
              <a:rPr lang="es-MX" sz="3500" dirty="0">
                <a:solidFill>
                  <a:schemeClr val="tx1"/>
                </a:solidFill>
                <a:latin typeface="Tahoma" pitchFamily="34" charset="0"/>
                <a:ea typeface="Tahoma" pitchFamily="34" charset="0"/>
                <a:cs typeface="Tahoma" pitchFamily="34" charset="0"/>
              </a:rPr>
              <a:t>Nuevo esquema en el procedimiento de medios de impugnación.</a:t>
            </a:r>
          </a:p>
        </p:txBody>
      </p:sp>
      <p:sp>
        <p:nvSpPr>
          <p:cNvPr id="5" name="AutoShape 2" descr="Resultado de imagen para imagenes power point animadas"/>
          <p:cNvSpPr>
            <a:spLocks noChangeAspect="1" noChangeArrowheads="1"/>
          </p:cNvSpPr>
          <p:nvPr/>
        </p:nvSpPr>
        <p:spPr bwMode="auto">
          <a:xfrm>
            <a:off x="1500187" y="754856"/>
            <a:ext cx="228600"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s-MX" sz="1350"/>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64622" y="4189863"/>
            <a:ext cx="2262285" cy="2262285"/>
          </a:xfrm>
          <a:prstGeom prst="rect">
            <a:avLst/>
          </a:prstGeom>
        </p:spPr>
      </p:pic>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51319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882594" y="4530999"/>
            <a:ext cx="2091040" cy="2100904"/>
          </a:xfrm>
          <a:prstGeom prst="rect">
            <a:avLst/>
          </a:prstGeom>
        </p:spPr>
      </p:pic>
      <p:sp>
        <p:nvSpPr>
          <p:cNvPr id="3" name="Marcador de contenido 2"/>
          <p:cNvSpPr>
            <a:spLocks noGrp="1"/>
          </p:cNvSpPr>
          <p:nvPr>
            <p:ph idx="1"/>
          </p:nvPr>
        </p:nvSpPr>
        <p:spPr>
          <a:xfrm>
            <a:off x="833902" y="2629504"/>
            <a:ext cx="10504912" cy="2548137"/>
          </a:xfrm>
        </p:spPr>
        <p:txBody>
          <a:bodyPr>
            <a:noAutofit/>
          </a:bodyPr>
          <a:lstStyle/>
          <a:p>
            <a:pPr algn="just">
              <a:lnSpc>
                <a:spcPct val="100000"/>
              </a:lnSpc>
              <a:spcBef>
                <a:spcPts val="0"/>
              </a:spcBef>
              <a:spcAft>
                <a:spcPts val="0"/>
              </a:spcAft>
            </a:pPr>
            <a:r>
              <a:rPr lang="es-MX" sz="2600" dirty="0">
                <a:solidFill>
                  <a:schemeClr val="tx1"/>
                </a:solidFill>
                <a:latin typeface="Tahoma" pitchFamily="34" charset="0"/>
                <a:ea typeface="Tahoma" pitchFamily="34" charset="0"/>
                <a:cs typeface="Tahoma" pitchFamily="34" charset="0"/>
              </a:rPr>
              <a:t>La Ley de Transparencia reconoce por principio de cuenta, que </a:t>
            </a:r>
            <a:r>
              <a:rPr lang="es-MX" sz="2600" b="1" dirty="0">
                <a:solidFill>
                  <a:schemeClr val="tx1"/>
                </a:solidFill>
                <a:latin typeface="Tahoma" pitchFamily="34" charset="0"/>
                <a:ea typeface="Tahoma" pitchFamily="34" charset="0"/>
                <a:cs typeface="Tahoma" pitchFamily="34" charset="0"/>
              </a:rPr>
              <a:t>toda la información generada, administrada o en posesión de los sujetos obligados es pública</a:t>
            </a:r>
            <a:r>
              <a:rPr lang="es-MX" sz="2600" dirty="0">
                <a:solidFill>
                  <a:schemeClr val="tx1"/>
                </a:solidFill>
                <a:latin typeface="Tahoma" pitchFamily="34" charset="0"/>
                <a:ea typeface="Tahoma" pitchFamily="34" charset="0"/>
                <a:cs typeface="Tahoma" pitchFamily="34" charset="0"/>
              </a:rPr>
              <a:t>, y que es considerada un bien común de dominio público, accesible a cualquier persona, no obstante, también permite </a:t>
            </a:r>
            <a:r>
              <a:rPr lang="es-MX" sz="2600" b="1" dirty="0">
                <a:solidFill>
                  <a:schemeClr val="tx1"/>
                </a:solidFill>
                <a:latin typeface="Tahoma" pitchFamily="34" charset="0"/>
                <a:ea typeface="Tahoma" pitchFamily="34" charset="0"/>
                <a:cs typeface="Tahoma" pitchFamily="34" charset="0"/>
              </a:rPr>
              <a:t>algunas excepciones tendientes a proteger el </a:t>
            </a:r>
            <a:r>
              <a:rPr lang="es-MX" sz="2600" b="1" dirty="0" smtClean="0">
                <a:solidFill>
                  <a:schemeClr val="tx1"/>
                </a:solidFill>
                <a:latin typeface="Tahoma" pitchFamily="34" charset="0"/>
                <a:ea typeface="Tahoma" pitchFamily="34" charset="0"/>
                <a:cs typeface="Tahoma" pitchFamily="34" charset="0"/>
              </a:rPr>
              <a:t>interés público </a:t>
            </a:r>
            <a:r>
              <a:rPr lang="es-MX" sz="2600" b="1" dirty="0">
                <a:solidFill>
                  <a:schemeClr val="tx1"/>
                </a:solidFill>
                <a:latin typeface="Tahoma" pitchFamily="34" charset="0"/>
                <a:ea typeface="Tahoma" pitchFamily="34" charset="0"/>
                <a:cs typeface="Tahoma" pitchFamily="34" charset="0"/>
              </a:rPr>
              <a:t>y la vida privada de las </a:t>
            </a:r>
            <a:r>
              <a:rPr lang="es-MX" sz="2600" b="1" dirty="0" smtClean="0">
                <a:solidFill>
                  <a:schemeClr val="tx1"/>
                </a:solidFill>
                <a:latin typeface="Tahoma" pitchFamily="34" charset="0"/>
                <a:ea typeface="Tahoma" pitchFamily="34" charset="0"/>
                <a:cs typeface="Tahoma" pitchFamily="34" charset="0"/>
              </a:rPr>
              <a:t>personas.</a:t>
            </a:r>
            <a:endParaRPr lang="es-MX" sz="2600" b="1" dirty="0">
              <a:solidFill>
                <a:schemeClr val="tx1"/>
              </a:solidFill>
              <a:latin typeface="Tahoma" pitchFamily="34" charset="0"/>
              <a:ea typeface="Tahoma" pitchFamily="34" charset="0"/>
              <a:cs typeface="Tahoma" pitchFamily="34" charset="0"/>
            </a:endParaRPr>
          </a:p>
        </p:txBody>
      </p:sp>
      <p:sp>
        <p:nvSpPr>
          <p:cNvPr id="5" name="Título 1"/>
          <p:cNvSpPr txBox="1">
            <a:spLocks/>
          </p:cNvSpPr>
          <p:nvPr/>
        </p:nvSpPr>
        <p:spPr>
          <a:xfrm>
            <a:off x="2635865" y="1110678"/>
            <a:ext cx="7471931" cy="103304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MX" b="1" dirty="0">
                <a:solidFill>
                  <a:srgbClr val="00B0F0"/>
                </a:solidFill>
                <a:latin typeface="Tahoma" pitchFamily="34" charset="0"/>
                <a:ea typeface="Tahoma" pitchFamily="34" charset="0"/>
                <a:cs typeface="Tahoma" pitchFamily="34" charset="0"/>
              </a:rPr>
              <a:t>Información Clasificada</a:t>
            </a: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05542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CuadroTexto"/>
          <p:cNvSpPr txBox="1"/>
          <p:nvPr/>
        </p:nvSpPr>
        <p:spPr>
          <a:xfrm>
            <a:off x="221752" y="2367592"/>
            <a:ext cx="2615307" cy="523220"/>
          </a:xfrm>
          <a:prstGeom prst="rect">
            <a:avLst/>
          </a:prstGeom>
          <a:noFill/>
        </p:spPr>
        <p:txBody>
          <a:bodyPr wrap="square">
            <a:spAutoFit/>
          </a:bodyPr>
          <a:lstStyle/>
          <a:p>
            <a:pPr algn="ctr">
              <a:defRPr/>
            </a:pPr>
            <a:r>
              <a:rPr lang="es-MX" sz="2800" b="1" dirty="0">
                <a:solidFill>
                  <a:schemeClr val="accent6">
                    <a:lumMod val="50000"/>
                  </a:schemeClr>
                </a:solidFill>
                <a:effectLst>
                  <a:glow rad="101600">
                    <a:schemeClr val="bg1">
                      <a:lumMod val="95000"/>
                      <a:alpha val="60000"/>
                    </a:schemeClr>
                  </a:glow>
                </a:effectLst>
                <a:latin typeface="Tahoma" pitchFamily="34" charset="0"/>
                <a:ea typeface="Tahoma" pitchFamily="34" charset="0"/>
                <a:cs typeface="Tahoma" pitchFamily="34" charset="0"/>
              </a:rPr>
              <a:t>Clasificación:</a:t>
            </a:r>
          </a:p>
        </p:txBody>
      </p:sp>
      <p:sp>
        <p:nvSpPr>
          <p:cNvPr id="6" name="4 Rectángulo"/>
          <p:cNvSpPr/>
          <p:nvPr/>
        </p:nvSpPr>
        <p:spPr>
          <a:xfrm>
            <a:off x="8927309" y="1999458"/>
            <a:ext cx="2849531" cy="1862048"/>
          </a:xfrm>
          <a:prstGeom prst="rec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s-MX" sz="2300" b="1" dirty="0">
                <a:latin typeface="Tahoma" pitchFamily="34" charset="0"/>
                <a:ea typeface="Tahoma" pitchFamily="34" charset="0"/>
                <a:cs typeface="Tahoma" pitchFamily="34" charset="0"/>
              </a:rPr>
              <a:t>Por un plazo máximo de 3 </a:t>
            </a:r>
            <a:r>
              <a:rPr lang="es-MX" sz="2300" b="1" dirty="0" smtClean="0">
                <a:latin typeface="Tahoma" pitchFamily="34" charset="0"/>
                <a:ea typeface="Tahoma" pitchFamily="34" charset="0"/>
                <a:cs typeface="Tahoma" pitchFamily="34" charset="0"/>
              </a:rPr>
              <a:t>años </a:t>
            </a:r>
          </a:p>
          <a:p>
            <a:pPr algn="ctr">
              <a:defRPr/>
            </a:pPr>
            <a:r>
              <a:rPr lang="es-MX" sz="2300" b="1" dirty="0" smtClean="0">
                <a:latin typeface="Tahoma" pitchFamily="34" charset="0"/>
                <a:ea typeface="Tahoma" pitchFamily="34" charset="0"/>
                <a:cs typeface="Tahoma" pitchFamily="34" charset="0"/>
              </a:rPr>
              <a:t>+ 2 </a:t>
            </a:r>
            <a:r>
              <a:rPr lang="es-MX" sz="2300" b="1" dirty="0">
                <a:latin typeface="Tahoma" pitchFamily="34" charset="0"/>
                <a:ea typeface="Tahoma" pitchFamily="34" charset="0"/>
                <a:cs typeface="Tahoma" pitchFamily="34" charset="0"/>
              </a:rPr>
              <a:t>años </a:t>
            </a:r>
            <a:r>
              <a:rPr lang="es-MX" sz="2300" b="1" dirty="0" smtClean="0">
                <a:latin typeface="Tahoma" pitchFamily="34" charset="0"/>
                <a:ea typeface="Tahoma" pitchFamily="34" charset="0"/>
                <a:cs typeface="Tahoma" pitchFamily="34" charset="0"/>
              </a:rPr>
              <a:t>prorroga *</a:t>
            </a:r>
          </a:p>
        </p:txBody>
      </p:sp>
      <p:sp>
        <p:nvSpPr>
          <p:cNvPr id="7" name="5 Rectángulo"/>
          <p:cNvSpPr/>
          <p:nvPr/>
        </p:nvSpPr>
        <p:spPr>
          <a:xfrm>
            <a:off x="115325" y="3008450"/>
            <a:ext cx="2721734" cy="1938992"/>
          </a:xfrm>
          <a:prstGeom prst="rect">
            <a:avLst/>
          </a:prstGeom>
        </p:spPr>
        <p:txBody>
          <a:bodyPr wrap="square">
            <a:spAutoFit/>
          </a:bodyPr>
          <a:lstStyle/>
          <a:p>
            <a:pPr algn="ctr">
              <a:defRPr/>
            </a:pPr>
            <a:r>
              <a:rPr lang="es-MX" sz="2000" dirty="0">
                <a:latin typeface="Tahoma" pitchFamily="34" charset="0"/>
                <a:ea typeface="Tahoma" pitchFamily="34" charset="0"/>
                <a:cs typeface="Tahoma" pitchFamily="34" charset="0"/>
              </a:rPr>
              <a:t>Proceso mediante el cual el sujeto obligado determina que la información en su poder </a:t>
            </a:r>
            <a:r>
              <a:rPr lang="es-MX" sz="2000" dirty="0" smtClean="0">
                <a:latin typeface="Tahoma" pitchFamily="34" charset="0"/>
                <a:ea typeface="Tahoma" pitchFamily="34" charset="0"/>
                <a:cs typeface="Tahoma" pitchFamily="34" charset="0"/>
              </a:rPr>
              <a:t>se restringe del conocimiento público</a:t>
            </a:r>
            <a:endParaRPr lang="es-MX" sz="2000" dirty="0">
              <a:latin typeface="Tahoma" pitchFamily="34" charset="0"/>
              <a:ea typeface="Tahoma" pitchFamily="34" charset="0"/>
              <a:cs typeface="Tahoma" pitchFamily="34" charset="0"/>
            </a:endParaRPr>
          </a:p>
        </p:txBody>
      </p:sp>
      <p:sp>
        <p:nvSpPr>
          <p:cNvPr id="8" name="6 CuadroTexto"/>
          <p:cNvSpPr txBox="1"/>
          <p:nvPr/>
        </p:nvSpPr>
        <p:spPr>
          <a:xfrm>
            <a:off x="3156975" y="1999458"/>
            <a:ext cx="1908196" cy="461665"/>
          </a:xfrm>
          <a:prstGeom prst="rect">
            <a:avLst/>
          </a:prstGeom>
          <a:noFill/>
        </p:spPr>
        <p:txBody>
          <a:bodyPr wrap="square">
            <a:spAutoFit/>
          </a:bodyPr>
          <a:lstStyle/>
          <a:p>
            <a:pPr algn="ctr">
              <a:defRPr/>
            </a:pPr>
            <a:r>
              <a:rPr lang="es-MX" sz="2400" b="1" dirty="0" smtClean="0">
                <a:solidFill>
                  <a:srgbClr val="6C5578"/>
                </a:solidFill>
                <a:effectLst>
                  <a:glow rad="101600">
                    <a:schemeClr val="bg1">
                      <a:lumMod val="95000"/>
                      <a:alpha val="60000"/>
                    </a:schemeClr>
                  </a:glow>
                </a:effectLst>
                <a:latin typeface="Tahoma" pitchFamily="34" charset="0"/>
                <a:ea typeface="Tahoma" pitchFamily="34" charset="0"/>
                <a:cs typeface="Tahoma" pitchFamily="34" charset="0"/>
              </a:rPr>
              <a:t>Reservada</a:t>
            </a:r>
            <a:endParaRPr lang="es-MX" sz="2400" b="1" dirty="0">
              <a:solidFill>
                <a:srgbClr val="6C5578"/>
              </a:solidFill>
              <a:effectLst>
                <a:glow rad="101600">
                  <a:schemeClr val="bg1">
                    <a:lumMod val="95000"/>
                    <a:alpha val="60000"/>
                  </a:schemeClr>
                </a:glow>
              </a:effectLst>
              <a:latin typeface="Tahoma" pitchFamily="34" charset="0"/>
              <a:ea typeface="Tahoma" pitchFamily="34" charset="0"/>
              <a:cs typeface="Tahoma" pitchFamily="34" charset="0"/>
            </a:endParaRPr>
          </a:p>
        </p:txBody>
      </p:sp>
      <p:sp>
        <p:nvSpPr>
          <p:cNvPr id="9" name="7 CuadroTexto"/>
          <p:cNvSpPr txBox="1"/>
          <p:nvPr/>
        </p:nvSpPr>
        <p:spPr>
          <a:xfrm>
            <a:off x="2988448" y="4685389"/>
            <a:ext cx="2161599" cy="461665"/>
          </a:xfrm>
          <a:prstGeom prst="rect">
            <a:avLst/>
          </a:prstGeom>
          <a:noFill/>
        </p:spPr>
        <p:txBody>
          <a:bodyPr wrap="square">
            <a:spAutoFit/>
          </a:bodyPr>
          <a:lstStyle/>
          <a:p>
            <a:pPr algn="ctr">
              <a:defRPr/>
            </a:pPr>
            <a:r>
              <a:rPr lang="es-MX" sz="2400" b="1" dirty="0">
                <a:solidFill>
                  <a:srgbClr val="6C5578"/>
                </a:solidFill>
                <a:effectLst>
                  <a:glow rad="101600">
                    <a:schemeClr val="bg1">
                      <a:lumMod val="95000"/>
                      <a:alpha val="60000"/>
                    </a:schemeClr>
                  </a:glow>
                </a:effectLst>
                <a:latin typeface="Tahoma" pitchFamily="34" charset="0"/>
                <a:ea typeface="Tahoma" pitchFamily="34" charset="0"/>
                <a:cs typeface="Tahoma" pitchFamily="34" charset="0"/>
              </a:rPr>
              <a:t>Confidencial</a:t>
            </a:r>
          </a:p>
        </p:txBody>
      </p:sp>
      <p:sp>
        <p:nvSpPr>
          <p:cNvPr id="12" name="10 Rectángulo"/>
          <p:cNvSpPr/>
          <p:nvPr/>
        </p:nvSpPr>
        <p:spPr>
          <a:xfrm>
            <a:off x="3414958" y="2474447"/>
            <a:ext cx="1171798" cy="400110"/>
          </a:xfrm>
          <a:prstGeom prst="rect">
            <a:avLst/>
          </a:prstGeom>
          <a:solidFill>
            <a:schemeClr val="bg1">
              <a:lumMod val="95000"/>
            </a:schemeClr>
          </a:solidFill>
        </p:spPr>
        <p:txBody>
          <a:bodyPr wrap="square">
            <a:spAutoFit/>
          </a:bodyPr>
          <a:lstStyle/>
          <a:p>
            <a:pPr algn="ctr">
              <a:defRPr/>
            </a:pPr>
            <a:r>
              <a:rPr lang="es-MX" sz="2000" dirty="0">
                <a:latin typeface="Tahoma" pitchFamily="34" charset="0"/>
                <a:ea typeface="Tahoma" pitchFamily="34" charset="0"/>
                <a:cs typeface="Tahoma" pitchFamily="34" charset="0"/>
              </a:rPr>
              <a:t>Art. 183</a:t>
            </a:r>
          </a:p>
        </p:txBody>
      </p:sp>
      <p:sp>
        <p:nvSpPr>
          <p:cNvPr id="13" name="11 Rectángulo"/>
          <p:cNvSpPr/>
          <p:nvPr/>
        </p:nvSpPr>
        <p:spPr>
          <a:xfrm>
            <a:off x="5328172" y="2188225"/>
            <a:ext cx="2786568" cy="1477328"/>
          </a:xfrm>
          <a:prstGeom prst="rect">
            <a:avLst/>
          </a:prstGeom>
          <a:noFill/>
        </p:spPr>
        <p:txBody>
          <a:bodyPr wrap="square">
            <a:spAutoFit/>
          </a:bodyPr>
          <a:lstStyle/>
          <a:p>
            <a:pPr algn="ctr">
              <a:lnSpc>
                <a:spcPct val="90000"/>
              </a:lnSpc>
              <a:spcBef>
                <a:spcPct val="15000"/>
              </a:spcBef>
              <a:buClr>
                <a:srgbClr val="6600CC"/>
              </a:buClr>
              <a:buSzPct val="100000"/>
              <a:defRPr/>
            </a:pPr>
            <a:r>
              <a:rPr lang="es-MX" sz="2000" dirty="0">
                <a:latin typeface="Tahoma" pitchFamily="34" charset="0"/>
                <a:ea typeface="Tahoma" pitchFamily="34" charset="0"/>
                <a:cs typeface="Tahoma" pitchFamily="34" charset="0"/>
              </a:rPr>
              <a:t>Las causales de reserva se deberán fundar y motivar, a través de la prueba de daño</a:t>
            </a:r>
          </a:p>
        </p:txBody>
      </p:sp>
      <p:sp>
        <p:nvSpPr>
          <p:cNvPr id="15" name="15 Rectángulo"/>
          <p:cNvSpPr/>
          <p:nvPr/>
        </p:nvSpPr>
        <p:spPr>
          <a:xfrm>
            <a:off x="3409533" y="5147054"/>
            <a:ext cx="1225650" cy="400110"/>
          </a:xfrm>
          <a:prstGeom prst="rect">
            <a:avLst/>
          </a:prstGeom>
          <a:solidFill>
            <a:schemeClr val="tx1">
              <a:lumMod val="10000"/>
              <a:lumOff val="90000"/>
            </a:schemeClr>
          </a:solidFill>
        </p:spPr>
        <p:txBody>
          <a:bodyPr wrap="square">
            <a:spAutoFit/>
          </a:bodyPr>
          <a:lstStyle/>
          <a:p>
            <a:pPr algn="ctr">
              <a:defRPr/>
            </a:pPr>
            <a:r>
              <a:rPr lang="es-MX" sz="2000" dirty="0">
                <a:latin typeface="Tahoma" pitchFamily="34" charset="0"/>
                <a:ea typeface="Tahoma" pitchFamily="34" charset="0"/>
                <a:cs typeface="Tahoma" pitchFamily="34" charset="0"/>
              </a:rPr>
              <a:t>Art. 186</a:t>
            </a:r>
          </a:p>
        </p:txBody>
      </p:sp>
      <p:sp>
        <p:nvSpPr>
          <p:cNvPr id="17" name="17 Rectángulo"/>
          <p:cNvSpPr/>
          <p:nvPr/>
        </p:nvSpPr>
        <p:spPr>
          <a:xfrm>
            <a:off x="5225589" y="4285722"/>
            <a:ext cx="3117144" cy="1631216"/>
          </a:xfrm>
          <a:prstGeom prst="rect">
            <a:avLst/>
          </a:prstGeom>
          <a:noFill/>
        </p:spPr>
        <p:txBody>
          <a:bodyPr wrap="square">
            <a:spAutoFit/>
          </a:bodyPr>
          <a:lstStyle/>
          <a:p>
            <a:pPr algn="ctr">
              <a:defRPr/>
            </a:pPr>
            <a:r>
              <a:rPr lang="es-ES" sz="2000" dirty="0">
                <a:latin typeface="Tahoma" pitchFamily="34" charset="0"/>
                <a:ea typeface="Tahoma" pitchFamily="34" charset="0"/>
                <a:cs typeface="Tahoma" pitchFamily="34" charset="0"/>
              </a:rPr>
              <a:t>La que contiene datos personales concernientes a una persona identificada o </a:t>
            </a:r>
            <a:r>
              <a:rPr lang="es-ES" sz="2000" dirty="0" smtClean="0">
                <a:latin typeface="Tahoma" pitchFamily="34" charset="0"/>
                <a:ea typeface="Tahoma" pitchFamily="34" charset="0"/>
                <a:cs typeface="Tahoma" pitchFamily="34" charset="0"/>
              </a:rPr>
              <a:t>identificable.</a:t>
            </a:r>
            <a:endParaRPr lang="es-ES" sz="2000" dirty="0">
              <a:latin typeface="Tahoma" pitchFamily="34" charset="0"/>
              <a:ea typeface="Tahoma" pitchFamily="34" charset="0"/>
              <a:cs typeface="Tahoma" pitchFamily="34" charset="0"/>
            </a:endParaRPr>
          </a:p>
        </p:txBody>
      </p:sp>
      <p:sp>
        <p:nvSpPr>
          <p:cNvPr id="18" name="20 Rectángulo"/>
          <p:cNvSpPr/>
          <p:nvPr/>
        </p:nvSpPr>
        <p:spPr>
          <a:xfrm>
            <a:off x="9055424" y="4685389"/>
            <a:ext cx="2831776" cy="830997"/>
          </a:xfrm>
          <a:prstGeom prst="rect">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s-MX" sz="2400" b="1" dirty="0">
                <a:latin typeface="Tahoma" pitchFamily="34" charset="0"/>
                <a:ea typeface="Tahoma" pitchFamily="34" charset="0"/>
                <a:cs typeface="Tahoma" pitchFamily="34" charset="0"/>
              </a:rPr>
              <a:t>No está sujeta a temporalidad </a:t>
            </a:r>
          </a:p>
        </p:txBody>
      </p:sp>
      <p:sp>
        <p:nvSpPr>
          <p:cNvPr id="24" name="Título 1"/>
          <p:cNvSpPr>
            <a:spLocks noGrp="1"/>
          </p:cNvSpPr>
          <p:nvPr>
            <p:ph type="title" idx="4294967295"/>
          </p:nvPr>
        </p:nvSpPr>
        <p:spPr>
          <a:xfrm>
            <a:off x="3828250" y="1030448"/>
            <a:ext cx="6048610" cy="562287"/>
          </a:xfrm>
        </p:spPr>
        <p:txBody>
          <a:bodyPr>
            <a:normAutofit/>
          </a:bodyPr>
          <a:lstStyle/>
          <a:p>
            <a:pPr algn="r"/>
            <a:r>
              <a:rPr lang="es-MX" sz="3200" b="1" dirty="0">
                <a:solidFill>
                  <a:schemeClr val="accent6">
                    <a:lumMod val="50000"/>
                  </a:schemeClr>
                </a:solidFill>
                <a:latin typeface="Tahoma" pitchFamily="34" charset="0"/>
                <a:ea typeface="Tahoma" pitchFamily="34" charset="0"/>
                <a:cs typeface="Tahoma" pitchFamily="34" charset="0"/>
              </a:rPr>
              <a:t>Información Clasificada</a:t>
            </a:r>
          </a:p>
        </p:txBody>
      </p:sp>
      <p:sp>
        <p:nvSpPr>
          <p:cNvPr id="26" name="10 Rectángulo"/>
          <p:cNvSpPr/>
          <p:nvPr/>
        </p:nvSpPr>
        <p:spPr>
          <a:xfrm>
            <a:off x="6191955" y="3639392"/>
            <a:ext cx="1026431" cy="338554"/>
          </a:xfrm>
          <a:prstGeom prst="rect">
            <a:avLst/>
          </a:prstGeom>
          <a:solidFill>
            <a:schemeClr val="bg1">
              <a:lumMod val="95000"/>
            </a:schemeClr>
          </a:solidFill>
        </p:spPr>
        <p:txBody>
          <a:bodyPr wrap="square">
            <a:spAutoFit/>
          </a:bodyPr>
          <a:lstStyle/>
          <a:p>
            <a:pPr algn="ctr">
              <a:defRPr/>
            </a:pPr>
            <a:r>
              <a:rPr lang="es-MX" sz="1600" i="1" dirty="0">
                <a:latin typeface="Tahoma" pitchFamily="34" charset="0"/>
                <a:ea typeface="Tahoma" pitchFamily="34" charset="0"/>
                <a:cs typeface="Tahoma" pitchFamily="34" charset="0"/>
              </a:rPr>
              <a:t>Art. </a:t>
            </a:r>
            <a:r>
              <a:rPr lang="es-MX" sz="1600" dirty="0">
                <a:latin typeface="Tahoma" pitchFamily="34" charset="0"/>
                <a:ea typeface="Tahoma" pitchFamily="34" charset="0"/>
                <a:cs typeface="Tahoma" pitchFamily="34" charset="0"/>
              </a:rPr>
              <a:t>174</a:t>
            </a:r>
          </a:p>
        </p:txBody>
      </p:sp>
      <p:sp>
        <p:nvSpPr>
          <p:cNvPr id="28" name="10 Rectángulo"/>
          <p:cNvSpPr/>
          <p:nvPr/>
        </p:nvSpPr>
        <p:spPr>
          <a:xfrm>
            <a:off x="9869015" y="3731122"/>
            <a:ext cx="998526" cy="338554"/>
          </a:xfrm>
          <a:prstGeom prst="rect">
            <a:avLst/>
          </a:prstGeom>
          <a:solidFill>
            <a:schemeClr val="bg1">
              <a:lumMod val="95000"/>
            </a:schemeClr>
          </a:solidFill>
        </p:spPr>
        <p:txBody>
          <a:bodyPr wrap="square">
            <a:spAutoFit/>
          </a:bodyPr>
          <a:lstStyle/>
          <a:p>
            <a:pPr algn="ctr">
              <a:defRPr/>
            </a:pPr>
            <a:r>
              <a:rPr lang="es-MX" sz="1600" dirty="0">
                <a:latin typeface="Tahoma" pitchFamily="34" charset="0"/>
                <a:ea typeface="Tahoma" pitchFamily="34" charset="0"/>
                <a:cs typeface="Tahoma" pitchFamily="34" charset="0"/>
              </a:rPr>
              <a:t>Art. 171</a:t>
            </a:r>
          </a:p>
        </p:txBody>
      </p:sp>
      <p:sp>
        <p:nvSpPr>
          <p:cNvPr id="29" name="10 Rectángulo"/>
          <p:cNvSpPr/>
          <p:nvPr/>
        </p:nvSpPr>
        <p:spPr>
          <a:xfrm>
            <a:off x="9869015" y="5516386"/>
            <a:ext cx="1244103" cy="307777"/>
          </a:xfrm>
          <a:prstGeom prst="rect">
            <a:avLst/>
          </a:prstGeom>
          <a:solidFill>
            <a:schemeClr val="bg1">
              <a:lumMod val="95000"/>
            </a:schemeClr>
          </a:solidFill>
        </p:spPr>
        <p:txBody>
          <a:bodyPr wrap="square">
            <a:spAutoFit/>
          </a:bodyPr>
          <a:lstStyle/>
          <a:p>
            <a:pPr algn="ctr">
              <a:defRPr/>
            </a:pPr>
            <a:r>
              <a:rPr lang="es-MX" sz="1400" dirty="0">
                <a:effectLst>
                  <a:outerShdw blurRad="38100" dist="38100" dir="2700000" algn="tl">
                    <a:srgbClr val="000000">
                      <a:alpha val="43137"/>
                    </a:srgbClr>
                  </a:outerShdw>
                </a:effectLst>
                <a:latin typeface="Tahoma" pitchFamily="34" charset="0"/>
                <a:ea typeface="Tahoma" pitchFamily="34" charset="0"/>
                <a:cs typeface="Tahoma" pitchFamily="34" charset="0"/>
              </a:rPr>
              <a:t>Art. 191</a:t>
            </a:r>
          </a:p>
        </p:txBody>
      </p:sp>
      <p:sp>
        <p:nvSpPr>
          <p:cNvPr id="2" name="Abrir llave 1"/>
          <p:cNvSpPr/>
          <p:nvPr/>
        </p:nvSpPr>
        <p:spPr>
          <a:xfrm>
            <a:off x="2758961" y="1855526"/>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ahoma" pitchFamily="34" charset="0"/>
              <a:ea typeface="Tahoma" pitchFamily="34" charset="0"/>
              <a:cs typeface="Tahoma" pitchFamily="34" charset="0"/>
            </a:endParaRPr>
          </a:p>
        </p:txBody>
      </p:sp>
      <p:sp>
        <p:nvSpPr>
          <p:cNvPr id="30" name="Abrir llave 29"/>
          <p:cNvSpPr/>
          <p:nvPr/>
        </p:nvSpPr>
        <p:spPr>
          <a:xfrm>
            <a:off x="4771561" y="1902613"/>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ahoma" pitchFamily="34" charset="0"/>
              <a:ea typeface="Tahoma" pitchFamily="34" charset="0"/>
              <a:cs typeface="Tahoma" pitchFamily="34" charset="0"/>
            </a:endParaRPr>
          </a:p>
        </p:txBody>
      </p:sp>
      <p:sp>
        <p:nvSpPr>
          <p:cNvPr id="31" name="Abrir llave 30"/>
          <p:cNvSpPr/>
          <p:nvPr/>
        </p:nvSpPr>
        <p:spPr>
          <a:xfrm>
            <a:off x="8227414" y="1841981"/>
            <a:ext cx="587221" cy="41506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latin typeface="Tahoma" pitchFamily="34" charset="0"/>
              <a:ea typeface="Tahoma" pitchFamily="34" charset="0"/>
              <a:cs typeface="Tahoma" pitchFamily="34" charset="0"/>
            </a:endParaRPr>
          </a:p>
        </p:txBody>
      </p:sp>
      <p:grpSp>
        <p:nvGrpSpPr>
          <p:cNvPr id="19" name="18 Grupo"/>
          <p:cNvGrpSpPr/>
          <p:nvPr/>
        </p:nvGrpSpPr>
        <p:grpSpPr>
          <a:xfrm>
            <a:off x="1938548" y="140553"/>
            <a:ext cx="8928993" cy="1171039"/>
            <a:chOff x="107503" y="97721"/>
            <a:chExt cx="8928993" cy="1171039"/>
          </a:xfrm>
        </p:grpSpPr>
        <p:pic>
          <p:nvPicPr>
            <p:cNvPr id="2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21" name="12 Grupo"/>
            <p:cNvGrpSpPr/>
            <p:nvPr/>
          </p:nvGrpSpPr>
          <p:grpSpPr>
            <a:xfrm>
              <a:off x="107503" y="97721"/>
              <a:ext cx="8928993" cy="1171039"/>
              <a:chOff x="107503" y="44624"/>
              <a:chExt cx="8972347" cy="1045270"/>
            </a:xfrm>
          </p:grpSpPr>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2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5"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27"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87747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866012" y="1030448"/>
            <a:ext cx="5337810" cy="562287"/>
          </a:xfrm>
        </p:spPr>
        <p:txBody>
          <a:bodyPr>
            <a:normAutofit/>
          </a:bodyPr>
          <a:lstStyle/>
          <a:p>
            <a:pPr algn="ctr"/>
            <a:r>
              <a:rPr lang="es-MX" sz="3200" b="1" dirty="0">
                <a:solidFill>
                  <a:schemeClr val="accent6">
                    <a:lumMod val="50000"/>
                  </a:schemeClr>
                </a:solidFill>
                <a:latin typeface="Tahoma" pitchFamily="34" charset="0"/>
                <a:ea typeface="Tahoma" pitchFamily="34" charset="0"/>
                <a:cs typeface="Tahoma" pitchFamily="34" charset="0"/>
              </a:rPr>
              <a:t>Información Clasificada</a:t>
            </a:r>
          </a:p>
        </p:txBody>
      </p:sp>
      <p:sp>
        <p:nvSpPr>
          <p:cNvPr id="3" name="Marcador de contenido 2"/>
          <p:cNvSpPr>
            <a:spLocks noGrp="1"/>
          </p:cNvSpPr>
          <p:nvPr>
            <p:ph idx="1"/>
          </p:nvPr>
        </p:nvSpPr>
        <p:spPr>
          <a:xfrm>
            <a:off x="700646" y="1857610"/>
            <a:ext cx="10960924" cy="3082525"/>
          </a:xfrm>
        </p:spPr>
        <p:txBody>
          <a:bodyPr>
            <a:normAutofit/>
          </a:bodyPr>
          <a:lstStyle/>
          <a:p>
            <a:pPr algn="just"/>
            <a:r>
              <a:rPr lang="es-MX" sz="2800" b="1" dirty="0">
                <a:solidFill>
                  <a:schemeClr val="tx1"/>
                </a:solidFill>
                <a:latin typeface="Tahoma" pitchFamily="34" charset="0"/>
                <a:ea typeface="Tahoma" pitchFamily="34" charset="0"/>
                <a:cs typeface="Tahoma" pitchFamily="34" charset="0"/>
              </a:rPr>
              <a:t>Disposiciones Generales:</a:t>
            </a:r>
          </a:p>
          <a:p>
            <a:pPr algn="just">
              <a:buFont typeface="Wingdings" panose="05000000000000000000" pitchFamily="2" charset="2"/>
              <a:buChar char="v"/>
            </a:pPr>
            <a:r>
              <a:rPr lang="es-ES_tradnl" sz="2800" dirty="0">
                <a:solidFill>
                  <a:schemeClr val="tx1"/>
                </a:solidFill>
                <a:latin typeface="Tahoma" pitchFamily="34" charset="0"/>
                <a:ea typeface="Tahoma" pitchFamily="34" charset="0"/>
                <a:cs typeface="Tahoma" pitchFamily="34" charset="0"/>
              </a:rPr>
              <a:t>Los titulares de las Áreas son los responsables de </a:t>
            </a:r>
            <a:r>
              <a:rPr lang="es-ES_tradnl" sz="2800" b="1" dirty="0">
                <a:solidFill>
                  <a:schemeClr val="tx1"/>
                </a:solidFill>
                <a:latin typeface="Tahoma" pitchFamily="34" charset="0"/>
                <a:ea typeface="Tahoma" pitchFamily="34" charset="0"/>
                <a:cs typeface="Tahoma" pitchFamily="34" charset="0"/>
              </a:rPr>
              <a:t>proponer la clasificación </a:t>
            </a:r>
            <a:r>
              <a:rPr lang="es-ES_tradnl" sz="2800" dirty="0">
                <a:solidFill>
                  <a:schemeClr val="tx1"/>
                </a:solidFill>
                <a:latin typeface="Tahoma" pitchFamily="34" charset="0"/>
                <a:ea typeface="Tahoma" pitchFamily="34" charset="0"/>
                <a:cs typeface="Tahoma" pitchFamily="34" charset="0"/>
              </a:rPr>
              <a:t>de la información al Comité de Transparencia.</a:t>
            </a:r>
          </a:p>
          <a:p>
            <a:pPr marL="0" indent="0" algn="just">
              <a:buNone/>
            </a:pPr>
            <a:endParaRPr lang="es-ES_tradnl" sz="2800" dirty="0">
              <a:solidFill>
                <a:schemeClr val="tx1"/>
              </a:solidFill>
              <a:latin typeface="Tahoma" pitchFamily="34" charset="0"/>
              <a:ea typeface="Tahoma" pitchFamily="34" charset="0"/>
              <a:cs typeface="Tahoma" pitchFamily="34" charset="0"/>
            </a:endParaRPr>
          </a:p>
          <a:p>
            <a:pPr algn="just">
              <a:buFont typeface="Wingdings" panose="05000000000000000000" pitchFamily="2" charset="2"/>
              <a:buChar char="v"/>
            </a:pPr>
            <a:r>
              <a:rPr lang="es-ES_tradnl" sz="2800" dirty="0">
                <a:solidFill>
                  <a:schemeClr val="tx1"/>
                </a:solidFill>
                <a:latin typeface="Tahoma" pitchFamily="34" charset="0"/>
                <a:ea typeface="Tahoma" pitchFamily="34" charset="0"/>
                <a:cs typeface="Tahoma" pitchFamily="34" charset="0"/>
              </a:rPr>
              <a:t>La </a:t>
            </a:r>
            <a:r>
              <a:rPr lang="es-ES_tradnl" sz="2800" b="1" dirty="0">
                <a:solidFill>
                  <a:schemeClr val="tx1"/>
                </a:solidFill>
                <a:latin typeface="Tahoma" pitchFamily="34" charset="0"/>
                <a:ea typeface="Tahoma" pitchFamily="34" charset="0"/>
                <a:cs typeface="Tahoma" pitchFamily="34" charset="0"/>
              </a:rPr>
              <a:t>carga de la prueba </a:t>
            </a:r>
            <a:r>
              <a:rPr lang="es-ES_tradnl" sz="2800" dirty="0">
                <a:solidFill>
                  <a:schemeClr val="tx1"/>
                </a:solidFill>
                <a:latin typeface="Tahoma" pitchFamily="34" charset="0"/>
                <a:ea typeface="Tahoma" pitchFamily="34" charset="0"/>
                <a:cs typeface="Tahoma" pitchFamily="34" charset="0"/>
              </a:rPr>
              <a:t>para justificar toda negativa de acceso a la información </a:t>
            </a:r>
            <a:r>
              <a:rPr lang="es-ES_tradnl" sz="2800" b="1" dirty="0">
                <a:solidFill>
                  <a:schemeClr val="tx1"/>
                </a:solidFill>
                <a:latin typeface="Tahoma" pitchFamily="34" charset="0"/>
                <a:ea typeface="Tahoma" pitchFamily="34" charset="0"/>
                <a:cs typeface="Tahoma" pitchFamily="34" charset="0"/>
              </a:rPr>
              <a:t>corresponderá a los sujetos obligados</a:t>
            </a:r>
            <a:r>
              <a:rPr lang="es-ES_tradnl" sz="2800" dirty="0">
                <a:solidFill>
                  <a:schemeClr val="tx1"/>
                </a:solidFill>
                <a:latin typeface="Tahoma" pitchFamily="34" charset="0"/>
                <a:ea typeface="Tahoma" pitchFamily="34" charset="0"/>
                <a:cs typeface="Tahoma" pitchFamily="34" charset="0"/>
              </a:rPr>
              <a:t>. </a:t>
            </a:r>
            <a:endParaRPr lang="es-MX" sz="2800" dirty="0">
              <a:solidFill>
                <a:schemeClr val="tx1"/>
              </a:solidFill>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79876" y="4548064"/>
            <a:ext cx="1929193" cy="1938293"/>
          </a:xfrm>
          <a:prstGeom prst="rect">
            <a:avLst/>
          </a:prstGeom>
        </p:spPr>
      </p:pic>
      <p:sp>
        <p:nvSpPr>
          <p:cNvPr id="6" name="Rectángulo 5"/>
          <p:cNvSpPr/>
          <p:nvPr/>
        </p:nvSpPr>
        <p:spPr>
          <a:xfrm>
            <a:off x="8623897" y="6439254"/>
            <a:ext cx="1887055" cy="369332"/>
          </a:xfrm>
          <a:prstGeom prst="rect">
            <a:avLst/>
          </a:prstGeom>
        </p:spPr>
        <p:txBody>
          <a:bodyPr wrap="none">
            <a:spAutoFit/>
          </a:bodyPr>
          <a:lstStyle/>
          <a:p>
            <a:r>
              <a:rPr lang="es-ES_tradnl" dirty="0">
                <a:solidFill>
                  <a:schemeClr val="bg1">
                    <a:lumMod val="95000"/>
                  </a:schemeClr>
                </a:solidFill>
              </a:rPr>
              <a:t>Artículo 169 y 170</a:t>
            </a:r>
            <a:endParaRPr lang="es-MX" dirty="0">
              <a:solidFill>
                <a:schemeClr val="bg1">
                  <a:lumMod val="95000"/>
                </a:schemeClr>
              </a:solidFill>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259874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99389" y="3925401"/>
            <a:ext cx="2444731" cy="2444731"/>
          </a:xfrm>
          <a:prstGeom prst="rect">
            <a:avLst/>
          </a:prstGeom>
        </p:spPr>
      </p:pic>
      <p:sp>
        <p:nvSpPr>
          <p:cNvPr id="8" name="Marcador de contenido 2"/>
          <p:cNvSpPr>
            <a:spLocks noGrp="1"/>
          </p:cNvSpPr>
          <p:nvPr>
            <p:ph idx="1"/>
          </p:nvPr>
        </p:nvSpPr>
        <p:spPr>
          <a:xfrm>
            <a:off x="332513" y="1321641"/>
            <a:ext cx="11590317" cy="3145140"/>
          </a:xfrm>
        </p:spPr>
        <p:txBody>
          <a:bodyPr>
            <a:normAutofit/>
          </a:bodyPr>
          <a:lstStyle/>
          <a:p>
            <a:r>
              <a:rPr lang="es-MX" sz="2400" b="1" dirty="0">
                <a:solidFill>
                  <a:schemeClr val="tx1"/>
                </a:solidFill>
                <a:latin typeface="Tahoma" pitchFamily="34" charset="0"/>
                <a:ea typeface="Tahoma" pitchFamily="34" charset="0"/>
                <a:cs typeface="Tahoma" pitchFamily="34" charset="0"/>
              </a:rPr>
              <a:t>La Prueba de </a:t>
            </a:r>
            <a:r>
              <a:rPr lang="es-MX" sz="2400" b="1" dirty="0" smtClean="0">
                <a:solidFill>
                  <a:schemeClr val="tx1"/>
                </a:solidFill>
                <a:latin typeface="Tahoma" pitchFamily="34" charset="0"/>
                <a:ea typeface="Tahoma" pitchFamily="34" charset="0"/>
                <a:cs typeface="Tahoma" pitchFamily="34" charset="0"/>
              </a:rPr>
              <a:t>Daño</a:t>
            </a:r>
          </a:p>
          <a:p>
            <a:endParaRPr lang="es-MX" sz="2400" b="1" dirty="0">
              <a:solidFill>
                <a:schemeClr val="tx1"/>
              </a:solidFill>
              <a:latin typeface="Tahoma" pitchFamily="34" charset="0"/>
              <a:ea typeface="Tahoma" pitchFamily="34" charset="0"/>
              <a:cs typeface="Tahoma" pitchFamily="34" charset="0"/>
            </a:endParaRPr>
          </a:p>
          <a:p>
            <a:r>
              <a:rPr lang="es-MX" sz="2400" dirty="0">
                <a:solidFill>
                  <a:schemeClr val="tx1"/>
                </a:solidFill>
                <a:latin typeface="Tahoma" pitchFamily="34" charset="0"/>
                <a:ea typeface="Tahoma" pitchFamily="34" charset="0"/>
                <a:cs typeface="Tahoma" pitchFamily="34" charset="0"/>
              </a:rPr>
              <a:t>Es elaborada por el sujeto obligado quien debe justificar lo siguiente: </a:t>
            </a:r>
          </a:p>
          <a:p>
            <a:pPr marL="1793875" indent="-457200">
              <a:buFont typeface="+mj-lt"/>
              <a:buAutoNum type="arabicPeriod"/>
            </a:pPr>
            <a:r>
              <a:rPr lang="es-MX" sz="2400" dirty="0">
                <a:solidFill>
                  <a:schemeClr val="tx1"/>
                </a:solidFill>
                <a:latin typeface="Tahoma" pitchFamily="34" charset="0"/>
                <a:ea typeface="Tahoma" pitchFamily="34" charset="0"/>
                <a:cs typeface="Tahoma" pitchFamily="34" charset="0"/>
              </a:rPr>
              <a:t>Que la divulgación de la información causaría un </a:t>
            </a:r>
            <a:r>
              <a:rPr lang="es-MX" sz="2400" b="1" dirty="0">
                <a:solidFill>
                  <a:schemeClr val="tx1"/>
                </a:solidFill>
                <a:latin typeface="Tahoma" pitchFamily="34" charset="0"/>
                <a:ea typeface="Tahoma" pitchFamily="34" charset="0"/>
                <a:cs typeface="Tahoma" pitchFamily="34" charset="0"/>
              </a:rPr>
              <a:t>daño real </a:t>
            </a:r>
            <a:r>
              <a:rPr lang="es-MX" sz="2400" dirty="0" smtClean="0">
                <a:solidFill>
                  <a:schemeClr val="tx1"/>
                </a:solidFill>
                <a:latin typeface="Tahoma" pitchFamily="34" charset="0"/>
                <a:ea typeface="Tahoma" pitchFamily="34" charset="0"/>
                <a:cs typeface="Tahoma" pitchFamily="34" charset="0"/>
              </a:rPr>
              <a:t>demostrable </a:t>
            </a:r>
            <a:r>
              <a:rPr lang="es-MX" sz="2400" dirty="0">
                <a:solidFill>
                  <a:schemeClr val="tx1"/>
                </a:solidFill>
                <a:latin typeface="Tahoma" pitchFamily="34" charset="0"/>
                <a:ea typeface="Tahoma" pitchFamily="34" charset="0"/>
                <a:cs typeface="Tahoma" pitchFamily="34" charset="0"/>
              </a:rPr>
              <a:t>e identificable de perjuicio al interés público.</a:t>
            </a:r>
          </a:p>
          <a:p>
            <a:pPr marL="1793875" indent="-457200">
              <a:buFont typeface="+mj-lt"/>
              <a:buAutoNum type="arabicPeriod"/>
            </a:pPr>
            <a:r>
              <a:rPr lang="es-MX" sz="2400" dirty="0">
                <a:solidFill>
                  <a:schemeClr val="tx1"/>
                </a:solidFill>
                <a:latin typeface="Tahoma" pitchFamily="34" charset="0"/>
                <a:ea typeface="Tahoma" pitchFamily="34" charset="0"/>
                <a:cs typeface="Tahoma" pitchFamily="34" charset="0"/>
              </a:rPr>
              <a:t>Que el </a:t>
            </a:r>
            <a:r>
              <a:rPr lang="es-MX" sz="2400" b="1" dirty="0">
                <a:solidFill>
                  <a:schemeClr val="tx1"/>
                </a:solidFill>
                <a:latin typeface="Tahoma" pitchFamily="34" charset="0"/>
                <a:ea typeface="Tahoma" pitchFamily="34" charset="0"/>
                <a:cs typeface="Tahoma" pitchFamily="34" charset="0"/>
              </a:rPr>
              <a:t>riesgo</a:t>
            </a:r>
            <a:r>
              <a:rPr lang="es-MX" sz="2400" dirty="0">
                <a:solidFill>
                  <a:schemeClr val="tx1"/>
                </a:solidFill>
                <a:latin typeface="Tahoma" pitchFamily="34" charset="0"/>
                <a:ea typeface="Tahoma" pitchFamily="34" charset="0"/>
                <a:cs typeface="Tahoma" pitchFamily="34" charset="0"/>
              </a:rPr>
              <a:t> del perjuicio que supondría la divulgación, </a:t>
            </a:r>
            <a:r>
              <a:rPr lang="es-MX" sz="2400" b="1" dirty="0">
                <a:solidFill>
                  <a:schemeClr val="tx1"/>
                </a:solidFill>
                <a:latin typeface="Tahoma" pitchFamily="34" charset="0"/>
                <a:ea typeface="Tahoma" pitchFamily="34" charset="0"/>
                <a:cs typeface="Tahoma" pitchFamily="34" charset="0"/>
              </a:rPr>
              <a:t>es mayor </a:t>
            </a:r>
            <a:r>
              <a:rPr lang="es-MX" sz="2400" dirty="0">
                <a:solidFill>
                  <a:schemeClr val="tx1"/>
                </a:solidFill>
                <a:latin typeface="Tahoma" pitchFamily="34" charset="0"/>
                <a:ea typeface="Tahoma" pitchFamily="34" charset="0"/>
                <a:cs typeface="Tahoma" pitchFamily="34" charset="0"/>
              </a:rPr>
              <a:t>al interés de las personas de conocerla. </a:t>
            </a:r>
            <a:endParaRPr lang="es-MX" sz="2400" dirty="0">
              <a:latin typeface="Tahoma" pitchFamily="34" charset="0"/>
              <a:ea typeface="Tahoma" pitchFamily="34" charset="0"/>
              <a:cs typeface="Tahoma" pitchFamily="34" charset="0"/>
            </a:endParaRPr>
          </a:p>
        </p:txBody>
      </p:sp>
      <p:sp>
        <p:nvSpPr>
          <p:cNvPr id="5" name="Rectángulo 4"/>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174</a:t>
            </a:r>
            <a:endParaRPr lang="es-MX" dirty="0">
              <a:solidFill>
                <a:schemeClr val="bg1">
                  <a:lumMod val="95000"/>
                </a:schemeClr>
              </a:solidFill>
            </a:endParaRPr>
          </a:p>
        </p:txBody>
      </p:sp>
      <p:sp>
        <p:nvSpPr>
          <p:cNvPr id="3" name="CuadroTexto 2"/>
          <p:cNvSpPr txBox="1"/>
          <p:nvPr/>
        </p:nvSpPr>
        <p:spPr>
          <a:xfrm>
            <a:off x="1255924" y="6488668"/>
            <a:ext cx="1177033"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5</a:t>
            </a: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6559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1"/>
          <p:cNvSpPr>
            <a:spLocks noGrp="1"/>
          </p:cNvSpPr>
          <p:nvPr>
            <p:ph type="title"/>
          </p:nvPr>
        </p:nvSpPr>
        <p:spPr>
          <a:xfrm>
            <a:off x="4769986" y="1030448"/>
            <a:ext cx="5337810" cy="562287"/>
          </a:xfrm>
        </p:spPr>
        <p:txBody>
          <a:bodyPr>
            <a:normAutofit/>
          </a:bodyPr>
          <a:lstStyle/>
          <a:p>
            <a:pPr algn="ctr"/>
            <a:r>
              <a:rPr lang="es-MX" sz="3200" b="1" dirty="0">
                <a:solidFill>
                  <a:schemeClr val="accent6">
                    <a:lumMod val="50000"/>
                  </a:schemeClr>
                </a:solidFill>
                <a:latin typeface="Tahoma" pitchFamily="34" charset="0"/>
                <a:ea typeface="Tahoma" pitchFamily="34" charset="0"/>
                <a:cs typeface="Tahoma" pitchFamily="34" charset="0"/>
              </a:rPr>
              <a:t>Información Clasificada</a:t>
            </a:r>
          </a:p>
        </p:txBody>
      </p:sp>
      <p:sp>
        <p:nvSpPr>
          <p:cNvPr id="3" name="Marcador de contenido 2"/>
          <p:cNvSpPr>
            <a:spLocks noGrp="1"/>
          </p:cNvSpPr>
          <p:nvPr>
            <p:ph idx="1"/>
          </p:nvPr>
        </p:nvSpPr>
        <p:spPr>
          <a:xfrm>
            <a:off x="267035" y="1673234"/>
            <a:ext cx="11810169" cy="4200737"/>
          </a:xfrm>
        </p:spPr>
        <p:txBody>
          <a:bodyPr>
            <a:normAutofit/>
          </a:bodyPr>
          <a:lstStyle/>
          <a:p>
            <a:pPr algn="just">
              <a:buFont typeface="Wingdings" panose="05000000000000000000" pitchFamily="2" charset="2"/>
              <a:buChar char="v"/>
            </a:pPr>
            <a:r>
              <a:rPr lang="es-ES_tradnl" sz="2400" dirty="0">
                <a:solidFill>
                  <a:schemeClr val="tx1"/>
                </a:solidFill>
                <a:latin typeface="Tahoma" pitchFamily="34" charset="0"/>
                <a:ea typeface="Tahoma" pitchFamily="34" charset="0"/>
                <a:cs typeface="Tahoma" pitchFamily="34" charset="0"/>
              </a:rPr>
              <a:t>La información clasificada como reservada, podrá permanecer con tal carácter hasta por un periodo de </a:t>
            </a:r>
            <a:r>
              <a:rPr lang="es-ES_tradnl" sz="2400" b="1" u="sng" dirty="0">
                <a:solidFill>
                  <a:schemeClr val="tx1"/>
                </a:solidFill>
                <a:latin typeface="Tahoma" pitchFamily="34" charset="0"/>
                <a:ea typeface="Tahoma" pitchFamily="34" charset="0"/>
                <a:cs typeface="Tahoma" pitchFamily="34" charset="0"/>
              </a:rPr>
              <a:t>tres años </a:t>
            </a:r>
            <a:r>
              <a:rPr lang="es-ES_tradnl" sz="2400" dirty="0">
                <a:solidFill>
                  <a:schemeClr val="tx1"/>
                </a:solidFill>
                <a:latin typeface="Tahoma" pitchFamily="34" charset="0"/>
                <a:ea typeface="Tahoma" pitchFamily="34" charset="0"/>
                <a:cs typeface="Tahoma" pitchFamily="34" charset="0"/>
              </a:rPr>
              <a:t>a partir de la fecha de clasificación.</a:t>
            </a:r>
          </a:p>
          <a:p>
            <a:pPr algn="just">
              <a:buFont typeface="Wingdings" panose="05000000000000000000" pitchFamily="2" charset="2"/>
              <a:buChar char="v"/>
            </a:pPr>
            <a:r>
              <a:rPr lang="es-ES_tradnl" sz="2400" b="1" dirty="0">
                <a:solidFill>
                  <a:schemeClr val="tx1"/>
                </a:solidFill>
                <a:latin typeface="Tahoma" pitchFamily="34" charset="0"/>
                <a:ea typeface="Tahoma" pitchFamily="34" charset="0"/>
                <a:cs typeface="Tahoma" pitchFamily="34" charset="0"/>
              </a:rPr>
              <a:t>Podrá ampliarse hasta por dos años </a:t>
            </a:r>
            <a:r>
              <a:rPr lang="es-ES_tradnl" sz="2400" dirty="0">
                <a:solidFill>
                  <a:schemeClr val="tx1"/>
                </a:solidFill>
                <a:latin typeface="Tahoma" pitchFamily="34" charset="0"/>
                <a:ea typeface="Tahoma" pitchFamily="34" charset="0"/>
                <a:cs typeface="Tahoma" pitchFamily="34" charset="0"/>
              </a:rPr>
              <a:t>más cuando subsistan las causas que dieron origen a su clasificación.</a:t>
            </a:r>
          </a:p>
          <a:p>
            <a:pPr marL="0" indent="0" algn="just">
              <a:buNone/>
            </a:pPr>
            <a:endParaRPr lang="es-ES_tradnl" sz="2400" dirty="0">
              <a:solidFill>
                <a:schemeClr val="tx1"/>
              </a:solidFill>
              <a:latin typeface="Tahoma" pitchFamily="34" charset="0"/>
              <a:ea typeface="Tahoma" pitchFamily="34" charset="0"/>
              <a:cs typeface="Tahoma" pitchFamily="34" charset="0"/>
            </a:endParaRPr>
          </a:p>
          <a:p>
            <a:pPr marL="0" indent="0">
              <a:buNone/>
            </a:pPr>
            <a:r>
              <a:rPr lang="es-ES_tradnl" sz="2400" b="1" dirty="0">
                <a:solidFill>
                  <a:schemeClr val="tx1"/>
                </a:solidFill>
                <a:latin typeface="Tahoma" pitchFamily="34" charset="0"/>
                <a:ea typeface="Tahoma" pitchFamily="34" charset="0"/>
                <a:cs typeface="Tahoma" pitchFamily="34" charset="0"/>
              </a:rPr>
              <a:t>Segunda ampliación por excepción</a:t>
            </a:r>
          </a:p>
          <a:p>
            <a:pPr marL="0" indent="0" algn="just">
              <a:buNone/>
            </a:pPr>
            <a:r>
              <a:rPr lang="es-ES_tradnl" sz="1800" b="1" dirty="0">
                <a:solidFill>
                  <a:schemeClr val="tx1"/>
                </a:solidFill>
                <a:latin typeface="Tahoma" pitchFamily="34" charset="0"/>
                <a:ea typeface="Tahoma" pitchFamily="34" charset="0"/>
                <a:cs typeface="Tahoma" pitchFamily="34" charset="0"/>
              </a:rPr>
              <a:t>Información cuya publicación pueda ocasionar la destrucción o inhabilitación de instalaciones estratégicas para la provisión de bienes o servicios públicos y  que a juicio del SO sea necesario </a:t>
            </a:r>
            <a:r>
              <a:rPr lang="es-ES_tradnl" sz="1800" b="1" dirty="0">
                <a:solidFill>
                  <a:srgbClr val="FF0000"/>
                </a:solidFill>
                <a:latin typeface="Tahoma" pitchFamily="34" charset="0"/>
                <a:ea typeface="Tahoma" pitchFamily="34" charset="0"/>
                <a:cs typeface="Tahoma" pitchFamily="34" charset="0"/>
              </a:rPr>
              <a:t>ampliar nuevamente </a:t>
            </a:r>
            <a:r>
              <a:rPr lang="es-ES_tradnl" sz="1800" b="1" dirty="0">
                <a:solidFill>
                  <a:schemeClr val="tx1"/>
                </a:solidFill>
                <a:latin typeface="Tahoma" pitchFamily="34" charset="0"/>
                <a:ea typeface="Tahoma" pitchFamily="34" charset="0"/>
                <a:cs typeface="Tahoma" pitchFamily="34" charset="0"/>
              </a:rPr>
              <a:t>el periodo de reserva el Comité de Transparencia respectivo, deberá presentar la solicitud al INFODF, por lo menos con tres meses antes a la fecha de vencimiento.  </a:t>
            </a:r>
          </a:p>
        </p:txBody>
      </p:sp>
      <p:sp>
        <p:nvSpPr>
          <p:cNvPr id="4" name="Rectángulo 3"/>
          <p:cNvSpPr/>
          <p:nvPr/>
        </p:nvSpPr>
        <p:spPr>
          <a:xfrm>
            <a:off x="8955364" y="6420088"/>
            <a:ext cx="1326004" cy="369332"/>
          </a:xfrm>
          <a:prstGeom prst="rect">
            <a:avLst/>
          </a:prstGeom>
        </p:spPr>
        <p:txBody>
          <a:bodyPr wrap="none">
            <a:spAutoFit/>
          </a:bodyPr>
          <a:lstStyle/>
          <a:p>
            <a:r>
              <a:rPr lang="es-ES_tradnl" dirty="0">
                <a:solidFill>
                  <a:schemeClr val="bg1">
                    <a:lumMod val="95000"/>
                  </a:schemeClr>
                </a:solidFill>
              </a:rPr>
              <a:t>Artículo 171</a:t>
            </a:r>
            <a:endParaRPr lang="es-MX" dirty="0">
              <a:solidFill>
                <a:schemeClr val="bg1">
                  <a:lumMod val="95000"/>
                </a:schemeClr>
              </a:solidFill>
            </a:endParaRPr>
          </a:p>
        </p:txBody>
      </p:sp>
      <p:sp>
        <p:nvSpPr>
          <p:cNvPr id="2" name="Rectángulo: esquinas redondeadas 1"/>
          <p:cNvSpPr/>
          <p:nvPr/>
        </p:nvSpPr>
        <p:spPr>
          <a:xfrm>
            <a:off x="6752687" y="3019744"/>
            <a:ext cx="4975370" cy="12494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Tahoma" pitchFamily="34" charset="0"/>
                <a:ea typeface="Tahoma" pitchFamily="34" charset="0"/>
                <a:cs typeface="Tahoma" pitchFamily="34" charset="0"/>
              </a:rPr>
              <a:t>3 años + 2 años = 5 años, plazo máximo de reserva</a:t>
            </a:r>
          </a:p>
        </p:txBody>
      </p:sp>
      <p:sp>
        <p:nvSpPr>
          <p:cNvPr id="5" name="CuadroTexto 4"/>
          <p:cNvSpPr txBox="1"/>
          <p:nvPr/>
        </p:nvSpPr>
        <p:spPr>
          <a:xfrm>
            <a:off x="1026536" y="6420088"/>
            <a:ext cx="1455407"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5</a:t>
            </a: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85381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1"/>
          <p:cNvSpPr>
            <a:spLocks noGrp="1"/>
          </p:cNvSpPr>
          <p:nvPr>
            <p:ph type="title"/>
          </p:nvPr>
        </p:nvSpPr>
        <p:spPr>
          <a:xfrm>
            <a:off x="5122810" y="961911"/>
            <a:ext cx="5174576" cy="562287"/>
          </a:xfrm>
        </p:spPr>
        <p:txBody>
          <a:bodyPr>
            <a:normAutofit/>
          </a:bodyPr>
          <a:lstStyle/>
          <a:p>
            <a:pPr algn="ctr"/>
            <a:r>
              <a:rPr lang="es-MX" sz="3200" b="1" dirty="0">
                <a:solidFill>
                  <a:schemeClr val="accent6">
                    <a:lumMod val="50000"/>
                  </a:schemeClr>
                </a:solidFill>
                <a:latin typeface="Tahoma" pitchFamily="34" charset="0"/>
                <a:ea typeface="Tahoma" pitchFamily="34" charset="0"/>
                <a:cs typeface="Tahoma" pitchFamily="34" charset="0"/>
              </a:rPr>
              <a:t>Información Clasificada</a:t>
            </a:r>
          </a:p>
        </p:txBody>
      </p:sp>
      <p:sp>
        <p:nvSpPr>
          <p:cNvPr id="3" name="Marcador de contenido 2"/>
          <p:cNvSpPr>
            <a:spLocks noGrp="1"/>
          </p:cNvSpPr>
          <p:nvPr>
            <p:ph idx="1"/>
          </p:nvPr>
        </p:nvSpPr>
        <p:spPr>
          <a:xfrm>
            <a:off x="484835" y="2143426"/>
            <a:ext cx="11174679" cy="2333571"/>
          </a:xfrm>
        </p:spPr>
        <p:txBody>
          <a:bodyPr>
            <a:normAutofit/>
          </a:bodyPr>
          <a:lstStyle/>
          <a:p>
            <a:pPr algn="just">
              <a:lnSpc>
                <a:spcPct val="110000"/>
              </a:lnSpc>
              <a:spcBef>
                <a:spcPts val="0"/>
              </a:spcBef>
              <a:spcAft>
                <a:spcPts val="0"/>
              </a:spcAft>
              <a:buFont typeface="Wingdings" panose="05000000000000000000" pitchFamily="2" charset="2"/>
              <a:buChar char="v"/>
            </a:pPr>
            <a:r>
              <a:rPr lang="es-ES_tradnl" sz="2400" dirty="0">
                <a:solidFill>
                  <a:schemeClr val="tx1"/>
                </a:solidFill>
                <a:latin typeface="Tahoma" pitchFamily="34" charset="0"/>
                <a:ea typeface="Tahoma" pitchFamily="34" charset="0"/>
                <a:cs typeface="Tahoma" pitchFamily="34" charset="0"/>
              </a:rPr>
              <a:t>Cada Área del sujeto obligado </a:t>
            </a:r>
            <a:r>
              <a:rPr lang="es-ES_tradnl" sz="2400" b="1" dirty="0">
                <a:solidFill>
                  <a:schemeClr val="tx1"/>
                </a:solidFill>
                <a:latin typeface="Tahoma" pitchFamily="34" charset="0"/>
                <a:ea typeface="Tahoma" pitchFamily="34" charset="0"/>
                <a:cs typeface="Tahoma" pitchFamily="34" charset="0"/>
              </a:rPr>
              <a:t>elaborará un índice de la información que previamente haya sido clasificada como reservada.</a:t>
            </a:r>
          </a:p>
          <a:p>
            <a:pPr algn="just">
              <a:lnSpc>
                <a:spcPct val="110000"/>
              </a:lnSpc>
              <a:spcBef>
                <a:spcPts val="0"/>
              </a:spcBef>
              <a:spcAft>
                <a:spcPts val="0"/>
              </a:spcAft>
              <a:buFont typeface="Wingdings" panose="05000000000000000000" pitchFamily="2" charset="2"/>
              <a:buChar char="v"/>
            </a:pPr>
            <a:r>
              <a:rPr lang="es-MX" sz="2400" b="1" i="1" dirty="0">
                <a:solidFill>
                  <a:srgbClr val="00B0F0"/>
                </a:solidFill>
                <a:latin typeface="Tahoma" pitchFamily="34" charset="0"/>
                <a:ea typeface="Tahoma" pitchFamily="34" charset="0"/>
                <a:cs typeface="Tahoma" pitchFamily="34" charset="0"/>
              </a:rPr>
              <a:t>Importante: Dicho índice será considerado información pública.</a:t>
            </a:r>
            <a:endParaRPr lang="es-ES_tradnl" sz="2400" dirty="0">
              <a:solidFill>
                <a:schemeClr val="tx1"/>
              </a:solidFill>
              <a:latin typeface="Tahoma" pitchFamily="34" charset="0"/>
              <a:ea typeface="Tahoma" pitchFamily="34" charset="0"/>
              <a:cs typeface="Tahoma" pitchFamily="34" charset="0"/>
            </a:endParaRPr>
          </a:p>
          <a:p>
            <a:pPr algn="just">
              <a:lnSpc>
                <a:spcPct val="110000"/>
              </a:lnSpc>
              <a:spcBef>
                <a:spcPts val="0"/>
              </a:spcBef>
              <a:spcAft>
                <a:spcPts val="0"/>
              </a:spcAft>
              <a:buFont typeface="Wingdings" panose="05000000000000000000" pitchFamily="2" charset="2"/>
              <a:buChar char="v"/>
            </a:pPr>
            <a:r>
              <a:rPr lang="es-ES_tradnl" sz="2400" b="1" dirty="0">
                <a:solidFill>
                  <a:schemeClr val="tx1"/>
                </a:solidFill>
                <a:latin typeface="Tahoma" pitchFamily="34" charset="0"/>
                <a:ea typeface="Tahoma" pitchFamily="34" charset="0"/>
                <a:cs typeface="Tahoma" pitchFamily="34" charset="0"/>
              </a:rPr>
              <a:t>La</a:t>
            </a:r>
            <a:r>
              <a:rPr lang="es-ES_tradnl" sz="2400" dirty="0">
                <a:solidFill>
                  <a:schemeClr val="tx1"/>
                </a:solidFill>
                <a:latin typeface="Tahoma" pitchFamily="34" charset="0"/>
                <a:ea typeface="Tahoma" pitchFamily="34" charset="0"/>
                <a:cs typeface="Tahoma" pitchFamily="34" charset="0"/>
              </a:rPr>
              <a:t> </a:t>
            </a:r>
            <a:r>
              <a:rPr lang="es-ES_tradnl" sz="2400" b="1" dirty="0">
                <a:solidFill>
                  <a:schemeClr val="tx1"/>
                </a:solidFill>
                <a:latin typeface="Tahoma" pitchFamily="34" charset="0"/>
                <a:ea typeface="Tahoma" pitchFamily="34" charset="0"/>
                <a:cs typeface="Tahoma" pitchFamily="34" charset="0"/>
              </a:rPr>
              <a:t>información clasificada parcial o totalmente deberán llevar una leyenda que indique tal carácter</a:t>
            </a:r>
            <a:r>
              <a:rPr lang="es-ES_tradnl" sz="2400" dirty="0" smtClean="0">
                <a:solidFill>
                  <a:schemeClr val="tx1"/>
                </a:solidFill>
                <a:latin typeface="Tahoma" pitchFamily="34" charset="0"/>
                <a:ea typeface="Tahoma" pitchFamily="34" charset="0"/>
                <a:cs typeface="Tahoma" pitchFamily="34" charset="0"/>
              </a:rPr>
              <a:t>…</a:t>
            </a:r>
            <a:endParaRPr lang="es-ES_tradnl" sz="2400" dirty="0">
              <a:solidFill>
                <a:schemeClr val="tx1"/>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33641" y="3831264"/>
            <a:ext cx="3420648" cy="3026736"/>
          </a:xfrm>
          <a:prstGeom prst="rect">
            <a:avLst/>
          </a:prstGeom>
        </p:spPr>
      </p:pic>
      <p:sp>
        <p:nvSpPr>
          <p:cNvPr id="5" name="Rectángulo 4"/>
          <p:cNvSpPr/>
          <p:nvPr/>
        </p:nvSpPr>
        <p:spPr>
          <a:xfrm>
            <a:off x="9905508" y="5344632"/>
            <a:ext cx="1754006" cy="400110"/>
          </a:xfrm>
          <a:prstGeom prst="rect">
            <a:avLst/>
          </a:prstGeom>
        </p:spPr>
        <p:txBody>
          <a:bodyPr wrap="none">
            <a:spAutoFit/>
          </a:bodyPr>
          <a:lstStyle/>
          <a:p>
            <a:r>
              <a:rPr lang="es-ES_tradnl" sz="2000" b="1" dirty="0">
                <a:latin typeface="Tahoma" pitchFamily="34" charset="0"/>
                <a:ea typeface="Tahoma" pitchFamily="34" charset="0"/>
                <a:cs typeface="Tahoma" pitchFamily="34" charset="0"/>
              </a:rPr>
              <a:t>Artículo 172</a:t>
            </a:r>
            <a:endParaRPr lang="es-MX" sz="2000" b="1" dirty="0">
              <a:latin typeface="Tahoma" pitchFamily="34" charset="0"/>
              <a:ea typeface="Tahoma" pitchFamily="34" charset="0"/>
              <a:cs typeface="Tahoma" pitchFamily="34" charset="0"/>
            </a:endParaRPr>
          </a:p>
        </p:txBody>
      </p:sp>
      <p:grpSp>
        <p:nvGrpSpPr>
          <p:cNvPr id="6" name="5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514485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ítulo 1"/>
          <p:cNvSpPr>
            <a:spLocks noGrp="1"/>
          </p:cNvSpPr>
          <p:nvPr>
            <p:ph type="title"/>
          </p:nvPr>
        </p:nvSpPr>
        <p:spPr>
          <a:xfrm>
            <a:off x="6381750" y="969336"/>
            <a:ext cx="3451860" cy="562287"/>
          </a:xfrm>
        </p:spPr>
        <p:txBody>
          <a:bodyPr>
            <a:normAutofit/>
          </a:bodyPr>
          <a:lstStyle/>
          <a:p>
            <a:pPr algn="ctr"/>
            <a:r>
              <a:rPr lang="es-MX" sz="3200" b="1" dirty="0">
                <a:solidFill>
                  <a:schemeClr val="accent6">
                    <a:lumMod val="50000"/>
                  </a:schemeClr>
                </a:solidFill>
                <a:latin typeface="Tahoma" pitchFamily="34" charset="0"/>
                <a:ea typeface="Tahoma" pitchFamily="34" charset="0"/>
                <a:cs typeface="Tahoma" pitchFamily="34" charset="0"/>
              </a:rPr>
              <a:t>Desclasificación</a:t>
            </a:r>
          </a:p>
        </p:txBody>
      </p:sp>
      <p:sp>
        <p:nvSpPr>
          <p:cNvPr id="5" name="Rectángulo 4"/>
          <p:cNvSpPr/>
          <p:nvPr/>
        </p:nvSpPr>
        <p:spPr>
          <a:xfrm>
            <a:off x="3443109" y="3312408"/>
            <a:ext cx="8372837" cy="2400657"/>
          </a:xfrm>
          <a:prstGeom prst="rect">
            <a:avLst/>
          </a:prstGeom>
        </p:spPr>
        <p:txBody>
          <a:bodyPr wrap="square">
            <a:spAutoFit/>
          </a:bodyPr>
          <a:lstStyle/>
          <a:p>
            <a:pPr algn="just">
              <a:buFont typeface="Wingdings" panose="05000000000000000000" pitchFamily="2" charset="2"/>
              <a:buChar char="v"/>
            </a:pPr>
            <a:r>
              <a:rPr lang="es-ES_tradnl" sz="2500" dirty="0">
                <a:latin typeface="Tahoma" pitchFamily="34" charset="0"/>
                <a:ea typeface="Tahoma" pitchFamily="34" charset="0"/>
                <a:cs typeface="Tahoma" pitchFamily="34" charset="0"/>
              </a:rPr>
              <a:t>Cuando se extingan las causas que dieron lugar a su clasificación.</a:t>
            </a:r>
          </a:p>
          <a:p>
            <a:pPr algn="just">
              <a:buFont typeface="Wingdings" panose="05000000000000000000" pitchFamily="2" charset="2"/>
              <a:buChar char="v"/>
            </a:pPr>
            <a:r>
              <a:rPr lang="es-ES_tradnl" sz="2500" dirty="0">
                <a:latin typeface="Tahoma" pitchFamily="34" charset="0"/>
                <a:ea typeface="Tahoma" pitchFamily="34" charset="0"/>
                <a:cs typeface="Tahoma" pitchFamily="34" charset="0"/>
              </a:rPr>
              <a:t>Cuando concluye el plazo de reserva.</a:t>
            </a:r>
          </a:p>
          <a:p>
            <a:pPr algn="just">
              <a:buFont typeface="Wingdings" panose="05000000000000000000" pitchFamily="2" charset="2"/>
              <a:buChar char="v"/>
            </a:pPr>
            <a:r>
              <a:rPr lang="es-ES_tradnl" sz="2500" dirty="0">
                <a:latin typeface="Tahoma" pitchFamily="34" charset="0"/>
                <a:ea typeface="Tahoma" pitchFamily="34" charset="0"/>
                <a:cs typeface="Tahoma" pitchFamily="34" charset="0"/>
              </a:rPr>
              <a:t>Cuando exista resolución de autoridad competente que determine que existe una causa de interés público que </a:t>
            </a:r>
            <a:r>
              <a:rPr lang="es-ES_tradnl" sz="2500" b="1" dirty="0">
                <a:solidFill>
                  <a:srgbClr val="00B0F0"/>
                </a:solidFill>
                <a:latin typeface="Tahoma" pitchFamily="34" charset="0"/>
                <a:ea typeface="Tahoma" pitchFamily="34" charset="0"/>
                <a:cs typeface="Tahoma" pitchFamily="34" charset="0"/>
              </a:rPr>
              <a:t>prevalece</a:t>
            </a:r>
            <a:r>
              <a:rPr lang="es-ES_tradnl" sz="2500" dirty="0">
                <a:latin typeface="Tahoma" pitchFamily="34" charset="0"/>
                <a:ea typeface="Tahoma" pitchFamily="34" charset="0"/>
                <a:cs typeface="Tahoma" pitchFamily="34" charset="0"/>
              </a:rPr>
              <a:t> sobre la reserva de la información.</a:t>
            </a: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5480" y="3415908"/>
            <a:ext cx="2988740" cy="2193656"/>
          </a:xfrm>
          <a:prstGeom prst="rect">
            <a:avLst/>
          </a:prstGeom>
          <a:ln>
            <a:noFill/>
          </a:ln>
          <a:effectLst>
            <a:softEdge rad="112500"/>
          </a:effectLst>
        </p:spPr>
      </p:pic>
      <p:sp>
        <p:nvSpPr>
          <p:cNvPr id="7" name="Rectángulo 6"/>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171</a:t>
            </a:r>
            <a:endParaRPr lang="es-MX" dirty="0">
              <a:solidFill>
                <a:schemeClr val="bg1">
                  <a:lumMod val="95000"/>
                </a:schemeClr>
              </a:solidFill>
            </a:endParaRPr>
          </a:p>
        </p:txBody>
      </p:sp>
      <p:sp>
        <p:nvSpPr>
          <p:cNvPr id="2" name="CuadroTexto 1"/>
          <p:cNvSpPr txBox="1"/>
          <p:nvPr/>
        </p:nvSpPr>
        <p:spPr>
          <a:xfrm>
            <a:off x="337053" y="2055588"/>
            <a:ext cx="10530488" cy="461665"/>
          </a:xfrm>
          <a:prstGeom prst="rect">
            <a:avLst/>
          </a:prstGeom>
          <a:noFill/>
        </p:spPr>
        <p:txBody>
          <a:bodyPr wrap="square" rtlCol="0">
            <a:spAutoFit/>
          </a:bodyPr>
          <a:lstStyle/>
          <a:p>
            <a:r>
              <a:rPr lang="es-ES" sz="2400" dirty="0">
                <a:latin typeface="Tahoma" pitchFamily="34" charset="0"/>
                <a:ea typeface="Tahoma" pitchFamily="34" charset="0"/>
                <a:cs typeface="Tahoma" pitchFamily="34" charset="0"/>
              </a:rPr>
              <a:t>Motivos por los cuales la información reservada se convierte en </a:t>
            </a:r>
            <a:r>
              <a:rPr lang="es-ES" sz="2400" b="1" dirty="0">
                <a:solidFill>
                  <a:schemeClr val="accent1"/>
                </a:solidFill>
                <a:latin typeface="Tahoma" pitchFamily="34" charset="0"/>
                <a:ea typeface="Tahoma" pitchFamily="34" charset="0"/>
                <a:cs typeface="Tahoma" pitchFamily="34" charset="0"/>
              </a:rPr>
              <a:t>Pública</a:t>
            </a:r>
            <a:r>
              <a:rPr lang="es-ES" sz="2400" dirty="0">
                <a:latin typeface="Tahoma" pitchFamily="34" charset="0"/>
                <a:ea typeface="Tahoma" pitchFamily="34" charset="0"/>
                <a:cs typeface="Tahoma" pitchFamily="34" charset="0"/>
              </a:rPr>
              <a:t>: </a:t>
            </a: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41220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26810" y="1434552"/>
            <a:ext cx="6903721" cy="1526116"/>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Información </a:t>
            </a:r>
            <a:r>
              <a:rPr lang="es-MX" sz="6000" b="1" dirty="0">
                <a:solidFill>
                  <a:schemeClr val="accent6">
                    <a:lumMod val="50000"/>
                  </a:schemeClr>
                </a:solidFill>
                <a:latin typeface="Tahoma" pitchFamily="34" charset="0"/>
                <a:ea typeface="Tahoma" pitchFamily="34" charset="0"/>
                <a:cs typeface="Tahoma" pitchFamily="34" charset="0"/>
              </a:rPr>
              <a:t>Reservada </a:t>
            </a: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21986" y="3264207"/>
            <a:ext cx="2881524" cy="3054415"/>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87200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14508" y="903494"/>
            <a:ext cx="5490951" cy="669558"/>
          </a:xfrm>
        </p:spPr>
        <p:txBody>
          <a:bodyPr>
            <a:normAutofit fontScale="90000"/>
          </a:bodyPr>
          <a:lstStyle/>
          <a:p>
            <a:pPr algn="ctr"/>
            <a:r>
              <a:rPr lang="es-MX" sz="4000" b="1" dirty="0">
                <a:solidFill>
                  <a:srgbClr val="00B0F0"/>
                </a:solidFill>
                <a:latin typeface="Tahoma" pitchFamily="34" charset="0"/>
                <a:ea typeface="Tahoma" pitchFamily="34" charset="0"/>
                <a:cs typeface="Tahoma" pitchFamily="34" charset="0"/>
              </a:rPr>
              <a:t>Información Reservada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410705875"/>
              </p:ext>
            </p:extLst>
          </p:nvPr>
        </p:nvGraphicFramePr>
        <p:xfrm>
          <a:off x="1690636" y="2309870"/>
          <a:ext cx="10242184" cy="386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82799" y="3301172"/>
            <a:ext cx="1614045" cy="1969242"/>
          </a:xfrm>
          <a:prstGeom prst="rect">
            <a:avLst/>
          </a:prstGeom>
          <a:ln>
            <a:noFill/>
          </a:ln>
          <a:effectLst>
            <a:softEdge rad="112500"/>
          </a:effectLst>
        </p:spPr>
      </p:pic>
      <p:sp>
        <p:nvSpPr>
          <p:cNvPr id="5" name="Rectángulo 4"/>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sp>
        <p:nvSpPr>
          <p:cNvPr id="6" name="CuadroTexto 5"/>
          <p:cNvSpPr txBox="1"/>
          <p:nvPr/>
        </p:nvSpPr>
        <p:spPr>
          <a:xfrm>
            <a:off x="203637" y="1435850"/>
            <a:ext cx="10521538" cy="830997"/>
          </a:xfrm>
          <a:prstGeom prst="rect">
            <a:avLst/>
          </a:prstGeom>
          <a:noFill/>
        </p:spPr>
        <p:txBody>
          <a:bodyPr wrap="square" rtlCol="0">
            <a:spAutoFit/>
          </a:bodyPr>
          <a:lstStyle/>
          <a:p>
            <a:r>
              <a:rPr lang="es-ES" sz="2400" b="1" dirty="0">
                <a:latin typeface="Tahoma" pitchFamily="34" charset="0"/>
                <a:ea typeface="Tahoma" pitchFamily="34" charset="0"/>
                <a:cs typeface="Tahoma" pitchFamily="34" charset="0"/>
              </a:rPr>
              <a:t>El artículo 183 indica 9 causales por las cuales se puede reservar la información: </a:t>
            </a:r>
          </a:p>
        </p:txBody>
      </p:sp>
      <p:sp>
        <p:nvSpPr>
          <p:cNvPr id="3" name="CuadroTexto 2"/>
          <p:cNvSpPr txBox="1"/>
          <p:nvPr/>
        </p:nvSpPr>
        <p:spPr>
          <a:xfrm>
            <a:off x="1012371" y="6488668"/>
            <a:ext cx="1338943"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6</a:t>
            </a: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21012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802" y="3431969"/>
            <a:ext cx="3285506" cy="3056700"/>
          </a:xfrm>
          <a:prstGeom prst="rect">
            <a:avLst/>
          </a:prstGeom>
        </p:spPr>
      </p:pic>
      <p:sp>
        <p:nvSpPr>
          <p:cNvPr id="7" name="Título 1"/>
          <p:cNvSpPr>
            <a:spLocks noGrp="1"/>
          </p:cNvSpPr>
          <p:nvPr>
            <p:ph type="title"/>
          </p:nvPr>
        </p:nvSpPr>
        <p:spPr>
          <a:xfrm>
            <a:off x="4324350" y="891619"/>
            <a:ext cx="6023610" cy="680988"/>
          </a:xfrm>
        </p:spPr>
        <p:txBody>
          <a:bodyPr>
            <a:normAutofit fontScale="90000"/>
          </a:bodyPr>
          <a:lstStyle/>
          <a:p>
            <a:pPr algn="ctr"/>
            <a:r>
              <a:rPr lang="es-MX" sz="4000" b="1" dirty="0">
                <a:solidFill>
                  <a:schemeClr val="accent6">
                    <a:lumMod val="50000"/>
                  </a:schemeClr>
                </a:solidFill>
                <a:latin typeface="Tahoma" pitchFamily="34" charset="0"/>
                <a:ea typeface="Tahoma" pitchFamily="34" charset="0"/>
                <a:cs typeface="Tahoma" pitchFamily="34" charset="0"/>
              </a:rPr>
              <a:t>Información Reservada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xmlns="" val="2714457118"/>
              </p:ext>
            </p:extLst>
          </p:nvPr>
        </p:nvGraphicFramePr>
        <p:xfrm>
          <a:off x="1616160" y="1679481"/>
          <a:ext cx="10358115" cy="445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178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382714" y="930190"/>
            <a:ext cx="7543800" cy="693593"/>
          </a:xfrm>
        </p:spPr>
        <p:txBody>
          <a:bodyPr>
            <a:normAutofit/>
          </a:bodyPr>
          <a:lstStyle/>
          <a:p>
            <a:pPr algn="ctr"/>
            <a:r>
              <a:rPr lang="es-MX" sz="4000" b="1" dirty="0">
                <a:solidFill>
                  <a:schemeClr val="accent6">
                    <a:lumMod val="50000"/>
                  </a:schemeClr>
                </a:solidFill>
                <a:latin typeface="Tahoma" pitchFamily="34" charset="0"/>
                <a:ea typeface="Tahoma" pitchFamily="34" charset="0"/>
                <a:cs typeface="Tahoma" pitchFamily="34" charset="0"/>
              </a:rPr>
              <a:t>Temas de la Ley</a:t>
            </a:r>
          </a:p>
        </p:txBody>
      </p:sp>
      <p:grpSp>
        <p:nvGrpSpPr>
          <p:cNvPr id="4" name="3 Grupo"/>
          <p:cNvGrpSpPr/>
          <p:nvPr/>
        </p:nvGrpSpPr>
        <p:grpSpPr>
          <a:xfrm>
            <a:off x="1938548" y="140553"/>
            <a:ext cx="8928993" cy="1171039"/>
            <a:chOff x="107503" y="97721"/>
            <a:chExt cx="8928993" cy="1171039"/>
          </a:xfrm>
        </p:grpSpPr>
        <p:pic>
          <p:nvPicPr>
            <p:cNvPr id="5"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6" name="12 Grupo"/>
            <p:cNvGrpSpPr/>
            <p:nvPr/>
          </p:nvGrpSpPr>
          <p:grpSpPr>
            <a:xfrm>
              <a:off x="107503" y="97721"/>
              <a:ext cx="8928993" cy="1171039"/>
              <a:chOff x="107503" y="44624"/>
              <a:chExt cx="8972347" cy="1045270"/>
            </a:xfrm>
          </p:grpSpPr>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8"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9"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0"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Marcador de contenido 2"/>
          <p:cNvSpPr>
            <a:spLocks noGrp="1"/>
          </p:cNvSpPr>
          <p:nvPr>
            <p:ph idx="1"/>
          </p:nvPr>
        </p:nvSpPr>
        <p:spPr>
          <a:xfrm>
            <a:off x="1148861" y="1659452"/>
            <a:ext cx="10519975" cy="5062068"/>
          </a:xfrm>
        </p:spPr>
        <p:txBody>
          <a:bodyPr>
            <a:noAutofit/>
          </a:bodyPr>
          <a:lstStyle/>
          <a:p>
            <a:pPr marL="604838" indent="0">
              <a:buNone/>
            </a:pPr>
            <a:r>
              <a:rPr lang="es-MX" sz="2500" b="1" dirty="0">
                <a:solidFill>
                  <a:schemeClr val="accent1"/>
                </a:solidFill>
                <a:latin typeface="Tahoma" pitchFamily="34" charset="0"/>
                <a:ea typeface="Tahoma" pitchFamily="34" charset="0"/>
                <a:cs typeface="Tahoma" pitchFamily="34" charset="0"/>
              </a:rPr>
              <a:t>Tema 1. </a:t>
            </a:r>
            <a:r>
              <a:rPr lang="es-MX" sz="2500" dirty="0">
                <a:solidFill>
                  <a:schemeClr val="tx1"/>
                </a:solidFill>
                <a:latin typeface="Tahoma" pitchFamily="34" charset="0"/>
                <a:ea typeface="Tahoma" pitchFamily="34" charset="0"/>
                <a:cs typeface="Tahoma" pitchFamily="34" charset="0"/>
              </a:rPr>
              <a:t>Disposiciones Generales </a:t>
            </a:r>
          </a:p>
          <a:p>
            <a:pPr marL="604838" indent="0">
              <a:buNone/>
            </a:pPr>
            <a:r>
              <a:rPr lang="es-MX" sz="2500" b="1" dirty="0">
                <a:solidFill>
                  <a:schemeClr val="accent1"/>
                </a:solidFill>
                <a:latin typeface="Tahoma" pitchFamily="34" charset="0"/>
                <a:ea typeface="Tahoma" pitchFamily="34" charset="0"/>
                <a:cs typeface="Tahoma" pitchFamily="34" charset="0"/>
              </a:rPr>
              <a:t>Tema 2. </a:t>
            </a:r>
            <a:r>
              <a:rPr lang="es-MX" sz="2500" dirty="0">
                <a:solidFill>
                  <a:schemeClr val="tx1"/>
                </a:solidFill>
                <a:latin typeface="Tahoma" pitchFamily="34" charset="0"/>
                <a:ea typeface="Tahoma" pitchFamily="34" charset="0"/>
                <a:cs typeface="Tahoma" pitchFamily="34" charset="0"/>
              </a:rPr>
              <a:t>Responsables en materia de Transparencia y Acceso a la Información Pública</a:t>
            </a:r>
          </a:p>
          <a:p>
            <a:pPr marL="604838" indent="0">
              <a:buNone/>
            </a:pPr>
            <a:r>
              <a:rPr lang="es-MX" sz="2500" b="1" dirty="0">
                <a:solidFill>
                  <a:schemeClr val="accent1"/>
                </a:solidFill>
                <a:latin typeface="Tahoma" pitchFamily="34" charset="0"/>
                <a:ea typeface="Tahoma" pitchFamily="34" charset="0"/>
                <a:cs typeface="Tahoma" pitchFamily="34" charset="0"/>
              </a:rPr>
              <a:t>Tema 3. </a:t>
            </a:r>
            <a:r>
              <a:rPr lang="es-MX" sz="2500" dirty="0">
                <a:solidFill>
                  <a:schemeClr val="tx1"/>
                </a:solidFill>
                <a:latin typeface="Tahoma" pitchFamily="34" charset="0"/>
                <a:ea typeface="Tahoma" pitchFamily="34" charset="0"/>
                <a:cs typeface="Tahoma" pitchFamily="34" charset="0"/>
              </a:rPr>
              <a:t>Plataforma Local de Transparencia</a:t>
            </a:r>
          </a:p>
          <a:p>
            <a:pPr marL="604838" indent="0">
              <a:buNone/>
            </a:pPr>
            <a:r>
              <a:rPr lang="es-MX" sz="2500" b="1" dirty="0">
                <a:solidFill>
                  <a:schemeClr val="accent1"/>
                </a:solidFill>
                <a:latin typeface="Tahoma" pitchFamily="34" charset="0"/>
                <a:ea typeface="Tahoma" pitchFamily="34" charset="0"/>
                <a:cs typeface="Tahoma" pitchFamily="34" charset="0"/>
              </a:rPr>
              <a:t>Tema 4. </a:t>
            </a:r>
            <a:r>
              <a:rPr lang="es-MX" sz="2500" dirty="0">
                <a:solidFill>
                  <a:schemeClr val="tx1"/>
                </a:solidFill>
                <a:latin typeface="Tahoma" pitchFamily="34" charset="0"/>
                <a:ea typeface="Tahoma" pitchFamily="34" charset="0"/>
                <a:cs typeface="Tahoma" pitchFamily="34" charset="0"/>
              </a:rPr>
              <a:t>Cultura de la Transparencia</a:t>
            </a:r>
          </a:p>
          <a:p>
            <a:pPr marL="604838" indent="0">
              <a:buNone/>
            </a:pPr>
            <a:r>
              <a:rPr lang="es-MX" sz="2500" b="1" dirty="0">
                <a:solidFill>
                  <a:schemeClr val="accent1"/>
                </a:solidFill>
                <a:latin typeface="Tahoma" pitchFamily="34" charset="0"/>
                <a:ea typeface="Tahoma" pitchFamily="34" charset="0"/>
                <a:cs typeface="Tahoma" pitchFamily="34" charset="0"/>
              </a:rPr>
              <a:t>Tema 5. </a:t>
            </a:r>
            <a:r>
              <a:rPr lang="es-MX" sz="2500" dirty="0">
                <a:solidFill>
                  <a:schemeClr val="tx1"/>
                </a:solidFill>
                <a:latin typeface="Tahoma" pitchFamily="34" charset="0"/>
                <a:ea typeface="Tahoma" pitchFamily="34" charset="0"/>
                <a:cs typeface="Tahoma" pitchFamily="34" charset="0"/>
              </a:rPr>
              <a:t>Obligaciones de Transparencia</a:t>
            </a:r>
          </a:p>
          <a:p>
            <a:pPr marL="604838" indent="0">
              <a:buNone/>
            </a:pPr>
            <a:r>
              <a:rPr lang="es-MX" sz="2500" b="1" dirty="0">
                <a:solidFill>
                  <a:schemeClr val="accent1"/>
                </a:solidFill>
                <a:latin typeface="Tahoma" pitchFamily="34" charset="0"/>
                <a:ea typeface="Tahoma" pitchFamily="34" charset="0"/>
                <a:cs typeface="Tahoma" pitchFamily="34" charset="0"/>
              </a:rPr>
              <a:t>Tema 6. </a:t>
            </a:r>
            <a:r>
              <a:rPr lang="es-MX" sz="2500" dirty="0">
                <a:solidFill>
                  <a:schemeClr val="tx1"/>
                </a:solidFill>
                <a:latin typeface="Tahoma" pitchFamily="34" charset="0"/>
                <a:ea typeface="Tahoma" pitchFamily="34" charset="0"/>
                <a:cs typeface="Tahoma" pitchFamily="34" charset="0"/>
              </a:rPr>
              <a:t>Información Clasificada</a:t>
            </a:r>
          </a:p>
          <a:p>
            <a:pPr marL="604838" indent="0">
              <a:buNone/>
            </a:pPr>
            <a:r>
              <a:rPr lang="es-MX" sz="2500" b="1" dirty="0">
                <a:solidFill>
                  <a:schemeClr val="accent1"/>
                </a:solidFill>
                <a:latin typeface="Tahoma" pitchFamily="34" charset="0"/>
                <a:ea typeface="Tahoma" pitchFamily="34" charset="0"/>
                <a:cs typeface="Tahoma" pitchFamily="34" charset="0"/>
              </a:rPr>
              <a:t>Tema 7. </a:t>
            </a:r>
            <a:r>
              <a:rPr lang="es-MX" sz="2500" dirty="0">
                <a:solidFill>
                  <a:schemeClr val="tx1"/>
                </a:solidFill>
                <a:latin typeface="Tahoma" pitchFamily="34" charset="0"/>
                <a:ea typeface="Tahoma" pitchFamily="34" charset="0"/>
                <a:cs typeface="Tahoma" pitchFamily="34" charset="0"/>
              </a:rPr>
              <a:t>Procedimiento de Acceso a la Información Pública</a:t>
            </a:r>
          </a:p>
          <a:p>
            <a:pPr marL="604838" indent="0">
              <a:buNone/>
            </a:pPr>
            <a:r>
              <a:rPr lang="es-MX" sz="2500" b="1" dirty="0">
                <a:solidFill>
                  <a:schemeClr val="accent1"/>
                </a:solidFill>
                <a:latin typeface="Tahoma" pitchFamily="34" charset="0"/>
                <a:ea typeface="Tahoma" pitchFamily="34" charset="0"/>
                <a:cs typeface="Tahoma" pitchFamily="34" charset="0"/>
              </a:rPr>
              <a:t>Tema 8. </a:t>
            </a:r>
            <a:r>
              <a:rPr lang="es-MX" sz="2500" dirty="0">
                <a:solidFill>
                  <a:schemeClr val="tx1"/>
                </a:solidFill>
                <a:latin typeface="Tahoma" pitchFamily="34" charset="0"/>
                <a:ea typeface="Tahoma" pitchFamily="34" charset="0"/>
                <a:cs typeface="Tahoma" pitchFamily="34" charset="0"/>
              </a:rPr>
              <a:t>Procedimientos de Impugnación </a:t>
            </a:r>
          </a:p>
          <a:p>
            <a:pPr marL="604838" indent="0">
              <a:buNone/>
            </a:pPr>
            <a:r>
              <a:rPr lang="es-MX" sz="2500" b="1" dirty="0">
                <a:solidFill>
                  <a:schemeClr val="accent1"/>
                </a:solidFill>
                <a:latin typeface="Tahoma" pitchFamily="34" charset="0"/>
                <a:ea typeface="Tahoma" pitchFamily="34" charset="0"/>
                <a:cs typeface="Tahoma" pitchFamily="34" charset="0"/>
              </a:rPr>
              <a:t>Tema 9. </a:t>
            </a:r>
            <a:r>
              <a:rPr lang="es-MX" sz="2500" dirty="0">
                <a:solidFill>
                  <a:schemeClr val="tx1"/>
                </a:solidFill>
                <a:latin typeface="Tahoma" pitchFamily="34" charset="0"/>
                <a:ea typeface="Tahoma" pitchFamily="34" charset="0"/>
                <a:cs typeface="Tahoma" pitchFamily="34" charset="0"/>
              </a:rPr>
              <a:t>Medidas de Apremio y Sanciones</a:t>
            </a:r>
          </a:p>
          <a:p>
            <a:pPr marL="604838" indent="0">
              <a:buNone/>
            </a:pPr>
            <a:endParaRPr lang="es-MX" sz="25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448446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26921" y="3980813"/>
            <a:ext cx="2965079" cy="2692521"/>
          </a:xfrm>
          <a:prstGeom prst="rect">
            <a:avLst/>
          </a:prstGeom>
        </p:spPr>
      </p:pic>
      <p:sp>
        <p:nvSpPr>
          <p:cNvPr id="7" name="Título 1"/>
          <p:cNvSpPr>
            <a:spLocks noGrp="1"/>
          </p:cNvSpPr>
          <p:nvPr>
            <p:ph type="title"/>
          </p:nvPr>
        </p:nvSpPr>
        <p:spPr>
          <a:xfrm>
            <a:off x="4518660" y="788926"/>
            <a:ext cx="6023610" cy="852714"/>
          </a:xfrm>
        </p:spPr>
        <p:txBody>
          <a:bodyPr>
            <a:normAutofit fontScale="90000"/>
          </a:bodyPr>
          <a:lstStyle/>
          <a:p>
            <a:pPr algn="ctr"/>
            <a:r>
              <a:rPr lang="es-MX" sz="4000" b="1" dirty="0">
                <a:solidFill>
                  <a:schemeClr val="accent6">
                    <a:lumMod val="50000"/>
                  </a:schemeClr>
                </a:solidFill>
                <a:latin typeface="Tahoma" pitchFamily="34" charset="0"/>
                <a:ea typeface="Tahoma" pitchFamily="34" charset="0"/>
                <a:cs typeface="Tahoma" pitchFamily="34" charset="0"/>
              </a:rPr>
              <a:t>Información Reservada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xmlns="" val="1932701763"/>
              </p:ext>
            </p:extLst>
          </p:nvPr>
        </p:nvGraphicFramePr>
        <p:xfrm>
          <a:off x="280118" y="2230071"/>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183</a:t>
            </a:r>
            <a:endParaRPr lang="es-MX" dirty="0">
              <a:solidFill>
                <a:schemeClr val="bg1">
                  <a:lumMod val="95000"/>
                </a:schemeClr>
              </a:solidFill>
            </a:endParaRPr>
          </a:p>
        </p:txBody>
      </p:sp>
      <p:sp>
        <p:nvSpPr>
          <p:cNvPr id="3" name="CuadroTexto 2"/>
          <p:cNvSpPr txBox="1"/>
          <p:nvPr/>
        </p:nvSpPr>
        <p:spPr>
          <a:xfrm>
            <a:off x="440871" y="6488668"/>
            <a:ext cx="1355272"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7</a:t>
            </a: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68154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99389" y="4032472"/>
            <a:ext cx="2504432" cy="233766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75516" y="1663702"/>
            <a:ext cx="2178671" cy="1896506"/>
          </a:xfrm>
          <a:prstGeom prst="rect">
            <a:avLst/>
          </a:prstGeom>
        </p:spPr>
      </p:pic>
      <p:sp>
        <p:nvSpPr>
          <p:cNvPr id="8" name="Título 1"/>
          <p:cNvSpPr>
            <a:spLocks noGrp="1"/>
          </p:cNvSpPr>
          <p:nvPr>
            <p:ph type="title"/>
          </p:nvPr>
        </p:nvSpPr>
        <p:spPr>
          <a:xfrm>
            <a:off x="3558904" y="1009405"/>
            <a:ext cx="6023610" cy="659144"/>
          </a:xfrm>
        </p:spPr>
        <p:txBody>
          <a:bodyPr>
            <a:normAutofit fontScale="90000"/>
          </a:bodyPr>
          <a:lstStyle/>
          <a:p>
            <a:pPr algn="ctr"/>
            <a:r>
              <a:rPr lang="es-MX" sz="4000" b="1" dirty="0">
                <a:solidFill>
                  <a:schemeClr val="accent6">
                    <a:lumMod val="50000"/>
                  </a:schemeClr>
                </a:solidFill>
                <a:latin typeface="Tahoma" pitchFamily="34" charset="0"/>
                <a:ea typeface="Tahoma" pitchFamily="34" charset="0"/>
                <a:cs typeface="Tahoma" pitchFamily="34" charset="0"/>
              </a:rPr>
              <a:t>Información Reservada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xmlns="" val="2741778846"/>
              </p:ext>
            </p:extLst>
          </p:nvPr>
        </p:nvGraphicFramePr>
        <p:xfrm>
          <a:off x="752905" y="2332609"/>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185</a:t>
            </a:r>
            <a:endParaRPr lang="es-MX" dirty="0">
              <a:solidFill>
                <a:schemeClr val="bg1">
                  <a:lumMod val="95000"/>
                </a:schemeClr>
              </a:solidFill>
            </a:endParaRPr>
          </a:p>
        </p:txBody>
      </p:sp>
      <p:grpSp>
        <p:nvGrpSpPr>
          <p:cNvPr id="10" name="9 Grupo"/>
          <p:cNvGrpSpPr/>
          <p:nvPr/>
        </p:nvGrpSpPr>
        <p:grpSpPr>
          <a:xfrm>
            <a:off x="1938548" y="140553"/>
            <a:ext cx="8928993" cy="1171039"/>
            <a:chOff x="107503" y="97721"/>
            <a:chExt cx="8928993" cy="1171039"/>
          </a:xfrm>
        </p:grpSpPr>
        <p:pic>
          <p:nvPicPr>
            <p:cNvPr id="11" name="6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2" name="12 Grupo"/>
            <p:cNvGrpSpPr/>
            <p:nvPr/>
          </p:nvGrpSpPr>
          <p:grpSpPr>
            <a:xfrm>
              <a:off x="107503" y="97721"/>
              <a:ext cx="8928993" cy="1171039"/>
              <a:chOff x="107503" y="44624"/>
              <a:chExt cx="8972347" cy="1045270"/>
            </a:xfrm>
          </p:grpSpPr>
          <p:pic>
            <p:nvPicPr>
              <p:cNvPr id="13" name="12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4"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11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6" name="Imagen 6"/>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23150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94150" y="2638462"/>
            <a:ext cx="3627335" cy="3844975"/>
          </a:xfrm>
          <a:prstGeom prst="rect">
            <a:avLst/>
          </a:prstGeom>
        </p:spPr>
      </p:pic>
      <p:sp>
        <p:nvSpPr>
          <p:cNvPr id="3" name="Marcador de contenido 2"/>
          <p:cNvSpPr>
            <a:spLocks noGrp="1"/>
          </p:cNvSpPr>
          <p:nvPr>
            <p:ph idx="1"/>
          </p:nvPr>
        </p:nvSpPr>
        <p:spPr>
          <a:xfrm>
            <a:off x="3715463" y="1181860"/>
            <a:ext cx="5332019" cy="1688660"/>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Información </a:t>
            </a:r>
            <a:r>
              <a:rPr lang="es-MX" sz="6000" b="1" dirty="0">
                <a:solidFill>
                  <a:schemeClr val="accent6">
                    <a:lumMod val="50000"/>
                  </a:schemeClr>
                </a:solidFill>
                <a:latin typeface="Tahoma" pitchFamily="34" charset="0"/>
                <a:ea typeface="Tahoma" pitchFamily="34" charset="0"/>
                <a:cs typeface="Tahoma" pitchFamily="34" charset="0"/>
              </a:rPr>
              <a:t>Confidencial </a:t>
            </a:r>
          </a:p>
        </p:txBody>
      </p:sp>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777839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64329" y="998494"/>
            <a:ext cx="5450345" cy="588736"/>
          </a:xfrm>
        </p:spPr>
        <p:txBody>
          <a:bodyPr>
            <a:normAutofit fontScale="90000"/>
          </a:bodyPr>
          <a:lstStyle/>
          <a:p>
            <a:pPr algn="ctr"/>
            <a:r>
              <a:rPr lang="es-MX" sz="3600" b="1" dirty="0">
                <a:solidFill>
                  <a:schemeClr val="accent6">
                    <a:lumMod val="50000"/>
                  </a:schemeClr>
                </a:solidFill>
                <a:latin typeface="Tahoma" pitchFamily="34" charset="0"/>
                <a:ea typeface="Tahoma" pitchFamily="34" charset="0"/>
                <a:cs typeface="Tahoma" pitchFamily="34" charset="0"/>
              </a:rPr>
              <a:t>Información Confidencial</a:t>
            </a:r>
          </a:p>
        </p:txBody>
      </p:sp>
      <p:sp>
        <p:nvSpPr>
          <p:cNvPr id="3" name="Marcador de contenido 2"/>
          <p:cNvSpPr>
            <a:spLocks noGrp="1"/>
          </p:cNvSpPr>
          <p:nvPr>
            <p:ph idx="1"/>
          </p:nvPr>
        </p:nvSpPr>
        <p:spPr>
          <a:xfrm>
            <a:off x="522514" y="1845735"/>
            <a:ext cx="10984676" cy="826214"/>
          </a:xfrm>
        </p:spPr>
        <p:txBody>
          <a:bodyPr>
            <a:noAutofit/>
          </a:bodyPr>
          <a:lstStyle/>
          <a:p>
            <a:pPr algn="just">
              <a:lnSpc>
                <a:spcPct val="110000"/>
              </a:lnSpc>
              <a:spcBef>
                <a:spcPts val="0"/>
              </a:spcBef>
              <a:spcAft>
                <a:spcPts val="0"/>
              </a:spcAft>
            </a:pPr>
            <a:r>
              <a:rPr lang="es-ES_tradnl" sz="2500" dirty="0">
                <a:solidFill>
                  <a:schemeClr val="tx1"/>
                </a:solidFill>
                <a:latin typeface="Tahoma" pitchFamily="34" charset="0"/>
                <a:ea typeface="Tahoma" pitchFamily="34" charset="0"/>
                <a:cs typeface="Tahoma" pitchFamily="34" charset="0"/>
              </a:rPr>
              <a:t>La que </a:t>
            </a:r>
            <a:r>
              <a:rPr lang="es-ES_tradnl" sz="2500" b="1" dirty="0">
                <a:solidFill>
                  <a:schemeClr val="tx1"/>
                </a:solidFill>
                <a:latin typeface="Tahoma" pitchFamily="34" charset="0"/>
                <a:ea typeface="Tahoma" pitchFamily="34" charset="0"/>
                <a:cs typeface="Tahoma" pitchFamily="34" charset="0"/>
              </a:rPr>
              <a:t>contiene datos personales </a:t>
            </a:r>
            <a:r>
              <a:rPr lang="es-ES_tradnl" sz="2500" dirty="0">
                <a:solidFill>
                  <a:schemeClr val="tx1"/>
                </a:solidFill>
                <a:latin typeface="Tahoma" pitchFamily="34" charset="0"/>
                <a:ea typeface="Tahoma" pitchFamily="34" charset="0"/>
                <a:cs typeface="Tahoma" pitchFamily="34" charset="0"/>
              </a:rPr>
              <a:t>concernientes a una persona identificada o identificable</a:t>
            </a:r>
            <a:r>
              <a:rPr lang="es-ES_tradnl" sz="2500" dirty="0" smtClean="0">
                <a:solidFill>
                  <a:schemeClr val="tx1"/>
                </a:solidFill>
                <a:latin typeface="Tahoma" pitchFamily="34" charset="0"/>
                <a:ea typeface="Tahoma" pitchFamily="34" charset="0"/>
                <a:cs typeface="Tahoma" pitchFamily="34" charset="0"/>
              </a:rPr>
              <a:t>.</a:t>
            </a:r>
            <a:endParaRPr lang="es-MX" sz="2500" dirty="0">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91497" y="3581117"/>
            <a:ext cx="4558215" cy="3032949"/>
          </a:xfrm>
          <a:prstGeom prst="rect">
            <a:avLst/>
          </a:prstGeom>
        </p:spPr>
      </p:pic>
      <p:sp>
        <p:nvSpPr>
          <p:cNvPr id="6" name="Rectángulo 5"/>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186</a:t>
            </a:r>
            <a:endParaRPr lang="es-MX" dirty="0">
              <a:solidFill>
                <a:schemeClr val="bg1">
                  <a:lumMod val="95000"/>
                </a:schemeClr>
              </a:solidFill>
            </a:endParaRPr>
          </a:p>
        </p:txBody>
      </p:sp>
      <p:sp>
        <p:nvSpPr>
          <p:cNvPr id="4" name="Rectángulo: esquinas redondeadas 3"/>
          <p:cNvSpPr/>
          <p:nvPr/>
        </p:nvSpPr>
        <p:spPr>
          <a:xfrm>
            <a:off x="776208" y="3092099"/>
            <a:ext cx="6114643" cy="3154322"/>
          </a:xfrm>
          <a:prstGeom prst="roundRect">
            <a:avLst>
              <a:gd name="adj" fmla="val 587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714375" indent="-90488" algn="just">
              <a:lnSpc>
                <a:spcPct val="150000"/>
              </a:lnSpc>
              <a:tabLst>
                <a:tab pos="9061450" algn="l"/>
              </a:tabLst>
            </a:pPr>
            <a:r>
              <a:rPr lang="es-ES_tradnl" sz="2500" u="sng" dirty="0">
                <a:solidFill>
                  <a:srgbClr val="FFFF00"/>
                </a:solidFill>
                <a:latin typeface="Tahoma" pitchFamily="34" charset="0"/>
                <a:ea typeface="Tahoma" pitchFamily="34" charset="0"/>
                <a:cs typeface="Tahoma" pitchFamily="34" charset="0"/>
              </a:rPr>
              <a:t>No estará sujeta a temporalidad alguna </a:t>
            </a:r>
            <a:r>
              <a:rPr lang="es-ES_tradnl" sz="2500" dirty="0">
                <a:solidFill>
                  <a:srgbClr val="FFFF00"/>
                </a:solidFill>
                <a:latin typeface="Tahoma" pitchFamily="34" charset="0"/>
                <a:ea typeface="Tahoma" pitchFamily="34" charset="0"/>
                <a:cs typeface="Tahoma" pitchFamily="34" charset="0"/>
              </a:rPr>
              <a:t>y sólo podrán tener acceso a ella los titulares de la misma, sus representantes y los Servidores Públicos facultados para ello.</a:t>
            </a:r>
            <a:endParaRPr lang="es-MX" sz="2500" dirty="0">
              <a:solidFill>
                <a:srgbClr val="FFFF00"/>
              </a:solidFill>
              <a:latin typeface="Tahoma" pitchFamily="34" charset="0"/>
              <a:ea typeface="Tahoma" pitchFamily="34" charset="0"/>
              <a:cs typeface="Tahoma" pitchFamily="34" charset="0"/>
            </a:endParaRPr>
          </a:p>
        </p:txBody>
      </p:sp>
      <p:grpSp>
        <p:nvGrpSpPr>
          <p:cNvPr id="7" name="6 Grupo"/>
          <p:cNvGrpSpPr/>
          <p:nvPr/>
        </p:nvGrpSpPr>
        <p:grpSpPr>
          <a:xfrm>
            <a:off x="1938548" y="140553"/>
            <a:ext cx="8928993" cy="1171039"/>
            <a:chOff x="107503" y="97721"/>
            <a:chExt cx="8928993" cy="1171039"/>
          </a:xfrm>
        </p:grpSpPr>
        <p:pic>
          <p:nvPicPr>
            <p:cNvPr id="8"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9" name="12 Grupo"/>
            <p:cNvGrpSpPr/>
            <p:nvPr/>
          </p:nvGrpSpPr>
          <p:grpSpPr>
            <a:xfrm>
              <a:off x="107503" y="97721"/>
              <a:ext cx="8928993" cy="1171039"/>
              <a:chOff x="107503" y="44624"/>
              <a:chExt cx="8972347" cy="1045270"/>
            </a:xfrm>
          </p:grpSpPr>
          <p:pic>
            <p:nvPicPr>
              <p:cNvPr id="10" name="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1"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3"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1656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4775093" y="924344"/>
            <a:ext cx="5259860" cy="650656"/>
          </a:xfrm>
        </p:spPr>
        <p:txBody>
          <a:bodyPr>
            <a:normAutofit fontScale="90000"/>
          </a:bodyPr>
          <a:lstStyle/>
          <a:p>
            <a:pPr algn="ctr"/>
            <a:r>
              <a:rPr lang="es-MX" sz="3600" b="1" dirty="0">
                <a:solidFill>
                  <a:schemeClr val="accent6">
                    <a:lumMod val="50000"/>
                  </a:schemeClr>
                </a:solidFill>
                <a:latin typeface="Tahoma" pitchFamily="34" charset="0"/>
                <a:ea typeface="Tahoma" pitchFamily="34" charset="0"/>
                <a:cs typeface="Tahoma" pitchFamily="34" charset="0"/>
              </a:rPr>
              <a:t>Información Confidencial</a:t>
            </a:r>
          </a:p>
        </p:txBody>
      </p:sp>
      <p:sp>
        <p:nvSpPr>
          <p:cNvPr id="3" name="Marcador de contenido 2"/>
          <p:cNvSpPr>
            <a:spLocks noGrp="1"/>
          </p:cNvSpPr>
          <p:nvPr>
            <p:ph idx="1"/>
          </p:nvPr>
        </p:nvSpPr>
        <p:spPr>
          <a:xfrm>
            <a:off x="599099" y="2406054"/>
            <a:ext cx="11303553" cy="2807212"/>
          </a:xfrm>
        </p:spPr>
        <p:txBody>
          <a:bodyPr>
            <a:normAutofit/>
          </a:bodyPr>
          <a:lstStyle/>
          <a:p>
            <a:pPr>
              <a:lnSpc>
                <a:spcPct val="100000"/>
              </a:lnSpc>
              <a:spcBef>
                <a:spcPts val="0"/>
              </a:spcBef>
              <a:spcAft>
                <a:spcPts val="0"/>
              </a:spcAft>
            </a:pPr>
            <a:r>
              <a:rPr lang="es-ES_tradnl" sz="2400" b="1" dirty="0">
                <a:solidFill>
                  <a:schemeClr val="tx1"/>
                </a:solidFill>
                <a:latin typeface="Tahoma" pitchFamily="34" charset="0"/>
                <a:ea typeface="Tahoma" pitchFamily="34" charset="0"/>
                <a:cs typeface="Tahoma" pitchFamily="34" charset="0"/>
              </a:rPr>
              <a:t>No se requerirá el consentimiento cuando</a:t>
            </a:r>
            <a:r>
              <a:rPr lang="es-ES_tradnl" sz="2400" b="1" dirty="0" smtClean="0">
                <a:solidFill>
                  <a:schemeClr val="tx1"/>
                </a:solidFill>
                <a:latin typeface="Tahoma" pitchFamily="34" charset="0"/>
                <a:ea typeface="Tahoma" pitchFamily="34" charset="0"/>
                <a:cs typeface="Tahoma" pitchFamily="34" charset="0"/>
              </a:rPr>
              <a:t>:</a:t>
            </a:r>
          </a:p>
          <a:p>
            <a:pPr marL="0" indent="0" algn="just">
              <a:lnSpc>
                <a:spcPct val="100000"/>
              </a:lnSpc>
              <a:spcBef>
                <a:spcPts val="0"/>
              </a:spcBef>
              <a:spcAft>
                <a:spcPts val="0"/>
              </a:spcAft>
              <a:buNone/>
            </a:pPr>
            <a:endParaRPr lang="es-ES_tradnl" sz="2400" dirty="0">
              <a:solidFill>
                <a:schemeClr val="tx1"/>
              </a:solidFill>
              <a:latin typeface="Tahoma" pitchFamily="34" charset="0"/>
              <a:ea typeface="Tahoma" pitchFamily="34" charset="0"/>
              <a:cs typeface="Tahoma" pitchFamily="34" charset="0"/>
            </a:endParaRPr>
          </a:p>
          <a:p>
            <a:pPr algn="just">
              <a:lnSpc>
                <a:spcPct val="100000"/>
              </a:lnSpc>
              <a:spcBef>
                <a:spcPts val="0"/>
              </a:spcBef>
              <a:spcAft>
                <a:spcPts val="0"/>
              </a:spcAft>
              <a:buFont typeface="Wingdings" panose="05000000000000000000" pitchFamily="2" charset="2"/>
              <a:buChar char="ü"/>
            </a:pPr>
            <a:r>
              <a:rPr lang="es-ES_tradnl" sz="2400" dirty="0">
                <a:solidFill>
                  <a:schemeClr val="tx1"/>
                </a:solidFill>
                <a:latin typeface="Tahoma" pitchFamily="34" charset="0"/>
                <a:ea typeface="Tahoma" pitchFamily="34" charset="0"/>
                <a:cs typeface="Tahoma" pitchFamily="34" charset="0"/>
              </a:rPr>
              <a:t>La información se encuentre en registros públicos o fuentes de acceso público.</a:t>
            </a:r>
          </a:p>
          <a:p>
            <a:pPr marL="0" indent="0" algn="just">
              <a:lnSpc>
                <a:spcPct val="100000"/>
              </a:lnSpc>
              <a:spcBef>
                <a:spcPts val="0"/>
              </a:spcBef>
              <a:spcAft>
                <a:spcPts val="0"/>
              </a:spcAft>
              <a:buNone/>
            </a:pPr>
            <a:endParaRPr lang="es-MX" sz="2400" dirty="0">
              <a:solidFill>
                <a:schemeClr val="tx1"/>
              </a:solidFill>
              <a:latin typeface="Tahoma" pitchFamily="34" charset="0"/>
              <a:ea typeface="Tahoma" pitchFamily="34" charset="0"/>
              <a:cs typeface="Tahoma" pitchFamily="34" charset="0"/>
            </a:endParaRPr>
          </a:p>
          <a:p>
            <a:pPr algn="just">
              <a:lnSpc>
                <a:spcPct val="100000"/>
              </a:lnSpc>
              <a:spcBef>
                <a:spcPts val="0"/>
              </a:spcBef>
              <a:spcAft>
                <a:spcPts val="0"/>
              </a:spcAft>
              <a:buFont typeface="Wingdings" panose="05000000000000000000" pitchFamily="2" charset="2"/>
              <a:buChar char="ü"/>
            </a:pPr>
            <a:r>
              <a:rPr lang="es-ES_tradnl" sz="2400" dirty="0">
                <a:solidFill>
                  <a:schemeClr val="tx1"/>
                </a:solidFill>
                <a:latin typeface="Tahoma" pitchFamily="34" charset="0"/>
                <a:ea typeface="Tahoma" pitchFamily="34" charset="0"/>
                <a:cs typeface="Tahoma" pitchFamily="34" charset="0"/>
              </a:rPr>
              <a:t>Por ley tenga el carácter de pública.      </a:t>
            </a:r>
          </a:p>
          <a:p>
            <a:pPr marL="0" indent="0" algn="just">
              <a:lnSpc>
                <a:spcPct val="100000"/>
              </a:lnSpc>
              <a:spcBef>
                <a:spcPts val="0"/>
              </a:spcBef>
              <a:spcAft>
                <a:spcPts val="0"/>
              </a:spcAft>
              <a:buNone/>
            </a:pPr>
            <a:endParaRPr lang="es-MX" sz="2400" dirty="0">
              <a:solidFill>
                <a:schemeClr val="tx1"/>
              </a:solidFill>
              <a:latin typeface="Tahoma" pitchFamily="34" charset="0"/>
              <a:ea typeface="Tahoma" pitchFamily="34" charset="0"/>
              <a:cs typeface="Tahoma" pitchFamily="34" charset="0"/>
            </a:endParaRPr>
          </a:p>
          <a:p>
            <a:pPr algn="just">
              <a:lnSpc>
                <a:spcPct val="100000"/>
              </a:lnSpc>
              <a:spcBef>
                <a:spcPts val="0"/>
              </a:spcBef>
              <a:spcAft>
                <a:spcPts val="0"/>
              </a:spcAft>
              <a:buFont typeface="Wingdings" panose="05000000000000000000" pitchFamily="2" charset="2"/>
              <a:buChar char="ü"/>
            </a:pPr>
            <a:r>
              <a:rPr lang="es-ES_tradnl" sz="2400" dirty="0">
                <a:solidFill>
                  <a:schemeClr val="tx1"/>
                </a:solidFill>
                <a:latin typeface="Tahoma" pitchFamily="34" charset="0"/>
                <a:ea typeface="Tahoma" pitchFamily="34" charset="0"/>
                <a:cs typeface="Tahoma" pitchFamily="34" charset="0"/>
              </a:rPr>
              <a:t>Exista una orden judicial</a:t>
            </a:r>
            <a:r>
              <a:rPr lang="es-ES_tradnl" sz="2400" dirty="0" smtClean="0">
                <a:solidFill>
                  <a:schemeClr val="tx1"/>
                </a:solidFill>
                <a:latin typeface="Tahoma" pitchFamily="34" charset="0"/>
                <a:ea typeface="Tahoma" pitchFamily="34" charset="0"/>
                <a:cs typeface="Tahoma" pitchFamily="34" charset="0"/>
              </a:rPr>
              <a:t>.</a:t>
            </a:r>
            <a:endParaRPr lang="es-MX" dirty="0">
              <a:latin typeface="Tahoma" pitchFamily="34" charset="0"/>
              <a:ea typeface="Tahoma" pitchFamily="34" charset="0"/>
              <a:cs typeface="Tahoma"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42566" y="4239491"/>
            <a:ext cx="3734476" cy="2260607"/>
          </a:xfrm>
          <a:prstGeom prst="rect">
            <a:avLst/>
          </a:prstGeom>
        </p:spPr>
      </p:pic>
      <p:sp>
        <p:nvSpPr>
          <p:cNvPr id="5" name="Rectángulo 4"/>
          <p:cNvSpPr/>
          <p:nvPr/>
        </p:nvSpPr>
        <p:spPr>
          <a:xfrm>
            <a:off x="9012514" y="6500098"/>
            <a:ext cx="1326004" cy="369332"/>
          </a:xfrm>
          <a:prstGeom prst="rect">
            <a:avLst/>
          </a:prstGeom>
        </p:spPr>
        <p:txBody>
          <a:bodyPr wrap="none">
            <a:spAutoFit/>
          </a:bodyPr>
          <a:lstStyle/>
          <a:p>
            <a:r>
              <a:rPr lang="es-ES_tradnl" dirty="0">
                <a:solidFill>
                  <a:schemeClr val="bg1">
                    <a:lumMod val="95000"/>
                  </a:schemeClr>
                </a:solidFill>
              </a:rPr>
              <a:t>Artículo 191</a:t>
            </a:r>
            <a:endParaRPr lang="es-MX" dirty="0">
              <a:solidFill>
                <a:schemeClr val="bg1">
                  <a:lumMod val="95000"/>
                </a:schemeClr>
              </a:solidFill>
            </a:endParaRPr>
          </a:p>
        </p:txBody>
      </p:sp>
      <p:sp>
        <p:nvSpPr>
          <p:cNvPr id="8" name="Flecha derecha 7"/>
          <p:cNvSpPr/>
          <p:nvPr/>
        </p:nvSpPr>
        <p:spPr>
          <a:xfrm>
            <a:off x="11081297" y="5369794"/>
            <a:ext cx="821355" cy="551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ahoma" pitchFamily="34" charset="0"/>
              <a:ea typeface="Tahoma" pitchFamily="34" charset="0"/>
              <a:cs typeface="Tahoma" pitchFamily="34" charset="0"/>
            </a:endParaRPr>
          </a:p>
        </p:txBody>
      </p:sp>
      <p:grpSp>
        <p:nvGrpSpPr>
          <p:cNvPr id="9" name="8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17033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ítulo 1"/>
          <p:cNvSpPr>
            <a:spLocks noGrp="1"/>
          </p:cNvSpPr>
          <p:nvPr>
            <p:ph type="title" idx="4294967295"/>
          </p:nvPr>
        </p:nvSpPr>
        <p:spPr>
          <a:xfrm>
            <a:off x="4415656" y="1146230"/>
            <a:ext cx="5692140" cy="650656"/>
          </a:xfrm>
        </p:spPr>
        <p:txBody>
          <a:bodyPr>
            <a:normAutofit fontScale="90000"/>
          </a:bodyPr>
          <a:lstStyle/>
          <a:p>
            <a:pPr algn="ctr"/>
            <a:r>
              <a:rPr lang="es-MX" sz="3600" b="1" dirty="0">
                <a:solidFill>
                  <a:schemeClr val="accent6">
                    <a:lumMod val="50000"/>
                  </a:schemeClr>
                </a:solidFill>
                <a:latin typeface="Tahoma" pitchFamily="34" charset="0"/>
                <a:ea typeface="Tahoma" pitchFamily="34" charset="0"/>
                <a:cs typeface="Tahoma" pitchFamily="34" charset="0"/>
              </a:rPr>
              <a:t>Información Confidencial</a:t>
            </a:r>
          </a:p>
        </p:txBody>
      </p:sp>
      <p:sp>
        <p:nvSpPr>
          <p:cNvPr id="3" name="Marcador de contenido 2"/>
          <p:cNvSpPr>
            <a:spLocks noGrp="1"/>
          </p:cNvSpPr>
          <p:nvPr>
            <p:ph idx="1"/>
          </p:nvPr>
        </p:nvSpPr>
        <p:spPr>
          <a:xfrm>
            <a:off x="581891" y="2510734"/>
            <a:ext cx="11055927" cy="2750017"/>
          </a:xfrm>
        </p:spPr>
        <p:txBody>
          <a:bodyPr>
            <a:normAutofit/>
          </a:bodyPr>
          <a:lstStyle/>
          <a:p>
            <a:pPr algn="just">
              <a:lnSpc>
                <a:spcPct val="150000"/>
              </a:lnSpc>
              <a:buFont typeface="Wingdings" panose="05000000000000000000" pitchFamily="2" charset="2"/>
              <a:buChar char="v"/>
            </a:pPr>
            <a:r>
              <a:rPr lang="es-ES_tradnl" sz="2600" dirty="0">
                <a:solidFill>
                  <a:schemeClr val="tx1"/>
                </a:solidFill>
                <a:latin typeface="Tahoma" pitchFamily="34" charset="0"/>
                <a:ea typeface="Tahoma" pitchFamily="34" charset="0"/>
                <a:cs typeface="Tahoma" pitchFamily="34" charset="0"/>
              </a:rPr>
              <a:t>Por razones de </a:t>
            </a:r>
            <a:r>
              <a:rPr lang="es-ES_tradnl" sz="2600" b="1" dirty="0">
                <a:solidFill>
                  <a:schemeClr val="tx1"/>
                </a:solidFill>
                <a:latin typeface="Tahoma" pitchFamily="34" charset="0"/>
                <a:ea typeface="Tahoma" pitchFamily="34" charset="0"/>
                <a:cs typeface="Tahoma" pitchFamily="34" charset="0"/>
              </a:rPr>
              <a:t>salubridad general</a:t>
            </a:r>
            <a:r>
              <a:rPr lang="es-ES_tradnl" sz="2600" dirty="0">
                <a:solidFill>
                  <a:schemeClr val="tx1"/>
                </a:solidFill>
                <a:latin typeface="Tahoma" pitchFamily="34" charset="0"/>
                <a:ea typeface="Tahoma" pitchFamily="34" charset="0"/>
                <a:cs typeface="Tahoma" pitchFamily="34" charset="0"/>
              </a:rPr>
              <a:t>, o para proteger los derechos de terceros. </a:t>
            </a:r>
          </a:p>
          <a:p>
            <a:pPr algn="just">
              <a:lnSpc>
                <a:spcPct val="150000"/>
              </a:lnSpc>
              <a:buFont typeface="Wingdings" panose="05000000000000000000" pitchFamily="2" charset="2"/>
              <a:buChar char="v"/>
            </a:pPr>
            <a:r>
              <a:rPr lang="es-ES_tradnl" sz="2600" dirty="0">
                <a:solidFill>
                  <a:schemeClr val="tx1"/>
                </a:solidFill>
                <a:latin typeface="Tahoma" pitchFamily="34" charset="0"/>
                <a:ea typeface="Tahoma" pitchFamily="34" charset="0"/>
                <a:cs typeface="Tahoma" pitchFamily="34" charset="0"/>
              </a:rPr>
              <a:t>Cuando se transmita entre sujetos obligados y entre éstos y sujetos de derecho internacional.  </a:t>
            </a:r>
            <a:endParaRPr lang="es-MX" sz="2600" dirty="0">
              <a:latin typeface="Tahoma" pitchFamily="34" charset="0"/>
              <a:ea typeface="Tahoma" pitchFamily="34" charset="0"/>
              <a:cs typeface="Tahoma" pitchFamily="34" charset="0"/>
            </a:endParaRPr>
          </a:p>
        </p:txBody>
      </p:sp>
      <p:sp>
        <p:nvSpPr>
          <p:cNvPr id="8" name="Rectángulo 7"/>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191</a:t>
            </a:r>
            <a:endParaRPr lang="es-MX" dirty="0">
              <a:solidFill>
                <a:schemeClr val="bg1">
                  <a:lumMod val="95000"/>
                </a:schemeClr>
              </a:solidFill>
            </a:endParaRPr>
          </a:p>
        </p:txBody>
      </p:sp>
      <p:sp>
        <p:nvSpPr>
          <p:cNvPr id="2" name="CuadroTexto 1"/>
          <p:cNvSpPr txBox="1"/>
          <p:nvPr/>
        </p:nvSpPr>
        <p:spPr>
          <a:xfrm>
            <a:off x="914400" y="6488668"/>
            <a:ext cx="1077686" cy="369332"/>
          </a:xfrm>
          <a:prstGeom prst="rect">
            <a:avLst/>
          </a:prstGeom>
          <a:noFill/>
        </p:spPr>
        <p:txBody>
          <a:bodyPr wrap="square" rtlCol="0">
            <a:spAutoFit/>
          </a:bodyPr>
          <a:lstStyle/>
          <a:p>
            <a:r>
              <a:rPr lang="es-MX" dirty="0" err="1">
                <a:solidFill>
                  <a:schemeClr val="bg1"/>
                </a:solidFill>
              </a:rPr>
              <a:t>Pag</a:t>
            </a:r>
            <a:r>
              <a:rPr lang="es-MX" dirty="0">
                <a:solidFill>
                  <a:schemeClr val="bg1"/>
                </a:solidFill>
              </a:rPr>
              <a:t>. 8</a:t>
            </a:r>
          </a:p>
        </p:txBody>
      </p:sp>
      <p:grpSp>
        <p:nvGrpSpPr>
          <p:cNvPr id="6" name="5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01993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1845734"/>
            <a:ext cx="10058400" cy="1087471"/>
          </a:xfrm>
        </p:spPr>
        <p:txBody>
          <a:bodyPr>
            <a:noAutofit/>
          </a:bodyPr>
          <a:lstStyle/>
          <a:p>
            <a:pPr algn="ctr"/>
            <a:r>
              <a:rPr lang="es-MX" sz="6000" b="1" dirty="0" smtClean="0">
                <a:solidFill>
                  <a:schemeClr val="accent6">
                    <a:lumMod val="50000"/>
                  </a:schemeClr>
                </a:solidFill>
                <a:latin typeface="Tahoma" pitchFamily="34" charset="0"/>
                <a:ea typeface="Tahoma" pitchFamily="34" charset="0"/>
                <a:cs typeface="Tahoma" pitchFamily="34" charset="0"/>
              </a:rPr>
              <a:t>Tema </a:t>
            </a:r>
            <a:r>
              <a:rPr lang="es-MX" sz="6000" b="1" dirty="0">
                <a:solidFill>
                  <a:schemeClr val="accent6">
                    <a:lumMod val="50000"/>
                  </a:schemeClr>
                </a:solidFill>
                <a:latin typeface="Tahoma" pitchFamily="34" charset="0"/>
                <a:ea typeface="Tahoma" pitchFamily="34" charset="0"/>
                <a:cs typeface="Tahoma" pitchFamily="34" charset="0"/>
              </a:rPr>
              <a:t>7 </a:t>
            </a:r>
            <a:br>
              <a:rPr lang="es-MX" sz="6000" b="1" dirty="0">
                <a:solidFill>
                  <a:schemeClr val="accent6">
                    <a:lumMod val="50000"/>
                  </a:schemeClr>
                </a:solidFill>
                <a:latin typeface="Tahoma" pitchFamily="34" charset="0"/>
                <a:ea typeface="Tahoma" pitchFamily="34" charset="0"/>
                <a:cs typeface="Tahoma" pitchFamily="34" charset="0"/>
              </a:rPr>
            </a:br>
            <a:r>
              <a:rPr lang="es-MX" sz="6000" b="1" dirty="0">
                <a:solidFill>
                  <a:schemeClr val="accent6">
                    <a:lumMod val="50000"/>
                  </a:schemeClr>
                </a:solidFill>
                <a:latin typeface="Tahoma" pitchFamily="34" charset="0"/>
                <a:ea typeface="Tahoma" pitchFamily="34" charset="0"/>
                <a:cs typeface="Tahoma" pitchFamily="34" charset="0"/>
              </a:rPr>
              <a:t>Procedimiento de Acceso a la </a:t>
            </a:r>
            <a:r>
              <a:rPr lang="es-MX" sz="6000" b="1" dirty="0" smtClean="0">
                <a:solidFill>
                  <a:schemeClr val="accent6">
                    <a:lumMod val="50000"/>
                  </a:schemeClr>
                </a:solidFill>
                <a:latin typeface="Tahoma" pitchFamily="34" charset="0"/>
                <a:ea typeface="Tahoma" pitchFamily="34" charset="0"/>
                <a:cs typeface="Tahoma" pitchFamily="34" charset="0"/>
              </a:rPr>
              <a:t>Información</a:t>
            </a:r>
            <a:endParaRPr lang="es-MX" sz="6000" b="1" dirty="0">
              <a:solidFill>
                <a:schemeClr val="accent6">
                  <a:lumMod val="50000"/>
                </a:schemeClr>
              </a:solidFill>
              <a:latin typeface="Tahoma" pitchFamily="34" charset="0"/>
              <a:ea typeface="Tahoma" pitchFamily="34" charset="0"/>
              <a:cs typeface="Tahoma"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39594" y="4619500"/>
            <a:ext cx="5683758" cy="1994565"/>
          </a:xfrm>
          <a:prstGeom prst="rect">
            <a:avLst/>
          </a:prstGeom>
        </p:spPr>
      </p:pic>
      <p:grpSp>
        <p:nvGrpSpPr>
          <p:cNvPr id="5" name="4 Grupo"/>
          <p:cNvGrpSpPr/>
          <p:nvPr/>
        </p:nvGrpSpPr>
        <p:grpSpPr>
          <a:xfrm>
            <a:off x="1938548" y="140553"/>
            <a:ext cx="8928993" cy="1171039"/>
            <a:chOff x="107503" y="97721"/>
            <a:chExt cx="8928993" cy="1171039"/>
          </a:xfrm>
        </p:grpSpPr>
        <p:pic>
          <p:nvPicPr>
            <p:cNvPr id="6"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7" name="12 Grupo"/>
            <p:cNvGrpSpPr/>
            <p:nvPr/>
          </p:nvGrpSpPr>
          <p:grpSpPr>
            <a:xfrm>
              <a:off x="107503" y="97721"/>
              <a:ext cx="8928993" cy="1171039"/>
              <a:chOff x="107503" y="44624"/>
              <a:chExt cx="8972347" cy="1045270"/>
            </a:xfrm>
          </p:grpSpPr>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1"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9153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520" y="2285109"/>
            <a:ext cx="10058400" cy="4023360"/>
          </a:xfrm>
        </p:spPr>
        <p:txBody>
          <a:bodyPr>
            <a:noAutofit/>
          </a:bodyPr>
          <a:lstStyle/>
          <a:p>
            <a:pPr>
              <a:buFont typeface="Wingdings" panose="05000000000000000000" pitchFamily="2" charset="2"/>
              <a:buChar char="v"/>
            </a:pPr>
            <a:r>
              <a:rPr lang="es-MX" sz="2400" b="1" dirty="0" smtClean="0">
                <a:solidFill>
                  <a:schemeClr val="tx1"/>
                </a:solidFill>
                <a:latin typeface="Tahoma" pitchFamily="34" charset="0"/>
                <a:ea typeface="Tahoma" pitchFamily="34" charset="0"/>
                <a:cs typeface="Tahoma" pitchFamily="34" charset="0"/>
              </a:rPr>
              <a:t>Por </a:t>
            </a:r>
            <a:r>
              <a:rPr lang="es-MX" sz="2400" b="1" dirty="0">
                <a:solidFill>
                  <a:schemeClr val="tx1"/>
                </a:solidFill>
                <a:latin typeface="Tahoma" pitchFamily="34" charset="0"/>
                <a:ea typeface="Tahoma" pitchFamily="34" charset="0"/>
                <a:cs typeface="Tahoma" pitchFamily="34" charset="0"/>
              </a:rPr>
              <a:t>Internet</a:t>
            </a:r>
            <a:r>
              <a:rPr lang="es-MX" sz="2400" dirty="0">
                <a:solidFill>
                  <a:schemeClr val="tx1"/>
                </a:solidFill>
                <a:latin typeface="Tahoma" pitchFamily="34" charset="0"/>
                <a:ea typeface="Tahoma" pitchFamily="34" charset="0"/>
                <a:cs typeface="Tahoma" pitchFamily="34" charset="0"/>
              </a:rPr>
              <a:t>: Plataforma (INFOMEX)</a:t>
            </a:r>
          </a:p>
          <a:p>
            <a:pPr marL="0" indent="0">
              <a:buNone/>
            </a:pPr>
            <a:endParaRPr lang="es-MX" sz="2400" dirty="0">
              <a:solidFill>
                <a:schemeClr val="tx1"/>
              </a:solidFill>
              <a:latin typeface="Tahoma" pitchFamily="34" charset="0"/>
              <a:ea typeface="Tahoma" pitchFamily="34" charset="0"/>
              <a:cs typeface="Tahoma" pitchFamily="34" charset="0"/>
            </a:endParaRPr>
          </a:p>
          <a:p>
            <a:pPr>
              <a:buFont typeface="Wingdings" panose="05000000000000000000" pitchFamily="2" charset="2"/>
              <a:buChar char="v"/>
            </a:pPr>
            <a:r>
              <a:rPr lang="es-MX" sz="2400" b="1" dirty="0">
                <a:solidFill>
                  <a:schemeClr val="tx1"/>
                </a:solidFill>
                <a:latin typeface="Tahoma" pitchFamily="34" charset="0"/>
                <a:ea typeface="Tahoma" pitchFamily="34" charset="0"/>
                <a:cs typeface="Tahoma" pitchFamily="34" charset="0"/>
              </a:rPr>
              <a:t>Por teléfono</a:t>
            </a:r>
            <a:r>
              <a:rPr lang="es-MX" sz="2400" dirty="0">
                <a:solidFill>
                  <a:schemeClr val="tx1"/>
                </a:solidFill>
                <a:latin typeface="Tahoma" pitchFamily="34" charset="0"/>
                <a:ea typeface="Tahoma" pitchFamily="34" charset="0"/>
                <a:cs typeface="Tahoma" pitchFamily="34" charset="0"/>
              </a:rPr>
              <a:t>: TEL-INFO (5636-4636)      </a:t>
            </a:r>
            <a:endParaRPr lang="es-MX" sz="2400" dirty="0" smtClean="0">
              <a:solidFill>
                <a:schemeClr val="tx1"/>
              </a:solidFill>
              <a:latin typeface="Tahoma" pitchFamily="34" charset="0"/>
              <a:ea typeface="Tahoma" pitchFamily="34" charset="0"/>
              <a:cs typeface="Tahoma" pitchFamily="34" charset="0"/>
            </a:endParaRPr>
          </a:p>
          <a:p>
            <a:pPr marL="0" indent="0">
              <a:buNone/>
            </a:pPr>
            <a:endParaRPr lang="es-MX" sz="2400" dirty="0">
              <a:solidFill>
                <a:schemeClr val="tx1"/>
              </a:solidFill>
              <a:latin typeface="Tahoma" pitchFamily="34" charset="0"/>
              <a:ea typeface="Tahoma" pitchFamily="34" charset="0"/>
              <a:cs typeface="Tahoma" pitchFamily="34" charset="0"/>
            </a:endParaRPr>
          </a:p>
          <a:p>
            <a:pPr>
              <a:buFont typeface="Wingdings" panose="05000000000000000000" pitchFamily="2" charset="2"/>
              <a:buChar char="v"/>
            </a:pPr>
            <a:r>
              <a:rPr lang="es-MX" sz="2400" b="1" dirty="0">
                <a:solidFill>
                  <a:schemeClr val="tx1"/>
                </a:solidFill>
                <a:latin typeface="Tahoma" pitchFamily="34" charset="0"/>
                <a:ea typeface="Tahoma" pitchFamily="34" charset="0"/>
                <a:cs typeface="Tahoma" pitchFamily="34" charset="0"/>
              </a:rPr>
              <a:t>Unidad de Transparencia </a:t>
            </a:r>
            <a:r>
              <a:rPr lang="es-MX" sz="2400" dirty="0">
                <a:solidFill>
                  <a:schemeClr val="tx1"/>
                </a:solidFill>
                <a:latin typeface="Tahoma" pitchFamily="34" charset="0"/>
                <a:ea typeface="Tahoma" pitchFamily="34" charset="0"/>
                <a:cs typeface="Tahoma" pitchFamily="34" charset="0"/>
              </a:rPr>
              <a:t>(UT):</a:t>
            </a:r>
          </a:p>
          <a:p>
            <a:pPr marL="0" indent="0">
              <a:buNone/>
            </a:pPr>
            <a:r>
              <a:rPr lang="es-MX" sz="1600" dirty="0" smtClean="0">
                <a:solidFill>
                  <a:schemeClr val="tx1"/>
                </a:solidFill>
                <a:latin typeface="Tahoma" pitchFamily="34" charset="0"/>
                <a:ea typeface="Tahoma" pitchFamily="34" charset="0"/>
                <a:cs typeface="Tahoma" pitchFamily="34" charset="0"/>
              </a:rPr>
              <a:t>                                     </a:t>
            </a:r>
            <a:r>
              <a:rPr lang="es-MX" sz="1600" dirty="0">
                <a:solidFill>
                  <a:schemeClr val="tx1"/>
                </a:solidFill>
                <a:latin typeface="Tahoma" pitchFamily="34" charset="0"/>
                <a:ea typeface="Tahoma" pitchFamily="34" charset="0"/>
                <a:cs typeface="Tahoma" pitchFamily="34" charset="0"/>
              </a:rPr>
              <a:t>	- </a:t>
            </a:r>
            <a:r>
              <a:rPr lang="es-MX" sz="1800" dirty="0">
                <a:solidFill>
                  <a:schemeClr val="tx1"/>
                </a:solidFill>
                <a:latin typeface="Tahoma" pitchFamily="34" charset="0"/>
                <a:ea typeface="Tahoma" pitchFamily="34" charset="0"/>
                <a:cs typeface="Tahoma" pitchFamily="34" charset="0"/>
              </a:rPr>
              <a:t>Por escrito</a:t>
            </a:r>
          </a:p>
          <a:p>
            <a:pPr marL="0" indent="0">
              <a:buNone/>
            </a:pPr>
            <a:r>
              <a:rPr lang="es-MX" sz="1800" dirty="0" smtClean="0">
                <a:solidFill>
                  <a:schemeClr val="tx1"/>
                </a:solidFill>
                <a:latin typeface="Tahoma" pitchFamily="34" charset="0"/>
                <a:ea typeface="Tahoma" pitchFamily="34" charset="0"/>
                <a:cs typeface="Tahoma" pitchFamily="34" charset="0"/>
              </a:rPr>
              <a:t>                        </a:t>
            </a:r>
            <a:r>
              <a:rPr lang="es-MX" sz="1800" dirty="0">
                <a:solidFill>
                  <a:schemeClr val="tx1"/>
                </a:solidFill>
                <a:latin typeface="Tahoma" pitchFamily="34" charset="0"/>
                <a:ea typeface="Tahoma" pitchFamily="34" charset="0"/>
                <a:cs typeface="Tahoma" pitchFamily="34" charset="0"/>
              </a:rPr>
              <a:t>	   - Por correo electrónico</a:t>
            </a:r>
          </a:p>
          <a:p>
            <a:pPr marL="0" indent="0">
              <a:buNone/>
            </a:pPr>
            <a:r>
              <a:rPr lang="es-MX" sz="1800" dirty="0" smtClean="0">
                <a:solidFill>
                  <a:schemeClr val="tx1"/>
                </a:solidFill>
                <a:latin typeface="Tahoma" pitchFamily="34" charset="0"/>
                <a:ea typeface="Tahoma" pitchFamily="34" charset="0"/>
                <a:cs typeface="Tahoma" pitchFamily="34" charset="0"/>
              </a:rPr>
              <a:t>     </a:t>
            </a:r>
            <a:r>
              <a:rPr lang="es-MX" sz="1800" dirty="0">
                <a:solidFill>
                  <a:schemeClr val="tx1"/>
                </a:solidFill>
                <a:latin typeface="Tahoma" pitchFamily="34" charset="0"/>
                <a:ea typeface="Tahoma" pitchFamily="34" charset="0"/>
                <a:cs typeface="Tahoma" pitchFamily="34" charset="0"/>
              </a:rPr>
              <a:t>	     - Verbalmente    - Fax      - Correo Postal    - Telégrafo </a:t>
            </a:r>
          </a:p>
          <a:p>
            <a:pPr marL="0" indent="0">
              <a:buNone/>
            </a:pPr>
            <a:r>
              <a:rPr lang="es-MX" sz="1600" dirty="0">
                <a:solidFill>
                  <a:schemeClr val="tx1"/>
                </a:solidFill>
                <a:latin typeface="Tahoma" pitchFamily="34" charset="0"/>
                <a:ea typeface="Tahoma" pitchFamily="34" charset="0"/>
                <a:cs typeface="Tahoma" pitchFamily="34" charset="0"/>
              </a:rPr>
              <a:t>    </a:t>
            </a:r>
          </a:p>
          <a:p>
            <a:endParaRPr lang="es-MX" sz="2800" dirty="0">
              <a:latin typeface="Tahoma" pitchFamily="34" charset="0"/>
              <a:ea typeface="Tahoma" pitchFamily="34" charset="0"/>
              <a:cs typeface="Tahoma"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27800" y="1900052"/>
            <a:ext cx="2986506" cy="2986506"/>
          </a:xfrm>
          <a:prstGeom prst="rect">
            <a:avLst/>
          </a:prstGeom>
          <a:ln>
            <a:noFill/>
          </a:ln>
          <a:effectLst>
            <a:softEdge rad="112500"/>
          </a:effectLst>
        </p:spPr>
      </p:pic>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75516" y="4619502"/>
            <a:ext cx="2265871" cy="1743658"/>
          </a:xfrm>
          <a:prstGeom prst="rect">
            <a:avLst/>
          </a:prstGeom>
          <a:ln>
            <a:noFill/>
          </a:ln>
          <a:effectLst>
            <a:softEdge rad="112500"/>
          </a:effectLst>
        </p:spPr>
      </p:pic>
      <p:sp>
        <p:nvSpPr>
          <p:cNvPr id="9" name="Rectángulo 8"/>
          <p:cNvSpPr/>
          <p:nvPr/>
        </p:nvSpPr>
        <p:spPr>
          <a:xfrm>
            <a:off x="2522678" y="1215865"/>
            <a:ext cx="7833519" cy="523220"/>
          </a:xfrm>
          <a:prstGeom prst="rect">
            <a:avLst/>
          </a:prstGeom>
        </p:spPr>
        <p:txBody>
          <a:bodyPr wrap="square">
            <a:spAutoFit/>
          </a:bodyPr>
          <a:lstStyle/>
          <a:p>
            <a:pPr algn="ctr"/>
            <a:r>
              <a:rPr lang="es-MX" sz="2800" b="1" dirty="0">
                <a:solidFill>
                  <a:schemeClr val="accent6">
                    <a:lumMod val="50000"/>
                  </a:schemeClr>
                </a:solidFill>
                <a:latin typeface="Tahoma" pitchFamily="34" charset="0"/>
                <a:ea typeface="Tahoma" pitchFamily="34" charset="0"/>
                <a:cs typeface="Tahoma" pitchFamily="34" charset="0"/>
              </a:rPr>
              <a:t>Procedimiento de Acceso a la Información</a:t>
            </a:r>
            <a:endParaRPr lang="es-MX" sz="2800" dirty="0">
              <a:solidFill>
                <a:schemeClr val="accent6">
                  <a:lumMod val="50000"/>
                </a:schemeClr>
              </a:solidFill>
              <a:latin typeface="Tahoma" pitchFamily="34" charset="0"/>
              <a:ea typeface="Tahoma" pitchFamily="34" charset="0"/>
              <a:cs typeface="Tahoma" pitchFamily="34" charset="0"/>
            </a:endParaRPr>
          </a:p>
        </p:txBody>
      </p:sp>
      <p:sp>
        <p:nvSpPr>
          <p:cNvPr id="7" name="Rectángulo 6"/>
          <p:cNvSpPr/>
          <p:nvPr/>
        </p:nvSpPr>
        <p:spPr>
          <a:xfrm>
            <a:off x="9012514" y="6488668"/>
            <a:ext cx="1326004" cy="369332"/>
          </a:xfrm>
          <a:prstGeom prst="rect">
            <a:avLst/>
          </a:prstGeom>
        </p:spPr>
        <p:txBody>
          <a:bodyPr wrap="none">
            <a:spAutoFit/>
          </a:bodyPr>
          <a:lstStyle/>
          <a:p>
            <a:r>
              <a:rPr lang="es-ES_tradnl" dirty="0">
                <a:solidFill>
                  <a:schemeClr val="bg1">
                    <a:lumMod val="95000"/>
                  </a:schemeClr>
                </a:solidFill>
              </a:rPr>
              <a:t>Artículo 196</a:t>
            </a:r>
            <a:endParaRPr lang="es-MX" dirty="0">
              <a:solidFill>
                <a:schemeClr val="bg1">
                  <a:lumMod val="95000"/>
                </a:schemeClr>
              </a:solidFill>
            </a:endParaRPr>
          </a:p>
        </p:txBody>
      </p:sp>
      <p:grpSp>
        <p:nvGrpSpPr>
          <p:cNvPr id="8" name="7 Grupo"/>
          <p:cNvGrpSpPr/>
          <p:nvPr/>
        </p:nvGrpSpPr>
        <p:grpSpPr>
          <a:xfrm>
            <a:off x="1938548" y="140553"/>
            <a:ext cx="8928993" cy="1171039"/>
            <a:chOff x="107503" y="97721"/>
            <a:chExt cx="8928993" cy="1171039"/>
          </a:xfrm>
        </p:grpSpPr>
        <p:pic>
          <p:nvPicPr>
            <p:cNvPr id="10" name="6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1" name="12 Grupo"/>
            <p:cNvGrpSpPr/>
            <p:nvPr/>
          </p:nvGrpSpPr>
          <p:grpSpPr>
            <a:xfrm>
              <a:off x="107503" y="97721"/>
              <a:ext cx="8928993" cy="1171039"/>
              <a:chOff x="107503" y="44624"/>
              <a:chExt cx="8972347" cy="1045270"/>
            </a:xfrm>
          </p:grpSpPr>
          <p:pic>
            <p:nvPicPr>
              <p:cNvPr id="12"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3"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4" name="11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5" name="Imagen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569115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7328" y="1923649"/>
            <a:ext cx="10406082" cy="4300771"/>
          </a:xfrm>
        </p:spPr>
        <p:txBody>
          <a:bodyPr numCol="2">
            <a:normAutofit/>
          </a:bodyPr>
          <a:lstStyle/>
          <a:p>
            <a:pPr marL="0" indent="0" algn="just">
              <a:lnSpc>
                <a:spcPct val="110000"/>
              </a:lnSpc>
              <a:buNone/>
            </a:pPr>
            <a:r>
              <a:rPr lang="es-MX" sz="2250" b="1" dirty="0">
                <a:solidFill>
                  <a:schemeClr val="tx1"/>
                </a:solidFill>
                <a:latin typeface="Tahoma" pitchFamily="34" charset="0"/>
                <a:ea typeface="Tahoma" pitchFamily="34" charset="0"/>
                <a:cs typeface="Tahoma" pitchFamily="34" charset="0"/>
              </a:rPr>
              <a:t>Presentada la solicitud:</a:t>
            </a:r>
          </a:p>
          <a:p>
            <a:pPr marL="1254125" indent="-534988" algn="just">
              <a:buFont typeface="Wingdings" panose="05000000000000000000" pitchFamily="2" charset="2"/>
              <a:buChar char="v"/>
            </a:pPr>
            <a:r>
              <a:rPr lang="es-MX" sz="2250" dirty="0">
                <a:solidFill>
                  <a:schemeClr val="tx1"/>
                </a:solidFill>
                <a:latin typeface="Tahoma" pitchFamily="34" charset="0"/>
                <a:ea typeface="Tahoma" pitchFamily="34" charset="0"/>
                <a:cs typeface="Tahoma" pitchFamily="34" charset="0"/>
              </a:rPr>
              <a:t>Turnar a las Unidades Administrativas competentes… </a:t>
            </a:r>
          </a:p>
          <a:p>
            <a:pPr marL="1254125" indent="-534988" algn="just">
              <a:buNone/>
            </a:pPr>
            <a:r>
              <a:rPr lang="es-MX" sz="2250" dirty="0">
                <a:solidFill>
                  <a:schemeClr val="tx1"/>
                </a:solidFill>
                <a:latin typeface="Tahoma" pitchFamily="34" charset="0"/>
                <a:ea typeface="Tahoma" pitchFamily="34" charset="0"/>
                <a:cs typeface="Tahoma" pitchFamily="34" charset="0"/>
              </a:rPr>
              <a:t> </a:t>
            </a:r>
          </a:p>
          <a:p>
            <a:pPr marL="1254125" indent="-534988" algn="just">
              <a:buFont typeface="Wingdings" panose="05000000000000000000" pitchFamily="2" charset="2"/>
              <a:buChar char="v"/>
            </a:pPr>
            <a:r>
              <a:rPr lang="es-MX" sz="2250" dirty="0">
                <a:solidFill>
                  <a:schemeClr val="tx1"/>
                </a:solidFill>
                <a:latin typeface="Tahoma" pitchFamily="34" charset="0"/>
                <a:ea typeface="Tahoma" pitchFamily="34" charset="0"/>
                <a:cs typeface="Tahoma" pitchFamily="34" charset="0"/>
              </a:rPr>
              <a:t>Emitir la respuesta correspondiente en un máximo de </a:t>
            </a:r>
            <a:r>
              <a:rPr lang="es-MX" sz="2250" b="1" dirty="0">
                <a:solidFill>
                  <a:schemeClr val="tx1"/>
                </a:solidFill>
                <a:latin typeface="Tahoma" pitchFamily="34" charset="0"/>
                <a:ea typeface="Tahoma" pitchFamily="34" charset="0"/>
                <a:cs typeface="Tahoma" pitchFamily="34" charset="0"/>
              </a:rPr>
              <a:t>9 días</a:t>
            </a:r>
            <a:r>
              <a:rPr lang="es-MX" sz="2250" dirty="0">
                <a:solidFill>
                  <a:schemeClr val="tx1"/>
                </a:solidFill>
                <a:latin typeface="Tahoma" pitchFamily="34" charset="0"/>
                <a:ea typeface="Tahoma" pitchFamily="34" charset="0"/>
                <a:cs typeface="Tahoma" pitchFamily="34" charset="0"/>
              </a:rPr>
              <a:t>… </a:t>
            </a:r>
          </a:p>
          <a:p>
            <a:pPr marL="1254125" indent="-534988" algn="just">
              <a:buNone/>
            </a:pPr>
            <a:endParaRPr lang="es-MX" sz="2250" dirty="0">
              <a:solidFill>
                <a:schemeClr val="tx1"/>
              </a:solidFill>
              <a:latin typeface="Tahoma" pitchFamily="34" charset="0"/>
              <a:ea typeface="Tahoma" pitchFamily="34" charset="0"/>
              <a:cs typeface="Tahoma" pitchFamily="34" charset="0"/>
            </a:endParaRPr>
          </a:p>
          <a:p>
            <a:pPr marL="1254125" indent="-534988" algn="just">
              <a:buFont typeface="Wingdings" panose="05000000000000000000" pitchFamily="2" charset="2"/>
              <a:buChar char="v"/>
            </a:pPr>
            <a:r>
              <a:rPr lang="es-MX" sz="2250" dirty="0">
                <a:solidFill>
                  <a:schemeClr val="tx1"/>
                </a:solidFill>
                <a:latin typeface="Tahoma" pitchFamily="34" charset="0"/>
                <a:ea typeface="Tahoma" pitchFamily="34" charset="0"/>
                <a:cs typeface="Tahoma" pitchFamily="34" charset="0"/>
              </a:rPr>
              <a:t>En la </a:t>
            </a:r>
            <a:r>
              <a:rPr lang="es-MX" sz="2250" b="1" dirty="0">
                <a:solidFill>
                  <a:schemeClr val="tx1"/>
                </a:solidFill>
                <a:latin typeface="Tahoma" pitchFamily="34" charset="0"/>
                <a:ea typeface="Tahoma" pitchFamily="34" charset="0"/>
                <a:cs typeface="Tahoma" pitchFamily="34" charset="0"/>
              </a:rPr>
              <a:t>modalidad elegida </a:t>
            </a:r>
            <a:r>
              <a:rPr lang="es-MX" sz="2250" dirty="0">
                <a:solidFill>
                  <a:schemeClr val="tx1"/>
                </a:solidFill>
                <a:latin typeface="Tahoma" pitchFamily="34" charset="0"/>
                <a:ea typeface="Tahoma" pitchFamily="34" charset="0"/>
                <a:cs typeface="Tahoma" pitchFamily="34" charset="0"/>
              </a:rPr>
              <a:t>por el solicitante… </a:t>
            </a:r>
          </a:p>
          <a:p>
            <a:pPr marL="0" indent="0" algn="just">
              <a:buNone/>
            </a:pPr>
            <a:endParaRPr lang="es-MX" sz="2250" b="1" dirty="0">
              <a:solidFill>
                <a:schemeClr val="tx1"/>
              </a:solidFill>
              <a:latin typeface="Tahoma" pitchFamily="34" charset="0"/>
              <a:ea typeface="Tahoma" pitchFamily="34" charset="0"/>
              <a:cs typeface="Tahoma" pitchFamily="34" charset="0"/>
            </a:endParaRPr>
          </a:p>
          <a:p>
            <a:pPr lvl="8"/>
            <a:endParaRPr lang="es-MX" sz="2100" b="1" dirty="0">
              <a:solidFill>
                <a:schemeClr val="tx1"/>
              </a:solidFill>
              <a:latin typeface="Tahoma" pitchFamily="34" charset="0"/>
              <a:ea typeface="Tahoma" pitchFamily="34" charset="0"/>
              <a:cs typeface="Tahoma"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90212" y="3284868"/>
            <a:ext cx="3091847" cy="3329197"/>
          </a:xfrm>
          <a:prstGeom prst="rect">
            <a:avLst/>
          </a:prstGeom>
        </p:spPr>
      </p:pic>
      <p:sp>
        <p:nvSpPr>
          <p:cNvPr id="7" name="Rectángulo 6"/>
          <p:cNvSpPr/>
          <p:nvPr/>
        </p:nvSpPr>
        <p:spPr>
          <a:xfrm>
            <a:off x="2339436" y="1192482"/>
            <a:ext cx="7875235" cy="523220"/>
          </a:xfrm>
          <a:prstGeom prst="rect">
            <a:avLst/>
          </a:prstGeom>
        </p:spPr>
        <p:txBody>
          <a:bodyPr wrap="square">
            <a:spAutoFit/>
          </a:bodyPr>
          <a:lstStyle/>
          <a:p>
            <a:pPr algn="r"/>
            <a:r>
              <a:rPr lang="es-MX" sz="2800" b="1" dirty="0">
                <a:solidFill>
                  <a:schemeClr val="accent6">
                    <a:lumMod val="50000"/>
                  </a:schemeClr>
                </a:solidFill>
                <a:latin typeface="Tahoma" pitchFamily="34" charset="0"/>
                <a:ea typeface="Tahoma" pitchFamily="34" charset="0"/>
                <a:cs typeface="Tahoma" pitchFamily="34" charset="0"/>
              </a:rPr>
              <a:t>Procedimiento de Acceso a la Información</a:t>
            </a:r>
            <a:endParaRPr lang="es-MX" sz="2800" dirty="0">
              <a:solidFill>
                <a:schemeClr val="accent6">
                  <a:lumMod val="50000"/>
                </a:schemeClr>
              </a:solidFill>
              <a:latin typeface="Tahoma" pitchFamily="34" charset="0"/>
              <a:ea typeface="Tahoma" pitchFamily="34" charset="0"/>
              <a:cs typeface="Tahoma" pitchFamily="34" charset="0"/>
            </a:endParaRPr>
          </a:p>
        </p:txBody>
      </p:sp>
      <p:sp>
        <p:nvSpPr>
          <p:cNvPr id="5" name="Rectángulo 4"/>
          <p:cNvSpPr/>
          <p:nvPr/>
        </p:nvSpPr>
        <p:spPr>
          <a:xfrm>
            <a:off x="8349577" y="6459259"/>
            <a:ext cx="2295821" cy="369332"/>
          </a:xfrm>
          <a:prstGeom prst="rect">
            <a:avLst/>
          </a:prstGeom>
        </p:spPr>
        <p:txBody>
          <a:bodyPr wrap="none">
            <a:spAutoFit/>
          </a:bodyPr>
          <a:lstStyle/>
          <a:p>
            <a:r>
              <a:rPr lang="es-ES_tradnl" dirty="0">
                <a:solidFill>
                  <a:schemeClr val="bg1">
                    <a:lumMod val="95000"/>
                  </a:schemeClr>
                </a:solidFill>
              </a:rPr>
              <a:t>Artículo 211,212 y 213</a:t>
            </a:r>
            <a:endParaRPr lang="es-MX" dirty="0">
              <a:solidFill>
                <a:schemeClr val="bg1">
                  <a:lumMod val="95000"/>
                </a:schemeClr>
              </a:solidFill>
            </a:endParaRPr>
          </a:p>
        </p:txBody>
      </p:sp>
      <p:sp>
        <p:nvSpPr>
          <p:cNvPr id="2" name="Flecha: hacia abajo 1"/>
          <p:cNvSpPr/>
          <p:nvPr/>
        </p:nvSpPr>
        <p:spPr>
          <a:xfrm>
            <a:off x="4267200" y="3130062"/>
            <a:ext cx="375138"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ahoma" pitchFamily="34" charset="0"/>
              <a:ea typeface="Tahoma" pitchFamily="34" charset="0"/>
              <a:cs typeface="Tahoma" pitchFamily="34" charset="0"/>
            </a:endParaRPr>
          </a:p>
        </p:txBody>
      </p:sp>
      <p:sp>
        <p:nvSpPr>
          <p:cNvPr id="4" name="Flecha: hacia abajo 3"/>
          <p:cNvSpPr/>
          <p:nvPr/>
        </p:nvSpPr>
        <p:spPr>
          <a:xfrm>
            <a:off x="4756068" y="4506990"/>
            <a:ext cx="433754" cy="6447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ahoma" pitchFamily="34" charset="0"/>
              <a:ea typeface="Tahoma" pitchFamily="34" charset="0"/>
              <a:cs typeface="Tahoma" pitchFamily="34" charset="0"/>
            </a:endParaRPr>
          </a:p>
        </p:txBody>
      </p:sp>
      <p:grpSp>
        <p:nvGrpSpPr>
          <p:cNvPr id="8" name="7 Grupo"/>
          <p:cNvGrpSpPr/>
          <p:nvPr/>
        </p:nvGrpSpPr>
        <p:grpSpPr>
          <a:xfrm>
            <a:off x="1938548" y="140553"/>
            <a:ext cx="8928993" cy="1171039"/>
            <a:chOff x="107503" y="97721"/>
            <a:chExt cx="8928993" cy="1171039"/>
          </a:xfrm>
        </p:grpSpPr>
        <p:pic>
          <p:nvPicPr>
            <p:cNvPr id="9"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10" name="12 Grupo"/>
            <p:cNvGrpSpPr/>
            <p:nvPr/>
          </p:nvGrpSpPr>
          <p:grpSpPr>
            <a:xfrm>
              <a:off x="107503" y="97721"/>
              <a:ext cx="8928993" cy="1171039"/>
              <a:chOff x="107503" y="44624"/>
              <a:chExt cx="8972347" cy="1045270"/>
            </a:xfrm>
          </p:grpSpPr>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12"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3" name="1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14" name="Imagen 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92457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 name="27 Grupo"/>
          <p:cNvGrpSpPr/>
          <p:nvPr/>
        </p:nvGrpSpPr>
        <p:grpSpPr>
          <a:xfrm>
            <a:off x="1938548" y="140553"/>
            <a:ext cx="8928993" cy="1171039"/>
            <a:chOff x="107503" y="97721"/>
            <a:chExt cx="8928993" cy="1171039"/>
          </a:xfrm>
        </p:grpSpPr>
        <p:pic>
          <p:nvPicPr>
            <p:cNvPr id="30"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12581" y="188640"/>
              <a:ext cx="5855763" cy="564196"/>
            </a:xfrm>
            <a:prstGeom prst="rect">
              <a:avLst/>
            </a:prstGeom>
          </p:spPr>
        </p:pic>
        <p:grpSp>
          <p:nvGrpSpPr>
            <p:cNvPr id="35" name="12 Grupo"/>
            <p:cNvGrpSpPr/>
            <p:nvPr/>
          </p:nvGrpSpPr>
          <p:grpSpPr>
            <a:xfrm>
              <a:off x="107503" y="97721"/>
              <a:ext cx="8928993" cy="1171039"/>
              <a:chOff x="107503" y="44624"/>
              <a:chExt cx="8972347" cy="1045270"/>
            </a:xfrm>
          </p:grpSpPr>
          <p:pic>
            <p:nvPicPr>
              <p:cNvPr id="37" name="3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3" y="62735"/>
                <a:ext cx="792089" cy="1027159"/>
              </a:xfrm>
              <a:prstGeom prst="rect">
                <a:avLst/>
              </a:prstGeom>
            </p:spPr>
          </p:pic>
          <p:sp>
            <p:nvSpPr>
              <p:cNvPr id="39" name="10 Rectángulo"/>
              <p:cNvSpPr/>
              <p:nvPr/>
            </p:nvSpPr>
            <p:spPr>
              <a:xfrm>
                <a:off x="899593" y="764704"/>
                <a:ext cx="7344815" cy="45719"/>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1" name="1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16416" y="44624"/>
                <a:ext cx="763434" cy="990000"/>
              </a:xfrm>
              <a:prstGeom prst="rect">
                <a:avLst/>
              </a:prstGeom>
            </p:spPr>
          </p:pic>
        </p:grpSp>
      </p:grpSp>
      <p:pic>
        <p:nvPicPr>
          <p:cNvPr id="42" name="Imagen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6" y="6370133"/>
            <a:ext cx="12183988" cy="487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upo 2"/>
          <p:cNvGrpSpPr/>
          <p:nvPr/>
        </p:nvGrpSpPr>
        <p:grpSpPr>
          <a:xfrm>
            <a:off x="1651447" y="1242769"/>
            <a:ext cx="8999983" cy="5105979"/>
            <a:chOff x="1524001" y="971436"/>
            <a:chExt cx="8999983" cy="5105979"/>
          </a:xfrm>
        </p:grpSpPr>
        <p:sp>
          <p:nvSpPr>
            <p:cNvPr id="4" name="3 Rectángulo"/>
            <p:cNvSpPr/>
            <p:nvPr/>
          </p:nvSpPr>
          <p:spPr>
            <a:xfrm>
              <a:off x="3143672" y="971436"/>
              <a:ext cx="7380312" cy="4041740"/>
            </a:xfrm>
            <a:prstGeom prst="rect">
              <a:avLst/>
            </a:prstGeom>
            <a:noFill/>
            <a:ln>
              <a:solidFill>
                <a:schemeClr val="bg1">
                  <a:lumMod val="65000"/>
                </a:schemeClr>
              </a:solidFill>
              <a:prstDash val="sysDot"/>
            </a:ln>
            <a:effectLst>
              <a:innerShdw blurRad="63500" dist="50800" dir="8100000">
                <a:prstClr val="black">
                  <a:alpha val="50000"/>
                </a:prstClr>
              </a:innerShdw>
            </a:effec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s-MX" dirty="0">
                <a:latin typeface="Tahoma" pitchFamily="34" charset="0"/>
                <a:ea typeface="Tahoma" pitchFamily="34" charset="0"/>
                <a:cs typeface="Tahoma" pitchFamily="34" charset="0"/>
              </a:endParaRPr>
            </a:p>
          </p:txBody>
        </p:sp>
        <p:pic>
          <p:nvPicPr>
            <p:cNvPr id="5" name="Picture 2" descr="http://www.bchs.bath.kyschools.us/document.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19289" y="1773239"/>
              <a:ext cx="7207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CuadroTexto"/>
            <p:cNvSpPr txBox="1"/>
            <p:nvPr/>
          </p:nvSpPr>
          <p:spPr>
            <a:xfrm>
              <a:off x="1524001" y="1243013"/>
              <a:ext cx="1652954" cy="400110"/>
            </a:xfrm>
            <a:prstGeom prst="rect">
              <a:avLst/>
            </a:prstGeom>
            <a:noFill/>
          </p:spPr>
          <p:txBody>
            <a:bodyPr wrap="square">
              <a:spAutoFit/>
            </a:bodyPr>
            <a:lstStyle/>
            <a:p>
              <a:pPr algn="ctr">
                <a:defRPr/>
              </a:pPr>
              <a:r>
                <a:rPr lang="es-MX" sz="2000" b="1" dirty="0">
                  <a:solidFill>
                    <a:schemeClr val="accent5">
                      <a:lumMod val="75000"/>
                    </a:schemeClr>
                  </a:solidFill>
                  <a:latin typeface="Tahoma" pitchFamily="34" charset="0"/>
                  <a:ea typeface="Tahoma" pitchFamily="34" charset="0"/>
                  <a:cs typeface="Tahoma" pitchFamily="34" charset="0"/>
                </a:rPr>
                <a:t>Solicitante</a:t>
              </a:r>
            </a:p>
          </p:txBody>
        </p:sp>
        <p:cxnSp>
          <p:nvCxnSpPr>
            <p:cNvPr id="9" name="8 Conector recto de flecha"/>
            <p:cNvCxnSpPr/>
            <p:nvPr/>
          </p:nvCxnSpPr>
          <p:spPr>
            <a:xfrm>
              <a:off x="2640013" y="2232026"/>
              <a:ext cx="863600" cy="9525"/>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sp>
          <p:nvSpPr>
            <p:cNvPr id="10" name="9 CuadroTexto"/>
            <p:cNvSpPr txBox="1"/>
            <p:nvPr/>
          </p:nvSpPr>
          <p:spPr>
            <a:xfrm>
              <a:off x="4979889" y="4419715"/>
              <a:ext cx="3600996" cy="461665"/>
            </a:xfrm>
            <a:prstGeom prst="rect">
              <a:avLst/>
            </a:prstGeom>
            <a:noFill/>
          </p:spPr>
          <p:txBody>
            <a:bodyPr wrap="square">
              <a:spAutoFit/>
            </a:bodyPr>
            <a:lstStyle/>
            <a:p>
              <a:pPr algn="ctr">
                <a:defRPr/>
              </a:pPr>
              <a:r>
                <a:rPr lang="es-MX" sz="2400" b="1" dirty="0">
                  <a:solidFill>
                    <a:schemeClr val="accent5">
                      <a:lumMod val="75000"/>
                    </a:schemeClr>
                  </a:solidFill>
                  <a:latin typeface="Tahoma" pitchFamily="34" charset="0"/>
                  <a:ea typeface="Tahoma" pitchFamily="34" charset="0"/>
                  <a:cs typeface="Tahoma" pitchFamily="34" charset="0"/>
                </a:rPr>
                <a:t>Sujeto Obligado</a:t>
              </a:r>
            </a:p>
          </p:txBody>
        </p:sp>
        <p:pic>
          <p:nvPicPr>
            <p:cNvPr id="17410" name="Picture 2" descr="http://rincondeunescritor.files.wordpress.com/2009/05/oficina.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303838" y="1066800"/>
              <a:ext cx="1223962" cy="1195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http://rincondeunescritor.files.wordpress.com/2009/05/oficina.jpg"/>
            <p:cNvPicPr>
              <a:picLocks noChangeAspect="1" noChangeArrowheads="1"/>
            </p:cNvPicPr>
            <p:nvPr/>
          </p:nvPicPr>
          <p:blipFill>
            <a:blip r:embed="rId6" cstate="print"/>
            <a:srcRect/>
            <a:stretch>
              <a:fillRect/>
            </a:stretch>
          </p:blipFill>
          <p:spPr bwMode="auto">
            <a:xfrm>
              <a:off x="5303912" y="2435726"/>
              <a:ext cx="1224136" cy="1194460"/>
            </a:xfrm>
            <a:prstGeom prst="rect">
              <a:avLst/>
            </a:prstGeom>
            <a:noFill/>
            <a:effectLst>
              <a:softEdge rad="127000"/>
            </a:effectLst>
          </p:spPr>
        </p:pic>
        <p:cxnSp>
          <p:nvCxnSpPr>
            <p:cNvPr id="14" name="13 Conector angular"/>
            <p:cNvCxnSpPr/>
            <p:nvPr/>
          </p:nvCxnSpPr>
          <p:spPr>
            <a:xfrm flipV="1">
              <a:off x="4879976" y="1665289"/>
              <a:ext cx="423863" cy="503237"/>
            </a:xfrm>
            <a:prstGeom prst="bentConnector3">
              <a:avLst>
                <a:gd name="adj1" fmla="val 50000"/>
              </a:avLst>
            </a:prstGeom>
            <a:ln w="3175">
              <a:prstDash val="solid"/>
              <a:tailEnd type="arrow"/>
            </a:ln>
          </p:spPr>
          <p:style>
            <a:lnRef idx="2">
              <a:schemeClr val="accent2"/>
            </a:lnRef>
            <a:fillRef idx="0">
              <a:schemeClr val="accent2"/>
            </a:fillRef>
            <a:effectRef idx="1">
              <a:schemeClr val="accent2"/>
            </a:effectRef>
            <a:fontRef idx="minor">
              <a:schemeClr val="tx1"/>
            </a:fontRef>
          </p:style>
        </p:cxnSp>
        <p:cxnSp>
          <p:nvCxnSpPr>
            <p:cNvPr id="16" name="15 Conector angular"/>
            <p:cNvCxnSpPr>
              <a:endCxn id="12" idx="1"/>
            </p:cNvCxnSpPr>
            <p:nvPr/>
          </p:nvCxnSpPr>
          <p:spPr>
            <a:xfrm>
              <a:off x="4879976" y="2168525"/>
              <a:ext cx="423863" cy="865188"/>
            </a:xfrm>
            <a:prstGeom prst="bentConnector3">
              <a:avLst>
                <a:gd name="adj1" fmla="val 50000"/>
              </a:avLst>
            </a:prstGeom>
            <a:ln w="3175">
              <a:prstDash val="solid"/>
              <a:tailEnd type="arrow"/>
            </a:ln>
          </p:spPr>
          <p:style>
            <a:lnRef idx="2">
              <a:schemeClr val="accent2"/>
            </a:lnRef>
            <a:fillRef idx="0">
              <a:schemeClr val="accent2"/>
            </a:fillRef>
            <a:effectRef idx="1">
              <a:schemeClr val="accent2"/>
            </a:effectRef>
            <a:fontRef idx="minor">
              <a:schemeClr val="tx1"/>
            </a:fontRef>
          </p:style>
        </p:cxnSp>
        <p:pic>
          <p:nvPicPr>
            <p:cNvPr id="17412" name="Picture 4" descr="http://image.made-in-china.com/2f0j00JCvQwpEKljkD/File-Folders.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959601" y="1089026"/>
              <a:ext cx="1152525"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4" descr="http://image.made-in-china.com/2f0j00JCvQwpEKljkD/File-Folders.jpg"/>
            <p:cNvPicPr>
              <a:picLocks noChangeAspect="1" noChangeArrowheads="1"/>
            </p:cNvPicPr>
            <p:nvPr/>
          </p:nvPicPr>
          <p:blipFill>
            <a:blip r:embed="rId8" cstate="print"/>
            <a:srcRect/>
            <a:stretch>
              <a:fillRect/>
            </a:stretch>
          </p:blipFill>
          <p:spPr bwMode="auto">
            <a:xfrm>
              <a:off x="6960096" y="2456892"/>
              <a:ext cx="1152128" cy="1152128"/>
            </a:xfrm>
            <a:prstGeom prst="rect">
              <a:avLst/>
            </a:prstGeom>
            <a:noFill/>
            <a:effectLst>
              <a:softEdge rad="317500"/>
            </a:effectLst>
          </p:spPr>
        </p:pic>
        <p:cxnSp>
          <p:nvCxnSpPr>
            <p:cNvPr id="24" name="23 Conector recto de flecha"/>
            <p:cNvCxnSpPr/>
            <p:nvPr/>
          </p:nvCxnSpPr>
          <p:spPr>
            <a:xfrm>
              <a:off x="6527800" y="1665288"/>
              <a:ext cx="4318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2" idx="3"/>
              <a:endCxn id="18" idx="1"/>
            </p:cNvCxnSpPr>
            <p:nvPr/>
          </p:nvCxnSpPr>
          <p:spPr>
            <a:xfrm>
              <a:off x="6527800" y="3033713"/>
              <a:ext cx="4318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7414" name="Picture 6" descr="http://www.cgma.df.gob.mx/work/sites/cgma/resources/LocalContent/91/1/image002.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399463" y="1916113"/>
              <a:ext cx="1947862"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9" name="28 Conector angular"/>
            <p:cNvCxnSpPr/>
            <p:nvPr/>
          </p:nvCxnSpPr>
          <p:spPr>
            <a:xfrm>
              <a:off x="8112125" y="1665288"/>
              <a:ext cx="287338" cy="647700"/>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a:stCxn id="18" idx="3"/>
            </p:cNvCxnSpPr>
            <p:nvPr/>
          </p:nvCxnSpPr>
          <p:spPr>
            <a:xfrm flipV="1">
              <a:off x="8112125" y="2312989"/>
              <a:ext cx="287338" cy="720725"/>
            </a:xfrm>
            <a:prstGeom prst="bentConnector3">
              <a:avLst>
                <a:gd name="adj1" fmla="val 50000"/>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6" descr="http://www.buffalosoldier.net/CathayWilliams'EnlistmentDocument.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244392" y="3898700"/>
              <a:ext cx="7874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8" descr="http://www.grupoprevenir.es/prl/wp-content/uploads/2011/05/contrato3.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007570" y="5270965"/>
              <a:ext cx="115252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33 CuadroTexto"/>
            <p:cNvSpPr txBox="1"/>
            <p:nvPr/>
          </p:nvSpPr>
          <p:spPr>
            <a:xfrm>
              <a:off x="5447506" y="3762917"/>
              <a:ext cx="2592388" cy="307975"/>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MX"/>
              </a:defPPr>
              <a:lvl1pPr algn="ctr">
                <a:defRPr sz="1400">
                  <a:solidFill>
                    <a:schemeClr val="dk1"/>
                  </a:solidFill>
                  <a:latin typeface="+mn-lt"/>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MX" dirty="0">
                  <a:latin typeface="Tahoma" pitchFamily="34" charset="0"/>
                  <a:ea typeface="Tahoma" pitchFamily="34" charset="0"/>
                  <a:cs typeface="Tahoma" pitchFamily="34" charset="0"/>
                </a:rPr>
                <a:t>Unidades Administrativas</a:t>
              </a:r>
            </a:p>
          </p:txBody>
        </p:sp>
        <p:cxnSp>
          <p:nvCxnSpPr>
            <p:cNvPr id="36" name="35 Forma"/>
            <p:cNvCxnSpPr/>
            <p:nvPr/>
          </p:nvCxnSpPr>
          <p:spPr>
            <a:xfrm rot="5400000">
              <a:off x="6417990" y="1015207"/>
              <a:ext cx="2016125" cy="4684713"/>
            </a:xfrm>
            <a:prstGeom prst="bentConnector2">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4583832" y="4780546"/>
              <a:ext cx="0" cy="431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0" name="Picture 6" descr="http://www.cgma.df.gob.mx/work/sites/cgma/resources/LocalContent/91/1/image002.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100388" y="1891134"/>
              <a:ext cx="159226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1"/>
            <p:cNvSpPr/>
            <p:nvPr/>
          </p:nvSpPr>
          <p:spPr>
            <a:xfrm>
              <a:off x="3625157" y="1830156"/>
              <a:ext cx="1354732" cy="76965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a:latin typeface="Tahoma" pitchFamily="34" charset="0"/>
                  <a:ea typeface="Tahoma" pitchFamily="34" charset="0"/>
                  <a:cs typeface="Tahoma" pitchFamily="34" charset="0"/>
                </a:rPr>
                <a:t>Unidad de Transparencia</a:t>
              </a:r>
            </a:p>
          </p:txBody>
        </p:sp>
        <p:sp>
          <p:nvSpPr>
            <p:cNvPr id="27" name="Rectángulo 26"/>
            <p:cNvSpPr/>
            <p:nvPr/>
          </p:nvSpPr>
          <p:spPr>
            <a:xfrm>
              <a:off x="9128424" y="1870400"/>
              <a:ext cx="1395559" cy="76965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MX" sz="1400" dirty="0">
                  <a:latin typeface="Tahoma" pitchFamily="34" charset="0"/>
                  <a:ea typeface="Tahoma" pitchFamily="34" charset="0"/>
                  <a:cs typeface="Tahoma" pitchFamily="34" charset="0"/>
                </a:rPr>
                <a:t>Unidad de Transparencia</a:t>
              </a:r>
            </a:p>
          </p:txBody>
        </p:sp>
      </p:grpSp>
      <p:sp>
        <p:nvSpPr>
          <p:cNvPr id="44" name="43 CuadroTexto"/>
          <p:cNvSpPr txBox="1"/>
          <p:nvPr/>
        </p:nvSpPr>
        <p:spPr>
          <a:xfrm>
            <a:off x="4023965" y="6358258"/>
            <a:ext cx="4632883" cy="523220"/>
          </a:xfrm>
          <a:prstGeom prst="rect">
            <a:avLst/>
          </a:prstGeom>
          <a:noFill/>
        </p:spPr>
        <p:txBody>
          <a:bodyPr wrap="square">
            <a:spAutoFit/>
          </a:bodyPr>
          <a:lstStyle/>
          <a:p>
            <a:pPr algn="ctr">
              <a:defRPr/>
            </a:pPr>
            <a:r>
              <a:rPr lang="es-MX" sz="2800" b="1" dirty="0">
                <a:ln w="0"/>
                <a:solidFill>
                  <a:schemeClr val="accent6">
                    <a:lumMod val="50000"/>
                  </a:schemeClr>
                </a:solidFill>
                <a:latin typeface="Tahoma" pitchFamily="34" charset="0"/>
                <a:ea typeface="Tahoma" pitchFamily="34" charset="0"/>
                <a:cs typeface="Tahoma" pitchFamily="34" charset="0"/>
              </a:rPr>
              <a:t>Procedimiento general</a:t>
            </a:r>
          </a:p>
        </p:txBody>
      </p:sp>
    </p:spTree>
    <p:extLst>
      <p:ext uri="{BB962C8B-B14F-4D97-AF65-F5344CB8AC3E}">
        <p14:creationId xmlns:p14="http://schemas.microsoft.com/office/powerpoint/2010/main" xmlns="" val="2494812823"/>
      </p:ext>
    </p:extLst>
  </p:cSld>
  <p:clrMapOvr>
    <a:masterClrMapping/>
  </p:clrMapOvr>
  <p:transition/>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12280</TotalTime>
  <Words>12528</Words>
  <Application>Microsoft Office PowerPoint</Application>
  <PresentationFormat>Personalizado</PresentationFormat>
  <Paragraphs>1180</Paragraphs>
  <Slides>128</Slides>
  <Notes>9</Notes>
  <HiddenSlides>18</HiddenSlides>
  <MMClips>0</MMClips>
  <ScaleCrop>false</ScaleCrop>
  <HeadingPairs>
    <vt:vector size="4" baseType="variant">
      <vt:variant>
        <vt:lpstr>Tema</vt:lpstr>
      </vt:variant>
      <vt:variant>
        <vt:i4>1</vt:i4>
      </vt:variant>
      <vt:variant>
        <vt:lpstr>Títulos de diapositiva</vt:lpstr>
      </vt:variant>
      <vt:variant>
        <vt:i4>128</vt:i4>
      </vt:variant>
    </vt:vector>
  </HeadingPairs>
  <TitlesOfParts>
    <vt:vector size="129" baseType="lpstr">
      <vt:lpstr>Retrospección</vt:lpstr>
      <vt:lpstr> Ley de Transparencia, Acceso a la Información Pública y Rendición de Cuentas de la Ciudad de México</vt:lpstr>
      <vt:lpstr>Diapositiva 2</vt:lpstr>
      <vt:lpstr>Reglas de operación</vt:lpstr>
      <vt:lpstr>Objetivos</vt:lpstr>
      <vt:lpstr>Introducción</vt:lpstr>
      <vt:lpstr>Ejes Fundamentales</vt:lpstr>
      <vt:lpstr>Ejes Fundamentales</vt:lpstr>
      <vt:lpstr>Ejes Fundamentales</vt:lpstr>
      <vt:lpstr>Temas de la Ley</vt:lpstr>
      <vt:lpstr>Art. 6° Constitucional </vt:lpstr>
      <vt:lpstr>Diapositiva 11</vt:lpstr>
      <vt:lpstr>Diapositiva 12</vt:lpstr>
      <vt:lpstr>Tema 1  Disposiciones Generales</vt:lpstr>
      <vt:lpstr>Disposiciones Generales</vt:lpstr>
      <vt:lpstr>Conceptos Básicos</vt:lpstr>
      <vt:lpstr>Conceptos Básicos</vt:lpstr>
      <vt:lpstr>Conceptos Básicos</vt:lpstr>
      <vt:lpstr>Conceptos Básicos</vt:lpstr>
      <vt:lpstr>Diapositiva 19</vt:lpstr>
      <vt:lpstr>Diapositiva 20</vt:lpstr>
      <vt:lpstr>Responsables en Materia de Transparencia y Acceso a la Información </vt:lpstr>
      <vt:lpstr>Instituto</vt:lpstr>
      <vt:lpstr>Instituto…</vt:lpstr>
      <vt:lpstr>Instituto Integración</vt:lpstr>
      <vt:lpstr>Instituto El Pleno..</vt:lpstr>
      <vt:lpstr>Diapositiva 26</vt:lpstr>
      <vt:lpstr>Instituto</vt:lpstr>
      <vt:lpstr>Tema 2  Responsables en Materia de Transparencia y Acceso a la Información </vt:lpstr>
      <vt:lpstr>Sistema Local de Transparencia</vt:lpstr>
      <vt:lpstr>Sistema Local Integrantes</vt:lpstr>
      <vt:lpstr>Tema 2  Responsables en Materia de  Transparencia y Acceso a la Información </vt:lpstr>
      <vt:lpstr>Diapositiva 32</vt:lpstr>
      <vt:lpstr>Comités de Transparencia</vt:lpstr>
      <vt:lpstr>Comités de Transparencia</vt:lpstr>
      <vt:lpstr>Comités de Transparencia Algunas competencias del Comité son :</vt:lpstr>
      <vt:lpstr>Tema 2  Responsables en Materia de  Transparencia y Acceso a la Información </vt:lpstr>
      <vt:lpstr>Unidad de Transparencia </vt:lpstr>
      <vt:lpstr>Atribuciones de la UT</vt:lpstr>
      <vt:lpstr>Atribuciones de la UT</vt:lpstr>
      <vt:lpstr>Consejo Consultivo</vt:lpstr>
      <vt:lpstr>Consejo Consultivo</vt:lpstr>
      <vt:lpstr>Diapositiva 42</vt:lpstr>
      <vt:lpstr>Cultura de la Transparencia, Acceso a la Información, Rendición de Cuentas, y Apertura Gubernamental </vt:lpstr>
      <vt:lpstr>Cultura de la Transparencia, Acceso a la Información, Rendición de Cuentas, y Apertura Gubernamental </vt:lpstr>
      <vt:lpstr>Cultura de la Transparencia, Acceso a la Información, Rendición de Cuentas, y Apertura Gubernamental </vt:lpstr>
      <vt:lpstr>Transparencia Proactiva</vt:lpstr>
      <vt:lpstr>Transparencia Proactiva</vt:lpstr>
      <vt:lpstr>Gobierno Abierto</vt:lpstr>
      <vt:lpstr>Gobierno Abierto</vt:lpstr>
      <vt:lpstr>Gobierno Abierto</vt:lpstr>
      <vt:lpstr>Gobierno Abierto</vt:lpstr>
      <vt:lpstr>Gobierno Abierto</vt:lpstr>
      <vt:lpstr>Nuevo Modelo para la construcción de ciudadanía informada</vt:lpstr>
      <vt:lpstr>Diapositiva 54</vt:lpstr>
      <vt:lpstr>Obligaciones de Transparencia Comunes</vt:lpstr>
      <vt:lpstr>Diapositiva 56</vt:lpstr>
      <vt:lpstr>Diapositiva 57</vt:lpstr>
      <vt:lpstr>Diapositiva 58</vt:lpstr>
      <vt:lpstr>Obligaciones de Transparencia Programas sociales, de Ayudas, Subsidios, Estímulos y Apoyos.  Artículo 122</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 Específicas de los Sujetos Obligados</vt:lpstr>
      <vt:lpstr>Obligaciones de Transparencia</vt:lpstr>
      <vt:lpstr>Diapositiva 75</vt:lpstr>
      <vt:lpstr>Tablas de Aplicabilidad</vt:lpstr>
      <vt:lpstr>Tablas de Aplicabilidad</vt:lpstr>
      <vt:lpstr>Lineamientos y Metodología de Evaluación </vt:lpstr>
      <vt:lpstr>Diapositiva 79</vt:lpstr>
      <vt:lpstr>Diapositiva 80</vt:lpstr>
      <vt:lpstr>Información Clasificada</vt:lpstr>
      <vt:lpstr>Información Clasificada</vt:lpstr>
      <vt:lpstr>Diapositiva 83</vt:lpstr>
      <vt:lpstr>Información Clasificada</vt:lpstr>
      <vt:lpstr>Información Clasificada</vt:lpstr>
      <vt:lpstr>Desclasificación</vt:lpstr>
      <vt:lpstr>Diapositiva 87</vt:lpstr>
      <vt:lpstr>Información Reservada</vt:lpstr>
      <vt:lpstr>Información Reservada</vt:lpstr>
      <vt:lpstr>Información Reservada</vt:lpstr>
      <vt:lpstr>Información Reservada</vt:lpstr>
      <vt:lpstr>Diapositiva 92</vt:lpstr>
      <vt:lpstr>Información Confidencial</vt:lpstr>
      <vt:lpstr>Información Confidencial</vt:lpstr>
      <vt:lpstr>Información Confidencial</vt:lpstr>
      <vt:lpstr>Diapositiva 96</vt:lpstr>
      <vt:lpstr>Diapositiva 97</vt:lpstr>
      <vt:lpstr>Diapositiva 98</vt:lpstr>
      <vt:lpstr>Diapositiva 99</vt:lpstr>
      <vt:lpstr>Diapositiva 100</vt:lpstr>
      <vt:lpstr>Diapositiva 101</vt:lpstr>
      <vt:lpstr>Diapositiva 102</vt:lpstr>
      <vt:lpstr>Recurso de Revisión</vt:lpstr>
      <vt:lpstr>Recurso de Revisión</vt:lpstr>
      <vt:lpstr>Recurso de Revisión</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MEDIDAS DE APREMIO Y SANCIONES</vt:lpstr>
      <vt:lpstr>MEDIDAS DE APREMIO</vt:lpstr>
      <vt:lpstr>MEDIDAS DE APREMIO Y SANCIONES</vt:lpstr>
      <vt:lpstr>Diapositiva 128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Rocio Aguilar</dc:creator>
  <cp:lastModifiedBy>www.intercambiosvirtuales.org</cp:lastModifiedBy>
  <cp:revision>1332</cp:revision>
  <cp:lastPrinted>2016-04-25T19:20:38Z</cp:lastPrinted>
  <dcterms:created xsi:type="dcterms:W3CDTF">2016-04-19T16:25:35Z</dcterms:created>
  <dcterms:modified xsi:type="dcterms:W3CDTF">2017-05-29T18:13:18Z</dcterms:modified>
</cp:coreProperties>
</file>